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8" r:id="rId3"/>
    <p:sldId id="269" r:id="rId4"/>
    <p:sldId id="271" r:id="rId5"/>
    <p:sldId id="272" r:id="rId6"/>
    <p:sldId id="270" r:id="rId7"/>
    <p:sldId id="276" r:id="rId8"/>
    <p:sldId id="277" r:id="rId9"/>
    <p:sldId id="278" r:id="rId10"/>
    <p:sldId id="304" r:id="rId11"/>
    <p:sldId id="281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1" r:id="rId20"/>
    <p:sldId id="293" r:id="rId21"/>
    <p:sldId id="294" r:id="rId22"/>
    <p:sldId id="303" r:id="rId23"/>
    <p:sldId id="283" r:id="rId24"/>
    <p:sldId id="295" r:id="rId25"/>
    <p:sldId id="299" r:id="rId26"/>
    <p:sldId id="302" r:id="rId27"/>
    <p:sldId id="300" r:id="rId28"/>
    <p:sldId id="301" r:id="rId29"/>
    <p:sldId id="305" r:id="rId30"/>
    <p:sldId id="296" r:id="rId31"/>
    <p:sldId id="297" r:id="rId32"/>
    <p:sldId id="298" r:id="rId33"/>
  </p:sldIdLst>
  <p:sldSz cx="10009188" cy="7561263"/>
  <p:notesSz cx="6797675" cy="9926638"/>
  <p:defaultTextStyle>
    <a:defPPr>
      <a:defRPr lang="nb-NO"/>
    </a:defPPr>
    <a:lvl1pPr marL="0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1D3"/>
    <a:srgbClr val="003A54"/>
    <a:srgbClr val="BCBDC0"/>
    <a:srgbClr val="A89449"/>
    <a:srgbClr val="2F718E"/>
    <a:srgbClr val="003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94" autoAdjust="0"/>
  </p:normalViewPr>
  <p:slideViewPr>
    <p:cSldViewPr>
      <p:cViewPr varScale="1">
        <p:scale>
          <a:sx n="95" d="100"/>
          <a:sy n="95" d="100"/>
        </p:scale>
        <p:origin x="1806" y="90"/>
      </p:cViewPr>
      <p:guideLst>
        <p:guide orient="horz" pos="2382"/>
        <p:guide pos="31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6331"/>
          </a:xfrm>
          <a:prstGeom prst="rect">
            <a:avLst/>
          </a:prstGeom>
        </p:spPr>
        <p:txBody>
          <a:bodyPr vert="horz" lIns="93143" tIns="46573" rIns="93143" bIns="4657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331"/>
          </a:xfrm>
          <a:prstGeom prst="rect">
            <a:avLst/>
          </a:prstGeom>
        </p:spPr>
        <p:txBody>
          <a:bodyPr vert="horz" lIns="93143" tIns="46573" rIns="93143" bIns="46573" rtlCol="0"/>
          <a:lstStyle>
            <a:lvl1pPr algn="r">
              <a:defRPr sz="1200"/>
            </a:lvl1pPr>
          </a:lstStyle>
          <a:p>
            <a:fld id="{F27DBD2A-FA58-4AD3-809F-BA8D4A980247}" type="datetimeFigureOut">
              <a:rPr lang="nb-NO" smtClean="0"/>
              <a:pPr/>
              <a:t>28.09.2017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7"/>
            <a:ext cx="2945659" cy="496331"/>
          </a:xfrm>
          <a:prstGeom prst="rect">
            <a:avLst/>
          </a:prstGeom>
        </p:spPr>
        <p:txBody>
          <a:bodyPr vert="horz" lIns="93143" tIns="46573" rIns="93143" bIns="4657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6" y="9428587"/>
            <a:ext cx="2945659" cy="496331"/>
          </a:xfrm>
          <a:prstGeom prst="rect">
            <a:avLst/>
          </a:prstGeom>
        </p:spPr>
        <p:txBody>
          <a:bodyPr vert="horz" lIns="93143" tIns="46573" rIns="93143" bIns="46573" rtlCol="0" anchor="b"/>
          <a:lstStyle>
            <a:lvl1pPr algn="r">
              <a:defRPr sz="1200"/>
            </a:lvl1pPr>
          </a:lstStyle>
          <a:p>
            <a:fld id="{AAA75A8A-F3EC-4E41-9543-E2675E537B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04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6331"/>
          </a:xfrm>
          <a:prstGeom prst="rect">
            <a:avLst/>
          </a:prstGeom>
        </p:spPr>
        <p:txBody>
          <a:bodyPr vert="horz" lIns="93143" tIns="46573" rIns="93143" bIns="4657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1"/>
          </a:xfrm>
          <a:prstGeom prst="rect">
            <a:avLst/>
          </a:prstGeom>
        </p:spPr>
        <p:txBody>
          <a:bodyPr vert="horz" lIns="93143" tIns="46573" rIns="93143" bIns="46573" rtlCol="0"/>
          <a:lstStyle>
            <a:lvl1pPr algn="r">
              <a:defRPr sz="1200"/>
            </a:lvl1pPr>
          </a:lstStyle>
          <a:p>
            <a:fld id="{0AB39C5D-D8EB-459F-85BC-8C0DD646C392}" type="datetimeFigureOut">
              <a:rPr lang="nb-NO" smtClean="0"/>
              <a:pPr/>
              <a:t>28.09.2017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44538"/>
            <a:ext cx="49244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3" tIns="46573" rIns="93143" bIns="4657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9" y="4715156"/>
            <a:ext cx="5438140" cy="4466986"/>
          </a:xfrm>
          <a:prstGeom prst="rect">
            <a:avLst/>
          </a:prstGeom>
        </p:spPr>
        <p:txBody>
          <a:bodyPr vert="horz" lIns="93143" tIns="46573" rIns="93143" bIns="46573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45659" cy="496331"/>
          </a:xfrm>
          <a:prstGeom prst="rect">
            <a:avLst/>
          </a:prstGeom>
        </p:spPr>
        <p:txBody>
          <a:bodyPr vert="horz" lIns="93143" tIns="46573" rIns="93143" bIns="4657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6331"/>
          </a:xfrm>
          <a:prstGeom prst="rect">
            <a:avLst/>
          </a:prstGeom>
        </p:spPr>
        <p:txBody>
          <a:bodyPr vert="horz" lIns="93143" tIns="46573" rIns="93143" bIns="46573" rtlCol="0" anchor="b"/>
          <a:lstStyle>
            <a:lvl1pPr algn="r">
              <a:defRPr sz="1200"/>
            </a:lvl1pPr>
          </a:lstStyle>
          <a:p>
            <a:fld id="{D3E10AA6-FB05-4A99-A181-D1EF3D6981B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01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68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58032" indent="-29155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 marL="1166203" indent="-233240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 marL="1632685" indent="-233240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 marL="2099166" indent="-233240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marL="2565647" indent="-23324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marL="3032129" indent="-23324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marL="3498610" indent="-23324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marL="3965092" indent="-23324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4943FDAB-71DE-4845-8819-6920AFF1A362}" type="slidenum">
              <a:rPr lang="en-US" altLang="nb-NO" sz="1200">
                <a:latin typeface="Arial" charset="0"/>
              </a:rPr>
              <a:pPr eaLnBrk="1" hangingPunct="1"/>
              <a:t>10</a:t>
            </a:fld>
            <a:endParaRPr lang="en-US" altLang="nb-NO" sz="1200">
              <a:latin typeface="Arial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782" y="4724978"/>
            <a:ext cx="4985718" cy="44780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00" tIns="44600" rIns="89200" bIns="44600"/>
          <a:lstStyle/>
          <a:p>
            <a:pPr defTabSz="936202"/>
            <a:endParaRPr lang="nb-NO" altLang="nb-NO" dirty="0" smtClean="0"/>
          </a:p>
        </p:txBody>
      </p:sp>
      <p:sp>
        <p:nvSpPr>
          <p:cNvPr id="419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633413"/>
            <a:ext cx="4935537" cy="37306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94826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56796" indent="-291076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 marL="1164303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 marL="1630025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 marL="2095746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marL="2561466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marL="3027188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marL="3492909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marL="3958631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C99803C-73F0-4341-8DDC-299B8CEB8713}" type="slidenum">
              <a:rPr lang="en-US" altLang="nb-NO" sz="1200">
                <a:latin typeface="Arial" charset="0"/>
              </a:rPr>
              <a:pPr eaLnBrk="1" hangingPunct="1"/>
              <a:t>11</a:t>
            </a:fld>
            <a:endParaRPr lang="en-US" altLang="nb-NO" sz="1200">
              <a:latin typeface="Arial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60" y="4715155"/>
            <a:ext cx="4983389" cy="4468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55" tIns="44528" rIns="89055" bIns="44528"/>
          <a:lstStyle/>
          <a:p>
            <a:pPr defTabSz="934678"/>
            <a:endParaRPr lang="nb-NO" altLang="nb-NO" dirty="0" smtClean="0"/>
          </a:p>
        </p:txBody>
      </p:sp>
      <p:sp>
        <p:nvSpPr>
          <p:cNvPr id="440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631825"/>
            <a:ext cx="4926012" cy="372268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568721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581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3663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7809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575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568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847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56796" indent="-291076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 marL="1164303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 marL="1630025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 marL="2095746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marL="2561466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marL="3027188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marL="3492909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marL="3958631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2E57BB9-F0CC-41EA-A5D9-5A08EAE7D4DF}" type="slidenum">
              <a:rPr lang="en-US" altLang="nb-NO" sz="1200">
                <a:latin typeface="Arial" charset="0"/>
              </a:rPr>
              <a:pPr eaLnBrk="1" hangingPunct="1"/>
              <a:t>18</a:t>
            </a:fld>
            <a:endParaRPr lang="en-US" altLang="nb-NO" sz="1200">
              <a:latin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60" y="4715155"/>
            <a:ext cx="4983389" cy="4468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55" tIns="44528" rIns="89055" bIns="44528"/>
          <a:lstStyle/>
          <a:p>
            <a:pPr defTabSz="934678"/>
            <a:endParaRPr lang="nb-NO" altLang="nb-NO" smtClean="0"/>
          </a:p>
        </p:txBody>
      </p:sp>
      <p:sp>
        <p:nvSpPr>
          <p:cNvPr id="460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631825"/>
            <a:ext cx="4926012" cy="372268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246447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56796" indent="-291076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 marL="1164303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 marL="1630025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 marL="2095746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marL="2561466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marL="3027188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marL="3492909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marL="3958631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B8D6A617-0392-496B-A5FC-33677F8782AF}" type="slidenum">
              <a:rPr lang="en-US" altLang="nb-NO" sz="1200">
                <a:latin typeface="Arial" charset="0"/>
              </a:rPr>
              <a:pPr eaLnBrk="1" hangingPunct="1"/>
              <a:t>19</a:t>
            </a:fld>
            <a:endParaRPr lang="en-US" altLang="nb-NO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60" y="4715155"/>
            <a:ext cx="4983389" cy="4468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55" tIns="44528" rIns="89055" bIns="44528"/>
          <a:lstStyle/>
          <a:p>
            <a:pPr defTabSz="934678"/>
            <a:endParaRPr lang="nb-NO" altLang="nb-NO" dirty="0" smtClean="0"/>
          </a:p>
        </p:txBody>
      </p:sp>
      <p:sp>
        <p:nvSpPr>
          <p:cNvPr id="481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631825"/>
            <a:ext cx="4926012" cy="372268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387192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56796" indent="-291076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 marL="1164303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 marL="1630025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 marL="2095746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marL="2561466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marL="3027188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marL="3492909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marL="3958631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40CA6CA6-BCE3-4CCC-9098-F6343C538F7E}" type="slidenum">
              <a:rPr lang="en-US" altLang="nb-NO" sz="1200">
                <a:latin typeface="Arial" charset="0"/>
              </a:rPr>
              <a:pPr eaLnBrk="1" hangingPunct="1"/>
              <a:t>2</a:t>
            </a:fld>
            <a:endParaRPr lang="en-US" altLang="nb-NO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631825"/>
            <a:ext cx="4926012" cy="37226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521" y="4697921"/>
            <a:ext cx="4991256" cy="44721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477432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56796" indent="-291076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 marL="1164303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 marL="1630025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 marL="2095746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marL="2561466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marL="3027188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marL="3492909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marL="3958631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05FE55F5-FF3C-4D20-B4E4-E9AF0124AF88}" type="slidenum">
              <a:rPr lang="en-US" altLang="nb-NO" sz="1200">
                <a:latin typeface="Arial" charset="0"/>
              </a:rPr>
              <a:pPr eaLnBrk="1" hangingPunct="1"/>
              <a:t>20</a:t>
            </a:fld>
            <a:endParaRPr lang="en-US" altLang="nb-NO" sz="1200">
              <a:latin typeface="Arial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60" y="4715155"/>
            <a:ext cx="4983389" cy="4468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55" tIns="44528" rIns="89055" bIns="44528"/>
          <a:lstStyle/>
          <a:p>
            <a:pPr defTabSz="934678"/>
            <a:endParaRPr lang="nb-NO" altLang="nb-NO" dirty="0" smtClean="0"/>
          </a:p>
        </p:txBody>
      </p:sp>
      <p:sp>
        <p:nvSpPr>
          <p:cNvPr id="501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631825"/>
            <a:ext cx="4926012" cy="372268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201006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56796" indent="-291076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 marL="1164303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 marL="1630025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 marL="2095746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marL="2561466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marL="3027188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marL="3492909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marL="3958631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6706533-2081-4211-9CF7-0DF6FE9D8064}" type="slidenum">
              <a:rPr lang="en-US" altLang="nb-NO" sz="1200">
                <a:latin typeface="Arial" charset="0"/>
              </a:rPr>
              <a:pPr eaLnBrk="1" hangingPunct="1"/>
              <a:t>21</a:t>
            </a:fld>
            <a:endParaRPr lang="en-US" altLang="nb-NO" sz="1200">
              <a:latin typeface="Arial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60" y="4715155"/>
            <a:ext cx="4983389" cy="4468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55" tIns="44528" rIns="89055" bIns="44528"/>
          <a:lstStyle/>
          <a:p>
            <a:pPr defTabSz="934678"/>
            <a:endParaRPr lang="nb-NO" altLang="nb-NO" dirty="0" smtClean="0"/>
          </a:p>
        </p:txBody>
      </p:sp>
      <p:sp>
        <p:nvSpPr>
          <p:cNvPr id="512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631825"/>
            <a:ext cx="4926012" cy="372268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789335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486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56796" indent="-291076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 marL="1164303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 marL="1630025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 marL="2095746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marL="2561466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marL="3027188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marL="3492909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marL="3958631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D912AFA2-1A2E-45E1-89EB-CE2CDCB0CD71}" type="slidenum">
              <a:rPr lang="en-US" altLang="nb-NO" sz="1200">
                <a:latin typeface="Arial" charset="0"/>
              </a:rPr>
              <a:pPr eaLnBrk="1" hangingPunct="1"/>
              <a:t>23</a:t>
            </a:fld>
            <a:endParaRPr lang="en-US" altLang="nb-NO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50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56796" indent="-291076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 marL="1164303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 marL="1630025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 marL="2095746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marL="2561466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marL="3027188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marL="3492909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marL="3958631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E4227AC0-4E9C-4B4D-9C70-0124FD4E521B}" type="slidenum">
              <a:rPr lang="en-US" altLang="nb-NO" sz="1200">
                <a:latin typeface="Arial" charset="0"/>
              </a:rPr>
              <a:pPr eaLnBrk="1" hangingPunct="1"/>
              <a:t>24</a:t>
            </a:fld>
            <a:endParaRPr lang="en-US" altLang="nb-NO" sz="1200">
              <a:latin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60" y="4715155"/>
            <a:ext cx="4983389" cy="4468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55" tIns="44528" rIns="89055" bIns="44528"/>
          <a:lstStyle/>
          <a:p>
            <a:pPr defTabSz="934678"/>
            <a:endParaRPr lang="nb-NO" altLang="nb-NO" smtClean="0"/>
          </a:p>
        </p:txBody>
      </p:sp>
      <p:sp>
        <p:nvSpPr>
          <p:cNvPr id="522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631825"/>
            <a:ext cx="4926012" cy="372268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586969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449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957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56796" indent="-291076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 marL="1164303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 marL="1630025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 marL="2095746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marL="2561466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marL="3027188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marL="3492909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marL="3958631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1FA5F06E-2345-4AA5-9DF1-BEFD81B06AC1}" type="slidenum">
              <a:rPr lang="en-US" altLang="nb-NO" sz="1200">
                <a:latin typeface="Arial" charset="0"/>
              </a:rPr>
              <a:pPr eaLnBrk="1" hangingPunct="1"/>
              <a:t>27</a:t>
            </a:fld>
            <a:endParaRPr lang="en-US" altLang="nb-NO" sz="1200">
              <a:latin typeface="Arial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60" y="4715155"/>
            <a:ext cx="4983389" cy="4468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55" tIns="44528" rIns="89055" bIns="44528"/>
          <a:lstStyle/>
          <a:p>
            <a:pPr defTabSz="934678"/>
            <a:endParaRPr lang="nb-NO" altLang="nb-NO" dirty="0" smtClean="0"/>
          </a:p>
        </p:txBody>
      </p:sp>
      <p:sp>
        <p:nvSpPr>
          <p:cNvPr id="399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631825"/>
            <a:ext cx="4926012" cy="372268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452719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180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94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0854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56796" indent="-291076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 marL="1164303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 marL="1630025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 marL="2095746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marL="2561466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marL="3027188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marL="3492909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marL="3958631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EB939746-A7D3-4CA8-81C4-99D276506877}" type="slidenum">
              <a:rPr lang="en-US" altLang="nb-NO" sz="1200">
                <a:latin typeface="Arial" charset="0"/>
              </a:rPr>
              <a:pPr eaLnBrk="1" hangingPunct="1"/>
              <a:t>30</a:t>
            </a:fld>
            <a:endParaRPr lang="en-US" altLang="nb-NO" sz="1200">
              <a:latin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60" y="4715155"/>
            <a:ext cx="4983389" cy="4468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55" tIns="44528" rIns="89055" bIns="44528"/>
          <a:lstStyle/>
          <a:p>
            <a:pPr defTabSz="934678"/>
            <a:endParaRPr lang="nb-NO" altLang="nb-NO" sz="1400" dirty="0"/>
          </a:p>
          <a:p>
            <a:pPr defTabSz="934678"/>
            <a:endParaRPr lang="nb-NO" altLang="nb-NO" dirty="0" smtClean="0"/>
          </a:p>
        </p:txBody>
      </p:sp>
      <p:sp>
        <p:nvSpPr>
          <p:cNvPr id="5325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631825"/>
            <a:ext cx="4926012" cy="372268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5783861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56796" indent="-291076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 marL="1164303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 marL="1630025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 marL="2095746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marL="2561466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marL="3027188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marL="3492909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marL="3958631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7F476696-3BD5-4FB3-9D55-1414396A24D1}" type="slidenum">
              <a:rPr lang="en-US" altLang="nb-NO" sz="1200">
                <a:latin typeface="Arial" charset="0"/>
              </a:rPr>
              <a:pPr eaLnBrk="1" hangingPunct="1"/>
              <a:t>31</a:t>
            </a:fld>
            <a:endParaRPr lang="en-US" altLang="nb-NO" sz="1200"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60" y="4715155"/>
            <a:ext cx="4983389" cy="4468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55" tIns="44528" rIns="89055" bIns="44528"/>
          <a:lstStyle/>
          <a:p>
            <a:pPr defTabSz="934678"/>
            <a:r>
              <a:rPr lang="nb-NO" altLang="nb-NO" baseline="0" dirty="0" smtClean="0"/>
              <a:t> </a:t>
            </a:r>
            <a:endParaRPr lang="nb-NO" altLang="nb-NO" dirty="0" smtClean="0"/>
          </a:p>
        </p:txBody>
      </p:sp>
      <p:sp>
        <p:nvSpPr>
          <p:cNvPr id="542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631825"/>
            <a:ext cx="4926012" cy="372268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6736685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56796" indent="-291076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 marL="1164303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 marL="1630025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 marL="2095746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marL="2561466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marL="3027188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marL="3492909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marL="3958631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56F64742-6DF4-4CCD-ABDE-985E8117CC31}" type="slidenum">
              <a:rPr lang="en-US" altLang="nb-NO" sz="1200">
                <a:latin typeface="Arial" charset="0"/>
              </a:rPr>
              <a:pPr eaLnBrk="1" hangingPunct="1"/>
              <a:t>32</a:t>
            </a:fld>
            <a:endParaRPr lang="en-US" altLang="nb-NO" sz="120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3276600"/>
            <a:ext cx="4926013" cy="3722688"/>
          </a:xfrm>
          <a:ln w="12700" cap="flat">
            <a:solidFill>
              <a:schemeClr val="tx1"/>
            </a:solidFill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855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09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23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27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61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964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56796" indent="-291076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 marL="1164303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 marL="1630025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 marL="2095746" indent="-232861"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marL="2561466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marL="3027188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marL="3492909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marL="3958631" indent="-232861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FC9CA94-DAC5-4631-A74B-F78103FA5525}" type="slidenum">
              <a:rPr lang="en-US" altLang="nb-NO" sz="1200">
                <a:latin typeface="Arial" charset="0"/>
              </a:rPr>
              <a:pPr eaLnBrk="1" hangingPunct="1"/>
              <a:t>9</a:t>
            </a:fld>
            <a:endParaRPr lang="en-US" altLang="nb-NO" sz="1200">
              <a:latin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60" y="4715155"/>
            <a:ext cx="4983389" cy="4468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55" tIns="44528" rIns="89055" bIns="44528"/>
          <a:lstStyle/>
          <a:p>
            <a:pPr defTabSz="934678"/>
            <a:endParaRPr lang="nb-NO" altLang="nb-NO" dirty="0" smtClean="0"/>
          </a:p>
        </p:txBody>
      </p:sp>
      <p:sp>
        <p:nvSpPr>
          <p:cNvPr id="40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631825"/>
            <a:ext cx="4926012" cy="372268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57389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1" y="6410945"/>
            <a:ext cx="4069088" cy="117043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673200"/>
            <a:ext cx="780290" cy="1557531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ctrTitle" hasCustomPrompt="1"/>
          </p:nvPr>
        </p:nvSpPr>
        <p:spPr>
          <a:xfrm>
            <a:off x="1116162" y="1504950"/>
            <a:ext cx="7151538" cy="3176372"/>
          </a:xfr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rgbClr val="003A54"/>
                </a:solidFill>
              </a:defRPr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1" y="4678635"/>
            <a:ext cx="7153200" cy="914400"/>
          </a:xfrm>
        </p:spPr>
        <p:txBody>
          <a:bodyPr>
            <a:normAutofit/>
          </a:bodyPr>
          <a:lstStyle>
            <a:lvl1pPr marL="0" indent="0">
              <a:buNone/>
              <a:defRPr sz="2000" cap="none" normalizeH="0" baseline="0">
                <a:solidFill>
                  <a:srgbClr val="A89449"/>
                </a:solidFill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52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2C61-E248-44FD-9E47-C07A6E7AB8B7}" type="datetime1">
              <a:rPr lang="nb-NO" smtClean="0"/>
              <a:t>28.09.2017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631156" y="1720800"/>
            <a:ext cx="4320000" cy="4363200"/>
          </a:xfrm>
          <a:solidFill>
            <a:schemeClr val="accent2"/>
          </a:solidFill>
        </p:spPr>
        <p:txBody>
          <a:bodyPr tIns="1620000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4" hasCustomPrompt="1"/>
          </p:nvPr>
        </p:nvSpPr>
        <p:spPr>
          <a:xfrm>
            <a:off x="5082373" y="1720800"/>
            <a:ext cx="4320000" cy="4363200"/>
          </a:xfrm>
          <a:solidFill>
            <a:schemeClr val="accent2"/>
          </a:solidFill>
        </p:spPr>
        <p:txBody>
          <a:bodyPr tIns="1620000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14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 - t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8A59-5B52-4FFC-80CC-494697724D96}" type="datetime1">
              <a:rPr lang="nb-NO" smtClean="0"/>
              <a:t>28.09.2017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631156" y="1720800"/>
            <a:ext cx="4381200" cy="4363200"/>
          </a:xfrm>
          <a:solidFill>
            <a:schemeClr val="accent2"/>
          </a:solidFill>
        </p:spPr>
        <p:txBody>
          <a:bodyPr tIns="1620000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4" hasCustomPrompt="1"/>
          </p:nvPr>
        </p:nvSpPr>
        <p:spPr>
          <a:xfrm>
            <a:off x="5019452" y="1720800"/>
            <a:ext cx="4381200" cy="4363200"/>
          </a:xfrm>
          <a:solidFill>
            <a:schemeClr val="accent2"/>
          </a:solidFill>
        </p:spPr>
        <p:txBody>
          <a:bodyPr tIns="1620000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442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986B-4220-431B-84E6-0C2F18C57B5A}" type="datetime1">
              <a:rPr lang="nb-NO" smtClean="0"/>
              <a:t>28.09.2017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82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E81-0328-4994-A0BC-98E8B66B03DF}" type="datetime1">
              <a:rPr lang="nb-NO" smtClean="0"/>
              <a:t>28.09.2017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5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28.09.2017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78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 hasCustomPrompt="1"/>
          </p:nvPr>
        </p:nvSpPr>
        <p:spPr>
          <a:xfrm>
            <a:off x="806400" y="2509200"/>
            <a:ext cx="4186800" cy="42444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53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" y="666000"/>
            <a:ext cx="712800" cy="1422815"/>
          </a:xfrm>
          <a:prstGeom prst="rect">
            <a:avLst/>
          </a:prstGeom>
        </p:spPr>
      </p:pic>
      <p:sp>
        <p:nvSpPr>
          <p:cNvPr id="14" name="Rektangel 13"/>
          <p:cNvSpPr/>
          <p:nvPr userDrawn="1"/>
        </p:nvSpPr>
        <p:spPr>
          <a:xfrm>
            <a:off x="5065200" y="2509200"/>
            <a:ext cx="4197600" cy="4244400"/>
          </a:xfrm>
          <a:prstGeom prst="rect">
            <a:avLst/>
          </a:prstGeom>
          <a:solidFill>
            <a:srgbClr val="2F7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rgbClr val="00314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0" y="2787377"/>
            <a:ext cx="3703042" cy="1497310"/>
          </a:xfrm>
        </p:spPr>
        <p:txBody>
          <a:bodyPr anchor="t">
            <a:normAutofit/>
          </a:bodyPr>
          <a:lstStyle>
            <a:lvl1pPr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622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" y="666000"/>
            <a:ext cx="712800" cy="1422815"/>
          </a:xfrm>
          <a:prstGeom prst="rect">
            <a:avLst/>
          </a:prstGeom>
        </p:spPr>
      </p:pic>
      <p:sp>
        <p:nvSpPr>
          <p:cNvPr id="14" name="Rektangel 13"/>
          <p:cNvSpPr/>
          <p:nvPr userDrawn="1"/>
        </p:nvSpPr>
        <p:spPr>
          <a:xfrm>
            <a:off x="5065200" y="2509200"/>
            <a:ext cx="4197600" cy="4244400"/>
          </a:xfrm>
          <a:prstGeom prst="rect">
            <a:avLst/>
          </a:prstGeom>
          <a:solidFill>
            <a:srgbClr val="BCB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rgbClr val="00314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0" y="2787377"/>
            <a:ext cx="3703042" cy="1497310"/>
          </a:xfrm>
        </p:spPr>
        <p:txBody>
          <a:bodyPr anchor="t">
            <a:normAutofit/>
          </a:bodyPr>
          <a:lstStyle>
            <a:lvl1pPr>
              <a:defRPr sz="2400" b="0" cap="none" baseline="0"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 hasCustomPrompt="1"/>
          </p:nvPr>
        </p:nvSpPr>
        <p:spPr>
          <a:xfrm>
            <a:off x="806400" y="2509200"/>
            <a:ext cx="4186800" cy="42444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 tIns="153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587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0656" y="4858812"/>
            <a:ext cx="862200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0657" y="3204786"/>
            <a:ext cx="862200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4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6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8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00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2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4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6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5CC4-7B54-4DF1-8B6F-6C57FF716578}" type="datetime1">
              <a:rPr lang="nb-NO" smtClean="0"/>
              <a:t>28.09.2017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065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749A-BD22-4D26-ACE4-A00D4C3D40A4}" type="datetime1">
              <a:rPr lang="nb-NO" smtClean="0"/>
              <a:t>28.09.2017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99199" y="1720800"/>
            <a:ext cx="4284000" cy="536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220000" y="1720800"/>
            <a:ext cx="4190400" cy="536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60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7F7-4959-4975-A38C-F3ABC03201FB}" type="datetime1">
              <a:rPr lang="nb-NO" smtClean="0"/>
              <a:t>28.09.2017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99199" y="1720800"/>
            <a:ext cx="4237200" cy="4237200"/>
          </a:xfrm>
          <a:solidFill>
            <a:schemeClr val="accent5"/>
          </a:solidFill>
        </p:spPr>
        <p:txBody>
          <a:bodyPr lIns="180000" tIns="180000" rIns="180000" b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5159882" y="1720800"/>
            <a:ext cx="4237200" cy="4237200"/>
          </a:xfrm>
          <a:solidFill>
            <a:srgbClr val="BCBDC0"/>
          </a:solidFill>
        </p:spPr>
        <p:txBody>
          <a:bodyPr lIns="180000" tIns="180000" rIns="180000" b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622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9200" y="1720800"/>
            <a:ext cx="4237200" cy="7773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158800" y="1720800"/>
            <a:ext cx="4237200" cy="7773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B0A6-55C7-41F6-8383-DBFF1D939F92}" type="datetime1">
              <a:rPr lang="nb-NO" smtClean="0"/>
              <a:t>28.09.2017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3"/>
          </p:nvPr>
        </p:nvSpPr>
        <p:spPr>
          <a:xfrm>
            <a:off x="799199" y="2484487"/>
            <a:ext cx="4237200" cy="4404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4"/>
          </p:nvPr>
        </p:nvSpPr>
        <p:spPr>
          <a:xfrm>
            <a:off x="5158800" y="2484487"/>
            <a:ext cx="4237200" cy="4404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320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6C8-BFCB-49AD-9F00-E1D12EBE5D7C}" type="datetime1">
              <a:rPr lang="nb-NO" smtClean="0"/>
              <a:t>28.09.2017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631156" y="1720800"/>
            <a:ext cx="8776800" cy="4363200"/>
          </a:xfrm>
          <a:solidFill>
            <a:schemeClr val="accent2"/>
          </a:solidFill>
        </p:spPr>
        <p:txBody>
          <a:bodyPr tIns="1620000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523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0101" y="421425"/>
            <a:ext cx="7732885" cy="91705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9200" y="1718826"/>
            <a:ext cx="8582271" cy="53587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A4857E62-4824-477E-9880-4C6D8B4EF632}" type="datetime1">
              <a:rPr lang="nb-NO" smtClean="0"/>
              <a:t>28.09.2017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96052" y="7034400"/>
            <a:ext cx="687711" cy="4025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0">
                <a:solidFill>
                  <a:srgbClr val="D0D1D3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3FA4DDC8-1D0B-4B83-8CF0-4F24D54506B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200" y="442800"/>
            <a:ext cx="403200" cy="804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8" y="6883200"/>
            <a:ext cx="3276607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6" r:id="rId7"/>
    <p:sldLayoutId id="2147483653" r:id="rId8"/>
    <p:sldLayoutId id="2147483657" r:id="rId9"/>
    <p:sldLayoutId id="2147483660" r:id="rId10"/>
    <p:sldLayoutId id="2147483659" r:id="rId11"/>
    <p:sldLayoutId id="2147483654" r:id="rId12"/>
    <p:sldLayoutId id="214748365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04011" rtl="0" eaLnBrk="1" latinLnBrk="0" hangingPunct="1">
        <a:spcBef>
          <a:spcPct val="0"/>
        </a:spcBef>
        <a:buNone/>
        <a:defRPr sz="3000" b="0" kern="1200" cap="none" baseline="0">
          <a:solidFill>
            <a:srgbClr val="003A54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1004011" rtl="0" eaLnBrk="1" latinLnBrk="0" hangingPunct="1">
        <a:lnSpc>
          <a:spcPct val="125000"/>
        </a:lnSpc>
        <a:spcBef>
          <a:spcPts val="0"/>
        </a:spcBef>
        <a:spcAft>
          <a:spcPts val="200"/>
        </a:spcAft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47675" indent="-180975" algn="l" defTabSz="1004011" rtl="0" eaLnBrk="1" latinLnBrk="0" hangingPunct="1">
        <a:spcBef>
          <a:spcPts val="0"/>
        </a:spcBef>
        <a:buFont typeface="Georgia" pitchFamily="18" charset="0"/>
        <a:buChar char="-"/>
        <a:defRPr sz="2200" kern="1200">
          <a:solidFill>
            <a:schemeClr val="tx1">
              <a:lumMod val="75000"/>
              <a:lumOff val="2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628650" indent="-180975" algn="l" defTabSz="1004011" rtl="0" eaLnBrk="1" latinLnBrk="0" hangingPunct="1">
        <a:spcBef>
          <a:spcPts val="0"/>
        </a:spcBef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895350" indent="-180975" algn="l" defTabSz="1004011" rtl="0" eaLnBrk="1" latinLnBrk="0" hangingPunct="1">
        <a:spcBef>
          <a:spcPts val="0"/>
        </a:spcBef>
        <a:buFont typeface="Georgia" pitchFamily="18" charset="0"/>
        <a:buChar char="-"/>
        <a:defRPr sz="2200" kern="1200">
          <a:solidFill>
            <a:schemeClr val="tx1">
              <a:lumMod val="75000"/>
              <a:lumOff val="2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1162050" indent="-266700" algn="l" defTabSz="1004011" rtl="0" eaLnBrk="1" latinLnBrk="0" hangingPunct="1">
        <a:spcBef>
          <a:spcPts val="0"/>
        </a:spcBef>
        <a:buFont typeface="Arial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761031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036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5042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048" indent="-251003" algn="l" defTabSz="1004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006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011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6017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022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028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2034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4039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045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kogskriv.n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h.no/for-studenter/eksamen/tilrettelagt-eksame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men.no/no/bergen/rad-og-karrier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h.no/for-studenter/timepla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h.no/for-student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h.no/for-studenter/eksamen/#item59548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mailto:digex@nhh.n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h.no/for-studenter/eksamen/karakterbegrunnelse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hh.no/for-studenter/eksamen/klage-pa-karakterfastsetting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220618" y="2802625"/>
            <a:ext cx="3919066" cy="36575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altLang="nb-NO" sz="1600" dirty="0" smtClean="0"/>
              <a:t/>
            </a:r>
            <a:br>
              <a:rPr lang="nb-NO" altLang="nb-NO" sz="1600" dirty="0" smtClean="0"/>
            </a:br>
            <a:r>
              <a:rPr lang="nb-NO" altLang="nb-NO" sz="1600" dirty="0" smtClean="0"/>
              <a:t/>
            </a:r>
            <a:br>
              <a:rPr lang="nb-NO" altLang="nb-NO" sz="1600" dirty="0" smtClean="0"/>
            </a:br>
            <a:r>
              <a:rPr lang="nb-NO" altLang="nb-NO" sz="1600" dirty="0" smtClean="0"/>
              <a:t>«God start»</a:t>
            </a:r>
            <a:br>
              <a:rPr lang="nb-NO" altLang="nb-NO" sz="1600" dirty="0" smtClean="0"/>
            </a:br>
            <a:r>
              <a:rPr lang="nb-NO" altLang="nb-NO" sz="1600" dirty="0" smtClean="0"/>
              <a:t>Tips </a:t>
            </a:r>
            <a:r>
              <a:rPr lang="nb-NO" altLang="nb-NO" sz="1600" dirty="0"/>
              <a:t>og råd om </a:t>
            </a:r>
            <a:r>
              <a:rPr lang="nb-NO" altLang="nb-NO" sz="1600" dirty="0" smtClean="0"/>
              <a:t>studentlivet</a:t>
            </a:r>
            <a:r>
              <a:rPr lang="nb-NO" altLang="nb-NO" sz="1600" dirty="0"/>
              <a:t/>
            </a:r>
            <a:br>
              <a:rPr lang="nb-NO" altLang="nb-NO" sz="1600" dirty="0"/>
            </a:br>
            <a:r>
              <a:rPr lang="nb-NO" altLang="nb-NO" sz="1600" dirty="0" smtClean="0"/>
              <a:t/>
            </a:r>
            <a:br>
              <a:rPr lang="nb-NO" altLang="nb-NO" sz="1600" dirty="0" smtClean="0"/>
            </a:br>
            <a:r>
              <a:rPr lang="nb-NO" altLang="nb-NO" sz="1600" dirty="0" smtClean="0"/>
              <a:t/>
            </a:r>
            <a:br>
              <a:rPr lang="nb-NO" altLang="nb-NO" sz="1600" dirty="0" smtClean="0"/>
            </a:br>
            <a:r>
              <a:rPr lang="nb-NO" altLang="nb-NO" sz="1600" dirty="0" smtClean="0"/>
              <a:t>Eksamen</a:t>
            </a:r>
            <a:r>
              <a:rPr lang="nb-NO" altLang="nb-NO" sz="1600" dirty="0"/>
              <a:t/>
            </a:r>
            <a:br>
              <a:rPr lang="nb-NO" altLang="nb-NO" sz="1600" dirty="0"/>
            </a:br>
            <a:r>
              <a:rPr lang="nb-NO" altLang="nb-NO" sz="1600" dirty="0" smtClean="0"/>
              <a:t>Regelverk</a:t>
            </a:r>
            <a:r>
              <a:rPr lang="nb-NO" altLang="nb-NO" sz="1600" dirty="0"/>
              <a:t/>
            </a:r>
            <a:br>
              <a:rPr lang="nb-NO" altLang="nb-NO" sz="1600" dirty="0"/>
            </a:br>
            <a:r>
              <a:rPr lang="nb-NO" altLang="nb-NO" sz="1600" dirty="0" smtClean="0"/>
              <a:t>Praktiske </a:t>
            </a:r>
            <a:r>
              <a:rPr lang="nb-NO" altLang="nb-NO" sz="1600" dirty="0"/>
              <a:t>forhold</a:t>
            </a:r>
            <a:br>
              <a:rPr lang="nb-NO" altLang="nb-NO" sz="1600" dirty="0"/>
            </a:br>
            <a:r>
              <a:rPr lang="nb-NO" altLang="nb-NO" sz="1600" dirty="0"/>
              <a:t>Gode råd og </a:t>
            </a:r>
            <a:r>
              <a:rPr lang="nb-NO" altLang="nb-NO" sz="1600" dirty="0" smtClean="0"/>
              <a:t>tips</a:t>
            </a:r>
            <a:br>
              <a:rPr lang="nb-NO" altLang="nb-NO" sz="1600" dirty="0" smtClean="0"/>
            </a:br>
            <a:r>
              <a:rPr lang="nb-NO" altLang="nb-NO" sz="1600" dirty="0"/>
              <a:t/>
            </a:r>
            <a:br>
              <a:rPr lang="nb-NO" altLang="nb-NO" sz="1600" dirty="0"/>
            </a:br>
            <a:r>
              <a:rPr lang="nb-NO" altLang="nb-NO" sz="1600" i="1" dirty="0" smtClean="0"/>
              <a:t>Sami Skogstad og Inger Dagestad</a:t>
            </a:r>
            <a:br>
              <a:rPr lang="nb-NO" altLang="nb-NO" sz="1600" i="1" dirty="0" smtClean="0"/>
            </a:br>
            <a:r>
              <a:rPr lang="nb-NO" altLang="nb-NO" sz="1600" i="1" dirty="0" smtClean="0"/>
              <a:t>Seksjon for eksamen</a:t>
            </a:r>
            <a:r>
              <a:rPr lang="nb-NO" altLang="nb-NO" sz="1400" dirty="0" smtClean="0"/>
              <a:t/>
            </a:r>
            <a:br>
              <a:rPr lang="nb-NO" altLang="nb-NO" sz="1400" dirty="0" smtClean="0"/>
            </a:br>
            <a:r>
              <a:rPr lang="nb-NO" altLang="nb-NO" sz="1600" dirty="0" smtClean="0"/>
              <a:t/>
            </a:r>
            <a:br>
              <a:rPr lang="nb-NO" altLang="nb-NO" sz="1600" dirty="0" smtClean="0"/>
            </a:br>
            <a:r>
              <a:rPr lang="nb-NO" altLang="nb-NO" sz="1600" dirty="0"/>
              <a:t/>
            </a:r>
            <a:br>
              <a:rPr lang="nb-NO" altLang="nb-NO" sz="1600" dirty="0"/>
            </a:br>
            <a:r>
              <a:rPr lang="nb-NO" altLang="nb-NO" sz="1600" dirty="0" smtClean="0"/>
              <a:t/>
            </a:r>
            <a:br>
              <a:rPr lang="nb-NO" altLang="nb-NO" sz="1600" dirty="0" smtClean="0"/>
            </a:br>
            <a:r>
              <a:rPr lang="nb-NO" altLang="nb-NO" sz="1600" dirty="0"/>
              <a:t/>
            </a:r>
            <a:br>
              <a:rPr lang="nb-NO" altLang="nb-NO" sz="1600" dirty="0"/>
            </a:br>
            <a:endParaRPr lang="nb-NO" sz="1600" dirty="0"/>
          </a:p>
        </p:txBody>
      </p:sp>
      <p:sp>
        <p:nvSpPr>
          <p:cNvPr id="2" name="Rectangle 1"/>
          <p:cNvSpPr/>
          <p:nvPr/>
        </p:nvSpPr>
        <p:spPr>
          <a:xfrm>
            <a:off x="1980258" y="660673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sz="3100" dirty="0">
                <a:solidFill>
                  <a:srgbClr val="003A54"/>
                </a:solidFill>
                <a:latin typeface="+mj-lt"/>
                <a:ea typeface="+mj-ea"/>
                <a:cs typeface="+mj-cs"/>
              </a:rPr>
              <a:t>Velkommen til informasjonsmøte om eksamen!</a:t>
            </a:r>
            <a:br>
              <a:rPr lang="nb-NO" altLang="nb-NO" sz="3100" dirty="0">
                <a:solidFill>
                  <a:srgbClr val="003A54"/>
                </a:solidFill>
                <a:latin typeface="+mj-lt"/>
                <a:ea typeface="+mj-ea"/>
                <a:cs typeface="+mj-cs"/>
              </a:rPr>
            </a:br>
            <a:r>
              <a:rPr lang="nb-NO" altLang="nb-NO" sz="3100" dirty="0">
                <a:solidFill>
                  <a:srgbClr val="003A54"/>
                </a:solidFill>
                <a:latin typeface="+mj-lt"/>
                <a:ea typeface="+mj-ea"/>
                <a:cs typeface="+mj-cs"/>
              </a:rPr>
              <a:t/>
            </a:r>
            <a:br>
              <a:rPr lang="nb-NO" altLang="nb-NO" sz="3100" dirty="0">
                <a:solidFill>
                  <a:srgbClr val="003A54"/>
                </a:solidFill>
                <a:latin typeface="+mj-lt"/>
                <a:ea typeface="+mj-ea"/>
                <a:cs typeface="+mj-cs"/>
              </a:rPr>
            </a:br>
            <a:endParaRPr lang="nb-NO" sz="3100" dirty="0">
              <a:solidFill>
                <a:srgbClr val="003A5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cid:image002.png@01D30AD3.F3FE68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41" y="3060551"/>
            <a:ext cx="10572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107" y="612279"/>
            <a:ext cx="8136904" cy="878647"/>
          </a:xfrm>
          <a:noFill/>
        </p:spPr>
        <p:txBody>
          <a:bodyPr wrap="square" lIns="78439" tIns="31375" rIns="78439" bIns="31375" anchor="t">
            <a:spAutoFit/>
          </a:bodyPr>
          <a:lstStyle/>
          <a:p>
            <a:pPr eaLnBrk="1" hangingPunct="1"/>
            <a:r>
              <a:rPr lang="nb-NO" altLang="nb-NO" sz="2600" dirty="0"/>
              <a:t>Forsøk på fusk – hjemmeeksamener, andre skriftlige arbeider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00138" y="1781339"/>
            <a:ext cx="8525187" cy="577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98" tIns="50550" rIns="101098" bIns="50550">
            <a:spAutoFit/>
          </a:bodyPr>
          <a:lstStyle>
            <a:lvl1pPr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lnSpc>
                <a:spcPct val="91000"/>
              </a:lnSpc>
            </a:pPr>
            <a:r>
              <a:rPr lang="nb-NO" altLang="nb-NO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Følgende vil bl.a. bli regnet som fusk/forsøk på fusk:</a:t>
            </a:r>
          </a:p>
          <a:p>
            <a:pPr marL="342900" indent="-34290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alt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Sitater </a:t>
            </a:r>
            <a:r>
              <a:rPr lang="nb-NO" alt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fra internett, faglitteratur, egne eller andres skriftlige arbeider uten at det oppgis kildehenvisning og klar markering av hvilke deler av teksten som er sitat. </a:t>
            </a:r>
          </a:p>
          <a:p>
            <a:pPr marL="342900" indent="-34290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alt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Bruk av besvarelser som er utført av en annen person/gruppe ved en tidligere eksamen eller i forbindelse med gjeldende eksamen.</a:t>
            </a:r>
          </a:p>
          <a:p>
            <a:pPr marL="342900" indent="-34290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alt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Besvarelse som er utført av en annen person/gruppe for studenten. Besvarelser hentet fra Internett.</a:t>
            </a:r>
          </a:p>
          <a:p>
            <a:pPr marL="342900" indent="-34290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alt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Samarbeid med andre personer ved individuelle besvarelser eller med andre grupper enn ens egen ved gruppeoppgaver.</a:t>
            </a:r>
          </a:p>
          <a:p>
            <a:pPr marL="342900" indent="-3429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nb-NO" alt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Ved gruppearbeid - å sette sitt navn på en besvarelse som en selv ikke har bidratt til utarbeidelsen av </a:t>
            </a:r>
            <a:r>
              <a:rPr lang="en-US" alt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alt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altLang="nb-N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1000"/>
              </a:lnSpc>
            </a:pPr>
            <a:r>
              <a:rPr lang="en-US" altLang="nb-NO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NB!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Det</a:t>
            </a:r>
            <a:r>
              <a:rPr lang="en-US" alt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samme</a:t>
            </a:r>
            <a:r>
              <a:rPr lang="en-US" alt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regelverket</a:t>
            </a:r>
            <a:r>
              <a:rPr lang="en-US" alt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gjelder</a:t>
            </a:r>
            <a:r>
              <a:rPr lang="en-US" alt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for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aktiviteter</a:t>
            </a:r>
            <a:r>
              <a:rPr lang="en-US" alt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som</a:t>
            </a:r>
            <a:r>
              <a:rPr lang="en-US" alt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kun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danner</a:t>
            </a:r>
            <a:r>
              <a:rPr lang="en-US" alt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grunnlag</a:t>
            </a:r>
            <a:r>
              <a:rPr lang="en-US" alt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for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kursgodkjenning</a:t>
            </a:r>
            <a:r>
              <a:rPr lang="en-US" alt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som</a:t>
            </a:r>
            <a:r>
              <a:rPr lang="en-US" alt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for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hjemmeeksamener</a:t>
            </a:r>
            <a:r>
              <a:rPr lang="en-US" alt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og</a:t>
            </a:r>
            <a:r>
              <a:rPr lang="en-US" alt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andre</a:t>
            </a:r>
            <a:r>
              <a:rPr lang="en-US" alt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tellende</a:t>
            </a:r>
            <a:r>
              <a:rPr lang="en-US" alt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elementer</a:t>
            </a:r>
            <a:endParaRPr lang="nb-NO" altLang="nb-NO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altLang="nb-NO" sz="2000" dirty="0">
                <a:latin typeface="+mn-lt"/>
              </a:rPr>
              <a:t/>
            </a:r>
            <a:br>
              <a:rPr lang="nb-NO" altLang="nb-NO" sz="2000" dirty="0">
                <a:latin typeface="+mn-lt"/>
              </a:rPr>
            </a:br>
            <a:endParaRPr lang="en-US" altLang="nb-NO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74180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20" y="1102684"/>
            <a:ext cx="8905745" cy="539090"/>
          </a:xfrm>
          <a:noFill/>
        </p:spPr>
        <p:txBody>
          <a:bodyPr lIns="78439" tIns="31375" rIns="78439" bIns="31375" anchor="t">
            <a:spAutoFit/>
          </a:bodyPr>
          <a:lstStyle/>
          <a:p>
            <a:pPr eaLnBrk="1" hangingPunct="1"/>
            <a:r>
              <a:rPr lang="nb-NO" altLang="nb-NO" sz="3100" dirty="0"/>
              <a:t>Forsøk på fusk – konsekvenser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90820" y="1980431"/>
            <a:ext cx="8715465" cy="409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098" tIns="50550" rIns="101098" bIns="50550">
            <a:spAutoFit/>
          </a:bodyPr>
          <a:lstStyle>
            <a:lvl1pPr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Forsøk</a:t>
            </a:r>
            <a:r>
              <a:rPr lang="en-US" alt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på</a:t>
            </a:r>
            <a:r>
              <a:rPr lang="en-US" alt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fusk</a:t>
            </a:r>
            <a:r>
              <a:rPr lang="en-US" alt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kan</a:t>
            </a:r>
            <a:r>
              <a:rPr lang="en-US" alt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medføre</a:t>
            </a:r>
            <a:r>
              <a:rPr lang="en-US" alt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  <a:p>
            <a:pPr>
              <a:lnSpc>
                <a:spcPct val="90000"/>
              </a:lnSpc>
            </a:pPr>
            <a:endParaRPr lang="en-US" altLang="nb-NO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altLang="nb-NO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annullering</a:t>
            </a:r>
            <a:r>
              <a:rPr lang="en-US" altLang="nb-NO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eksamensresultat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kursgodkjenning</a:t>
            </a:r>
            <a:endParaRPr lang="en-US" altLang="nb-NO" sz="24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altLang="nb-NO" sz="24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og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eller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utestengelse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fra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institusjonen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ett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eller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semestre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nb-NO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altLang="nb-NO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alt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n-US" alt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jf</a:t>
            </a:r>
            <a:r>
              <a:rPr lang="en-US" alt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Lov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om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universiteter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og</a:t>
            </a:r>
            <a:r>
              <a:rPr lang="en-US" altLang="nb-N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høgskoler</a:t>
            </a:r>
            <a:r>
              <a:rPr lang="en-US" alt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nb-NO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altLang="nb-NO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alt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Info om </a:t>
            </a:r>
            <a:r>
              <a:rPr lang="en-US" alt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kildebruk</a:t>
            </a:r>
            <a:r>
              <a:rPr lang="en-US" alt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og</a:t>
            </a:r>
            <a:r>
              <a:rPr lang="en-US" alt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referanser</a:t>
            </a:r>
            <a:r>
              <a:rPr lang="en-US" alt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endParaRPr lang="en-US" altLang="nb-NO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altLang="nb-NO" sz="2400" dirty="0" smtClean="0">
                <a:latin typeface="+mn-lt"/>
                <a:hlinkClick r:id="rId3"/>
              </a:rPr>
              <a:t>www.sokogskriv.no</a:t>
            </a:r>
            <a:r>
              <a:rPr lang="en-US" altLang="nb-NO" sz="2400" dirty="0" smtClean="0">
                <a:latin typeface="+mn-lt"/>
              </a:rPr>
              <a:t> </a:t>
            </a:r>
            <a:endParaRPr lang="nb-NO" altLang="nb-NO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25045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107" y="396255"/>
            <a:ext cx="7128792" cy="784131"/>
          </a:xfrm>
        </p:spPr>
        <p:txBody>
          <a:bodyPr/>
          <a:lstStyle/>
          <a:p>
            <a:pPr eaLnBrk="1" hangingPunct="1"/>
            <a:r>
              <a:rPr lang="nb-NO" altLang="nb-NO" sz="3100" dirty="0"/>
              <a:t>Tilrettelegging av eksamen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90784" y="1620391"/>
            <a:ext cx="9016096" cy="507441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nb-NO" altLang="nb-NO" sz="2200" dirty="0"/>
              <a:t>Studenter med nedsatt funksjonsevne kan søke om spesiell tilrettelegging av </a:t>
            </a:r>
            <a:r>
              <a:rPr lang="nb-NO" altLang="nb-NO" sz="2200" dirty="0" smtClean="0"/>
              <a:t>eksamen</a:t>
            </a:r>
            <a:endParaRPr lang="nb-NO" altLang="nb-NO" sz="2200" dirty="0"/>
          </a:p>
          <a:p>
            <a:pPr eaLnBrk="1" hangingPunct="1"/>
            <a:r>
              <a:rPr lang="nb-NO" altLang="nb-NO" sz="2200" dirty="0" smtClean="0"/>
              <a:t>Ekstra tid, ekstra hviletid, PC </a:t>
            </a:r>
            <a:r>
              <a:rPr lang="nb-NO" altLang="nb-NO" sz="2200" dirty="0"/>
              <a:t>for dyslektikere, spesielle stoler ved </a:t>
            </a:r>
            <a:r>
              <a:rPr lang="nb-NO" altLang="nb-NO" sz="2200" dirty="0" smtClean="0"/>
              <a:t>ryggplager</a:t>
            </a:r>
          </a:p>
          <a:p>
            <a:pPr eaLnBrk="1" hangingPunct="1">
              <a:buFontTx/>
              <a:buNone/>
            </a:pPr>
            <a:endParaRPr lang="nb-NO" altLang="nb-NO" sz="2200" dirty="0"/>
          </a:p>
          <a:p>
            <a:r>
              <a:rPr lang="nb-NO" altLang="nb-NO" sz="2200" dirty="0" smtClean="0"/>
              <a:t>Søknadsskjema: </a:t>
            </a:r>
            <a:r>
              <a:rPr lang="nb-NO" altLang="nb-NO" sz="1800" dirty="0" smtClean="0">
                <a:hlinkClick r:id="rId3"/>
              </a:rPr>
              <a:t>https</a:t>
            </a:r>
            <a:r>
              <a:rPr lang="nb-NO" altLang="nb-NO" sz="1800" dirty="0">
                <a:hlinkClick r:id="rId3"/>
              </a:rPr>
              <a:t>://www.nhh.no/for-studenter/eksamen/tilrettelagt-eksamen</a:t>
            </a:r>
            <a:r>
              <a:rPr lang="nb-NO" altLang="nb-NO" sz="1800" dirty="0" smtClean="0">
                <a:hlinkClick r:id="rId3"/>
              </a:rPr>
              <a:t>/</a:t>
            </a:r>
            <a:r>
              <a:rPr lang="nb-NO" altLang="nb-NO" sz="1800" dirty="0" smtClean="0"/>
              <a:t> </a:t>
            </a:r>
          </a:p>
          <a:p>
            <a:pPr marL="0" indent="0">
              <a:buNone/>
            </a:pPr>
            <a:endParaRPr lang="nb-NO" altLang="nb-NO" sz="2200" dirty="0" smtClean="0"/>
          </a:p>
          <a:p>
            <a:pPr eaLnBrk="1" hangingPunct="1"/>
            <a:r>
              <a:rPr lang="nb-NO" altLang="nb-NO" sz="2200" dirty="0" smtClean="0"/>
              <a:t>Søknadsfrister</a:t>
            </a:r>
            <a:r>
              <a:rPr lang="nb-NO" altLang="nb-NO" sz="2200" dirty="0"/>
              <a:t>: </a:t>
            </a:r>
          </a:p>
          <a:p>
            <a:pPr lvl="1" eaLnBrk="1" hangingPunct="1"/>
            <a:r>
              <a:rPr lang="nb-NO" altLang="nb-NO" b="1" dirty="0"/>
              <a:t>1. september </a:t>
            </a:r>
            <a:r>
              <a:rPr lang="nb-NO" altLang="nb-NO" dirty="0"/>
              <a:t>for høstsemesteret </a:t>
            </a:r>
          </a:p>
          <a:p>
            <a:pPr lvl="1" eaLnBrk="1" hangingPunct="1"/>
            <a:r>
              <a:rPr lang="nb-NO" altLang="nb-NO" b="1" dirty="0"/>
              <a:t>1. februar </a:t>
            </a:r>
            <a:r>
              <a:rPr lang="nb-NO" altLang="nb-NO" dirty="0"/>
              <a:t>for vårsemesteret</a:t>
            </a:r>
          </a:p>
          <a:p>
            <a:pPr lvl="1" eaLnBrk="1" hangingPunct="1"/>
            <a:r>
              <a:rPr lang="nb-NO" altLang="nb-NO" dirty="0"/>
              <a:t>Kun i akutte tilfeller kan fristen </a:t>
            </a:r>
            <a:r>
              <a:rPr lang="nb-NO" altLang="nb-NO" dirty="0" err="1" smtClean="0"/>
              <a:t>overskrides</a:t>
            </a:r>
            <a:endParaRPr lang="nb-NO" altLang="nb-NO" dirty="0" smtClean="0"/>
          </a:p>
          <a:p>
            <a:pPr marL="266700" lvl="1" indent="0" eaLnBrk="1" hangingPunct="1">
              <a:buNone/>
            </a:pPr>
            <a:endParaRPr lang="nb-NO" altLang="nb-NO" dirty="0" smtClean="0"/>
          </a:p>
          <a:p>
            <a:pPr lvl="0"/>
            <a:r>
              <a:rPr lang="nb-NO" altLang="nb-N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Ved eksempelvis langvarig sykdom eller graviditet, kan det søkes om permisjon fra studiene. Dokumentasjon kreves, frister er 1. september og 1. februar.</a:t>
            </a:r>
          </a:p>
          <a:p>
            <a:pPr lvl="1" eaLnBrk="1" hangingPunct="1"/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911517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117" y="396255"/>
            <a:ext cx="6949814" cy="778881"/>
          </a:xfrm>
        </p:spPr>
        <p:txBody>
          <a:bodyPr/>
          <a:lstStyle/>
          <a:p>
            <a:pPr eaLnBrk="1" hangingPunct="1"/>
            <a:r>
              <a:rPr lang="nb-NO" altLang="nb-NO" sz="3100" dirty="0"/>
              <a:t>Angst for eksamen?</a:t>
            </a:r>
            <a:r>
              <a:rPr lang="nb-NO" altLang="nb-NO" sz="2600" dirty="0">
                <a:latin typeface="Verdana" pitchFamily="34" charset="0"/>
              </a:rPr>
              <a:t>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4114" y="1764407"/>
            <a:ext cx="8841449" cy="529288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sz="2200" dirty="0" smtClean="0"/>
              <a:t>Sammen: </a:t>
            </a:r>
            <a:r>
              <a:rPr lang="nb-NO" altLang="nb-NO" sz="2200" dirty="0"/>
              <a:t>ulike kurs og gruppetilbud</a:t>
            </a:r>
          </a:p>
          <a:p>
            <a:pPr eaLnBrk="1" hangingPunct="1">
              <a:buFontTx/>
              <a:buNone/>
            </a:pPr>
            <a:endParaRPr lang="nb-NO" altLang="nb-NO" sz="2200" dirty="0"/>
          </a:p>
          <a:p>
            <a:pPr eaLnBrk="1" hangingPunct="1">
              <a:buFontTx/>
              <a:buNone/>
            </a:pPr>
            <a:r>
              <a:rPr lang="nb-NO" altLang="nb-NO" sz="2200" dirty="0"/>
              <a:t>”</a:t>
            </a:r>
            <a:r>
              <a:rPr lang="nb-NO" altLang="nb-NO" sz="2200" i="1" dirty="0"/>
              <a:t>Hjelp til å mestre eksamensangst”</a:t>
            </a:r>
            <a:endParaRPr lang="en-US" altLang="nb-NO" sz="2200" i="1" dirty="0"/>
          </a:p>
          <a:p>
            <a:pPr eaLnBrk="1" hangingPunct="1">
              <a:buFontTx/>
              <a:buChar char="-"/>
            </a:pPr>
            <a:r>
              <a:rPr lang="en-US" altLang="nb-NO" sz="2200" dirty="0" err="1"/>
              <a:t>fremgangsmåter</a:t>
            </a:r>
            <a:r>
              <a:rPr lang="en-US" altLang="nb-NO" sz="2200" dirty="0"/>
              <a:t> for å </a:t>
            </a:r>
            <a:r>
              <a:rPr lang="en-US" altLang="nb-NO" sz="2200" dirty="0" err="1"/>
              <a:t>mestre</a:t>
            </a:r>
            <a:r>
              <a:rPr lang="en-US" altLang="nb-NO" sz="2200" dirty="0"/>
              <a:t> </a:t>
            </a:r>
            <a:r>
              <a:rPr lang="en-US" altLang="nb-NO" sz="2200" dirty="0" err="1"/>
              <a:t>eksamensangst</a:t>
            </a:r>
            <a:r>
              <a:rPr lang="en-US" altLang="nb-NO" sz="2200" dirty="0"/>
              <a:t> </a:t>
            </a:r>
            <a:r>
              <a:rPr lang="en-US" altLang="nb-NO" sz="2200" dirty="0" err="1"/>
              <a:t>og</a:t>
            </a:r>
            <a:r>
              <a:rPr lang="en-US" altLang="nb-NO" sz="2200" dirty="0"/>
              <a:t> stress</a:t>
            </a:r>
          </a:p>
          <a:p>
            <a:pPr eaLnBrk="1" hangingPunct="1">
              <a:buFontTx/>
              <a:buChar char="-"/>
            </a:pPr>
            <a:endParaRPr lang="nb-NO" altLang="nb-NO" sz="2200" dirty="0"/>
          </a:p>
          <a:p>
            <a:pPr eaLnBrk="1" hangingPunct="1">
              <a:buFontTx/>
              <a:buNone/>
            </a:pPr>
            <a:r>
              <a:rPr lang="nb-NO" altLang="nb-NO" sz="2200" dirty="0"/>
              <a:t>Ulike </a:t>
            </a:r>
            <a:r>
              <a:rPr lang="nb-NO" altLang="nb-NO" sz="2200" dirty="0" smtClean="0"/>
              <a:t>kurs for eksempel innen studiemestring, </a:t>
            </a:r>
            <a:r>
              <a:rPr lang="nb-NO" altLang="nb-NO" sz="2200" smtClean="0"/>
              <a:t>stressmestring og eksamensangst</a:t>
            </a:r>
            <a:r>
              <a:rPr lang="nb-NO" altLang="nb-NO" sz="2200" dirty="0" smtClean="0"/>
              <a:t>.</a:t>
            </a:r>
          </a:p>
          <a:p>
            <a:pPr eaLnBrk="1" hangingPunct="1">
              <a:buFontTx/>
              <a:buNone/>
            </a:pPr>
            <a:endParaRPr lang="en-US" altLang="nb-NO" sz="2200" dirty="0"/>
          </a:p>
          <a:p>
            <a:pPr eaLnBrk="1" hangingPunct="1">
              <a:buFontTx/>
              <a:buNone/>
            </a:pPr>
            <a:r>
              <a:rPr lang="en-US" altLang="nb-NO" sz="2200" dirty="0" err="1" smtClean="0"/>
              <a:t>Kursdatoer</a:t>
            </a:r>
            <a:r>
              <a:rPr lang="en-US" altLang="nb-NO" sz="2200" dirty="0" smtClean="0"/>
              <a:t> </a:t>
            </a:r>
            <a:r>
              <a:rPr lang="en-US" altLang="nb-NO" sz="2200" dirty="0" err="1" smtClean="0"/>
              <a:t>eksamensangst</a:t>
            </a:r>
            <a:r>
              <a:rPr lang="en-US" altLang="nb-NO" sz="2200" dirty="0" smtClean="0"/>
              <a:t>: 28.09, 10.10, 26.10, 07.11</a:t>
            </a:r>
          </a:p>
          <a:p>
            <a:pPr eaLnBrk="1" hangingPunct="1">
              <a:buFontTx/>
              <a:buNone/>
            </a:pPr>
            <a:endParaRPr lang="en-US" altLang="nb-NO" sz="2200" dirty="0"/>
          </a:p>
          <a:p>
            <a:pPr>
              <a:buNone/>
            </a:pPr>
            <a:r>
              <a:rPr lang="en-US" altLang="nb-NO" sz="2200" dirty="0"/>
              <a:t>Se: </a:t>
            </a:r>
            <a:r>
              <a:rPr lang="en-US" altLang="nb-NO" sz="2200" dirty="0">
                <a:hlinkClick r:id="rId3"/>
              </a:rPr>
              <a:t>https://</a:t>
            </a:r>
            <a:r>
              <a:rPr lang="en-US" altLang="nb-NO" sz="2200" dirty="0" smtClean="0">
                <a:hlinkClick r:id="rId3"/>
              </a:rPr>
              <a:t>www.sammen.no/no/bergen/rad-og-karriere</a:t>
            </a:r>
            <a:r>
              <a:rPr lang="en-US" altLang="nb-NO" sz="2200" dirty="0" smtClean="0"/>
              <a:t> </a:t>
            </a:r>
            <a:endParaRPr lang="nb-NO" altLang="nb-NO" sz="2200" dirty="0"/>
          </a:p>
        </p:txBody>
      </p:sp>
    </p:spTree>
    <p:extLst>
      <p:ext uri="{BB962C8B-B14F-4D97-AF65-F5344CB8AC3E}">
        <p14:creationId xmlns:p14="http://schemas.microsoft.com/office/powerpoint/2010/main" val="3107137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154" y="468263"/>
            <a:ext cx="7732885" cy="917054"/>
          </a:xfrm>
        </p:spPr>
        <p:txBody>
          <a:bodyPr/>
          <a:lstStyle/>
          <a:p>
            <a:pPr eaLnBrk="1" hangingPunct="1"/>
            <a:r>
              <a:rPr lang="nb-NO" altLang="nb-NO" sz="3100" dirty="0"/>
              <a:t>Syk </a:t>
            </a:r>
            <a:r>
              <a:rPr lang="nb-NO" altLang="nb-NO" sz="3100" u="sng" dirty="0"/>
              <a:t>før</a:t>
            </a:r>
            <a:r>
              <a:rPr lang="nb-NO" altLang="nb-NO" sz="3100" dirty="0"/>
              <a:t> eksamen</a:t>
            </a:r>
            <a:r>
              <a:rPr lang="nb-NO" altLang="nb-NO" dirty="0" smtClean="0"/>
              <a:t>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8090" y="2052439"/>
            <a:ext cx="9474638" cy="407818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sz="2200" dirty="0"/>
              <a:t>	Blir du syk før eksamen, og ikke er i stand til å gå opp til </a:t>
            </a:r>
            <a:r>
              <a:rPr lang="nb-NO" altLang="nb-NO" sz="2200" dirty="0" smtClean="0"/>
              <a:t>eksamen: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altLang="nb-NO" dirty="0" smtClean="0">
                <a:latin typeface="+mn-lt"/>
              </a:rPr>
              <a:t>Lever/få poststemplet legeattest senest neste virkedag etter den eksamen du ikke kunne ta. </a:t>
            </a:r>
          </a:p>
          <a:p>
            <a:pPr eaLnBrk="1" hangingPunct="1"/>
            <a:endParaRPr lang="nb-NO" altLang="nb-NO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nb-NO" altLang="nb-NO" sz="2200" dirty="0"/>
              <a:t>Din ”ikke møtt” blir da ikke regnet som forsøk. </a:t>
            </a:r>
            <a:r>
              <a:rPr lang="nb-NO" altLang="nb-NO" sz="2200" i="1" dirty="0" smtClean="0"/>
              <a:t>Eksamen </a:t>
            </a:r>
            <a:r>
              <a:rPr lang="nb-NO" altLang="nb-NO" sz="2200" i="1" dirty="0"/>
              <a:t>kan avlegges neste gang det arrangeres ordinær eksamen i kurset.</a:t>
            </a:r>
          </a:p>
        </p:txBody>
      </p:sp>
    </p:spTree>
    <p:extLst>
      <p:ext uri="{BB962C8B-B14F-4D97-AF65-F5344CB8AC3E}">
        <p14:creationId xmlns:p14="http://schemas.microsoft.com/office/powerpoint/2010/main" val="4243294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920985" y="938157"/>
            <a:ext cx="6843087" cy="540416"/>
          </a:xfrm>
          <a:noFill/>
        </p:spPr>
        <p:txBody>
          <a:bodyPr lIns="78439" tIns="31375" rIns="78439" bIns="31375" anchor="t">
            <a:spAutoFit/>
          </a:bodyPr>
          <a:lstStyle/>
          <a:p>
            <a:pPr eaLnBrk="1" hangingPunct="1"/>
            <a:r>
              <a:rPr lang="nb-NO" altLang="nb-NO" sz="3100" dirty="0"/>
              <a:t>Syk </a:t>
            </a:r>
            <a:r>
              <a:rPr lang="nb-NO" altLang="nb-NO" sz="3100" u="sng" dirty="0"/>
              <a:t>under</a:t>
            </a:r>
            <a:r>
              <a:rPr lang="nb-NO" altLang="nb-NO" sz="3100" dirty="0"/>
              <a:t> eksamen</a:t>
            </a:r>
            <a:r>
              <a:rPr lang="nb-NO" altLang="nb-NO" dirty="0" smtClean="0"/>
              <a:t>	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1167739" y="2033840"/>
            <a:ext cx="8172433" cy="477129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nb-NO" sz="2200" dirty="0"/>
              <a:t>Ta kontakt med en eksamensvakt og si at du ønsker å trekke deg fra eksamen på grunn av </a:t>
            </a:r>
            <a:r>
              <a:rPr lang="nb-NO" altLang="nb-NO" sz="2200" dirty="0" smtClean="0"/>
              <a:t>sykdom</a:t>
            </a:r>
            <a:endParaRPr lang="nb-NO" altLang="nb-NO" sz="2200" dirty="0"/>
          </a:p>
          <a:p>
            <a:pPr eaLnBrk="1" hangingPunct="1">
              <a:lnSpc>
                <a:spcPct val="90000"/>
              </a:lnSpc>
            </a:pPr>
            <a:endParaRPr lang="nb-NO" altLang="nb-NO" sz="2200" dirty="0"/>
          </a:p>
          <a:p>
            <a:pPr eaLnBrk="1" hangingPunct="1">
              <a:lnSpc>
                <a:spcPct val="90000"/>
              </a:lnSpc>
            </a:pPr>
            <a:r>
              <a:rPr lang="nb-NO" altLang="nb-NO" sz="2200" dirty="0"/>
              <a:t>Du signerer på et ark at du trekker deg og forlater eksamen</a:t>
            </a:r>
            <a:r>
              <a:rPr lang="nb-NO" altLang="nb-NO" sz="22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b-NO" altLang="nb-NO" sz="2200" dirty="0"/>
          </a:p>
          <a:p>
            <a:pPr eaLnBrk="1" hangingPunct="1">
              <a:lnSpc>
                <a:spcPct val="90000"/>
              </a:lnSpc>
            </a:pPr>
            <a:r>
              <a:rPr lang="nb-NO" altLang="nb-NO" sz="2200" dirty="0"/>
              <a:t>Oppsøk lege og få en attest på at du ikke kunne gjennomføre eksamen.</a:t>
            </a:r>
          </a:p>
          <a:p>
            <a:pPr eaLnBrk="1" hangingPunct="1">
              <a:lnSpc>
                <a:spcPct val="90000"/>
              </a:lnSpc>
            </a:pPr>
            <a:endParaRPr lang="nb-NO" altLang="nb-NO" sz="2200" dirty="0"/>
          </a:p>
          <a:p>
            <a:pPr eaLnBrk="1" hangingPunct="1">
              <a:lnSpc>
                <a:spcPct val="90000"/>
              </a:lnSpc>
            </a:pPr>
            <a:r>
              <a:rPr lang="nb-NO" altLang="nb-NO" sz="2200" dirty="0"/>
              <a:t>Leveres/sendes til eksamenskontoret senest neste virkedag</a:t>
            </a:r>
          </a:p>
          <a:p>
            <a:pPr eaLnBrk="1" hangingPunct="1">
              <a:lnSpc>
                <a:spcPct val="90000"/>
              </a:lnSpc>
            </a:pPr>
            <a:endParaRPr lang="nb-NO" altLang="nb-NO" sz="2200" dirty="0"/>
          </a:p>
        </p:txBody>
      </p:sp>
    </p:spTree>
    <p:extLst>
      <p:ext uri="{BB962C8B-B14F-4D97-AF65-F5344CB8AC3E}">
        <p14:creationId xmlns:p14="http://schemas.microsoft.com/office/powerpoint/2010/main" val="307114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123" y="628862"/>
            <a:ext cx="7560840" cy="864644"/>
          </a:xfrm>
        </p:spPr>
        <p:txBody>
          <a:bodyPr/>
          <a:lstStyle/>
          <a:p>
            <a:pPr eaLnBrk="1" hangingPunct="1"/>
            <a:r>
              <a:rPr lang="nb-NO" altLang="nb-NO" sz="3100" dirty="0"/>
              <a:t>Før eksamen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65460" y="1692399"/>
            <a:ext cx="7942165" cy="2826911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nb-NO" altLang="nb-NO" sz="2200" dirty="0"/>
          </a:p>
          <a:p>
            <a:r>
              <a:rPr lang="nb-NO" altLang="nb-NO" dirty="0"/>
              <a:t>Eksamensdatoer: </a:t>
            </a:r>
            <a:r>
              <a:rPr lang="nb-NO" altLang="nb-NO" dirty="0" smtClean="0">
                <a:hlinkClick r:id="rId3"/>
              </a:rPr>
              <a:t>https</a:t>
            </a:r>
            <a:r>
              <a:rPr lang="nb-NO" altLang="nb-NO" dirty="0">
                <a:hlinkClick r:id="rId3"/>
              </a:rPr>
              <a:t>://www.nhh.no/for-studenter/timeplan</a:t>
            </a:r>
            <a:r>
              <a:rPr lang="nb-NO" altLang="nb-NO" dirty="0" smtClean="0">
                <a:hlinkClick r:id="rId3"/>
              </a:rPr>
              <a:t>/</a:t>
            </a:r>
            <a:r>
              <a:rPr lang="nb-NO" altLang="nb-NO" dirty="0" smtClean="0"/>
              <a:t> </a:t>
            </a:r>
            <a:endParaRPr lang="nb-NO" altLang="nb-NO" dirty="0"/>
          </a:p>
          <a:p>
            <a:pPr eaLnBrk="1" hangingPunct="1"/>
            <a:endParaRPr lang="nb-NO" altLang="nb-NO" dirty="0" smtClean="0"/>
          </a:p>
          <a:p>
            <a:pPr eaLnBrk="1" hangingPunct="1"/>
            <a:r>
              <a:rPr lang="nb-NO" altLang="nb-NO" dirty="0" smtClean="0"/>
              <a:t>Hvor </a:t>
            </a:r>
            <a:r>
              <a:rPr lang="nb-NO" altLang="nb-NO" dirty="0"/>
              <a:t>skal jeg sitte? </a:t>
            </a:r>
            <a:endParaRPr lang="nb-NO" altLang="nb-NO" sz="2800" dirty="0">
              <a:latin typeface="+mn-lt"/>
            </a:endParaRPr>
          </a:p>
          <a:p>
            <a:r>
              <a:rPr lang="nb-NO" altLang="nb-NO" dirty="0" smtClean="0"/>
              <a:t>Hva er kandidatnummeret mitt?</a:t>
            </a:r>
          </a:p>
          <a:p>
            <a:endParaRPr lang="nb-NO" altLang="nb-NO" sz="2200" dirty="0"/>
          </a:p>
          <a:p>
            <a:pPr marL="0" lvl="1" indent="0">
              <a:lnSpc>
                <a:spcPct val="125000"/>
              </a:lnSpc>
              <a:spcAft>
                <a:spcPts val="200"/>
              </a:spcAft>
              <a:buNone/>
            </a:pPr>
            <a:r>
              <a:rPr lang="nb-NO" altLang="nb-NO" sz="20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nb-NO" altLang="nb-NO" sz="2000" dirty="0" smtClean="0">
                <a:latin typeface="+mn-lt"/>
              </a:rPr>
              <a:t>Informasjon </a:t>
            </a:r>
            <a:r>
              <a:rPr lang="nb-NO" altLang="nb-NO" sz="2000" dirty="0">
                <a:latin typeface="+mn-lt"/>
              </a:rPr>
              <a:t>om </a:t>
            </a:r>
            <a:r>
              <a:rPr lang="nb-NO" altLang="nb-NO" sz="2000" dirty="0" smtClean="0">
                <a:latin typeface="+mn-lt"/>
              </a:rPr>
              <a:t>tidspunkt, eksamenssted og kandidatnummer </a:t>
            </a:r>
            <a:r>
              <a:rPr lang="nb-NO" altLang="nb-NO" sz="2000" dirty="0">
                <a:latin typeface="+mn-lt"/>
              </a:rPr>
              <a:t>for </a:t>
            </a:r>
            <a:r>
              <a:rPr lang="nb-NO" altLang="nb-NO" sz="2000" dirty="0" smtClean="0">
                <a:latin typeface="+mn-lt"/>
              </a:rPr>
              <a:t>den enkelte 	eksamen finnes </a:t>
            </a:r>
            <a:r>
              <a:rPr lang="nb-NO" altLang="nb-NO" sz="2000" dirty="0">
                <a:latin typeface="+mn-lt"/>
              </a:rPr>
              <a:t>i </a:t>
            </a:r>
            <a:r>
              <a:rPr lang="nb-NO" altLang="nb-NO" sz="2000" dirty="0" err="1" smtClean="0">
                <a:latin typeface="+mn-lt"/>
              </a:rPr>
              <a:t>StudentWeb</a:t>
            </a:r>
            <a:r>
              <a:rPr lang="nb-NO" altLang="nb-NO" sz="2000" dirty="0" smtClean="0">
                <a:latin typeface="+mn-lt"/>
              </a:rPr>
              <a:t> (kandidatnummeret er nytt for hver eksamen!)</a:t>
            </a:r>
            <a:endParaRPr lang="nb-NO" altLang="nb-NO" sz="2000" dirty="0">
              <a:latin typeface="+mn-lt"/>
            </a:endParaRPr>
          </a:p>
          <a:p>
            <a:endParaRPr lang="nb-NO" altLang="nb-NO" sz="2200" dirty="0" smtClean="0"/>
          </a:p>
          <a:p>
            <a:pPr marL="266700" lvl="1" indent="0" eaLnBrk="1" hangingPunct="1">
              <a:buNone/>
            </a:pPr>
            <a:endParaRPr lang="nb-NO" altLang="nb-NO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32" y="4932759"/>
            <a:ext cx="5959967" cy="159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58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107" y="468263"/>
            <a:ext cx="6840760" cy="864644"/>
          </a:xfrm>
        </p:spPr>
        <p:txBody>
          <a:bodyPr/>
          <a:lstStyle/>
          <a:p>
            <a:pPr eaLnBrk="1" hangingPunct="1"/>
            <a:r>
              <a:rPr lang="en-US" altLang="nb-NO" sz="3100" dirty="0" err="1"/>
              <a:t>Eksamensdagen</a:t>
            </a:r>
            <a:endParaRPr lang="en-US" altLang="nb-NO" sz="3100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612106" y="1692399"/>
            <a:ext cx="6480720" cy="557479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nb-NO" altLang="nb-NO" sz="2000" dirty="0" smtClean="0"/>
          </a:p>
          <a:p>
            <a:pPr eaLnBrk="1" hangingPunct="1">
              <a:lnSpc>
                <a:spcPct val="80000"/>
              </a:lnSpc>
            </a:pPr>
            <a:r>
              <a:rPr lang="nb-NO" altLang="nb-NO" sz="2000" dirty="0" smtClean="0"/>
              <a:t>Oppmøte</a:t>
            </a:r>
            <a:r>
              <a:rPr lang="nb-NO" altLang="nb-NO" sz="2000" dirty="0"/>
              <a:t>:  Senest </a:t>
            </a:r>
            <a:r>
              <a:rPr lang="nb-NO" altLang="nb-NO" sz="2000" dirty="0" smtClean="0"/>
              <a:t>30. </a:t>
            </a:r>
            <a:r>
              <a:rPr lang="nb-NO" altLang="nb-NO" sz="2000" dirty="0"/>
              <a:t>min. før eksamen (</a:t>
            </a:r>
            <a:r>
              <a:rPr lang="nb-NO" altLang="nb-NO" sz="2000" dirty="0" smtClean="0"/>
              <a:t>08.30)</a:t>
            </a:r>
            <a:endParaRPr lang="nb-NO" altLang="nb-NO" sz="2000" dirty="0"/>
          </a:p>
          <a:p>
            <a:pPr eaLnBrk="1" hangingPunct="1">
              <a:lnSpc>
                <a:spcPct val="80000"/>
              </a:lnSpc>
            </a:pPr>
            <a:endParaRPr lang="nb-NO" altLang="nb-NO" sz="2000" dirty="0"/>
          </a:p>
          <a:p>
            <a:pPr>
              <a:lnSpc>
                <a:spcPct val="80000"/>
              </a:lnSpc>
            </a:pPr>
            <a:r>
              <a:rPr lang="nb-NO" sz="2000" dirty="0" smtClean="0"/>
              <a:t>Kun </a:t>
            </a:r>
            <a:r>
              <a:rPr lang="nb-NO" sz="2000" dirty="0"/>
              <a:t>ta med </a:t>
            </a:r>
            <a:r>
              <a:rPr lang="nb-NO" sz="2000" dirty="0" smtClean="0"/>
              <a:t>PC, mat</a:t>
            </a:r>
            <a:r>
              <a:rPr lang="nb-NO" sz="2000" dirty="0"/>
              <a:t>, drikke og tillatte hjelpemidler til </a:t>
            </a:r>
            <a:r>
              <a:rPr lang="nb-NO" sz="2000" dirty="0" smtClean="0"/>
              <a:t>pulten</a:t>
            </a:r>
          </a:p>
          <a:p>
            <a:pPr>
              <a:lnSpc>
                <a:spcPct val="80000"/>
              </a:lnSpc>
            </a:pPr>
            <a:endParaRPr lang="nb-NO" sz="2000" dirty="0"/>
          </a:p>
          <a:p>
            <a:pPr>
              <a:lnSpc>
                <a:spcPct val="80000"/>
              </a:lnSpc>
            </a:pPr>
            <a:r>
              <a:rPr lang="nb-NO" sz="2000" dirty="0" smtClean="0"/>
              <a:t>Digital eksamen: Kandidaten </a:t>
            </a:r>
            <a:r>
              <a:rPr lang="nb-NO" sz="2000" dirty="0"/>
              <a:t>skal logge på den aktuelle eksamen senest 15 minutter før start</a:t>
            </a:r>
            <a:r>
              <a:rPr lang="nb-NO" sz="2000" dirty="0" smtClean="0"/>
              <a:t/>
            </a:r>
            <a:br>
              <a:rPr lang="nb-NO" sz="2000" dirty="0" smtClean="0"/>
            </a:br>
            <a:endParaRPr lang="nb-NO" altLang="nb-NO" sz="2000" dirty="0" smtClean="0"/>
          </a:p>
          <a:p>
            <a:pPr>
              <a:lnSpc>
                <a:spcPct val="80000"/>
              </a:lnSpc>
            </a:pPr>
            <a:r>
              <a:rPr lang="nb-NO" altLang="nb-NO" sz="2000" dirty="0" smtClean="0"/>
              <a:t>Eksamensvakt vil gå rundt etter at eksamen har begynt slik at du kan signere deg inn. </a:t>
            </a:r>
          </a:p>
          <a:p>
            <a:pPr lvl="1" eaLnBrk="1" hangingPunct="1">
              <a:lnSpc>
                <a:spcPct val="80000"/>
              </a:lnSpc>
            </a:pPr>
            <a:endParaRPr lang="nb-NO" altLang="nb-NO" sz="200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2000" dirty="0"/>
              <a:t>Pauser:  For å kunne gå ut under eksamen skal eksamensvakt kontaktes.  </a:t>
            </a:r>
            <a:r>
              <a:rPr lang="nb-NO" altLang="nb-NO" sz="2000" dirty="0" smtClean="0"/>
              <a:t/>
            </a:r>
            <a:br>
              <a:rPr lang="nb-NO" altLang="nb-NO" sz="2000" dirty="0" smtClean="0"/>
            </a:br>
            <a:endParaRPr lang="nb-NO" altLang="nb-NO" sz="2000" dirty="0"/>
          </a:p>
          <a:p>
            <a:pPr lvl="1" eaLnBrk="1" hangingPunct="1">
              <a:lnSpc>
                <a:spcPct val="80000"/>
              </a:lnSpc>
            </a:pPr>
            <a:r>
              <a:rPr lang="nb-NO" altLang="nb-NO" sz="2000" dirty="0">
                <a:latin typeface="+mn-lt"/>
              </a:rPr>
              <a:t>Ingen kan forlate lokalet før tidligst </a:t>
            </a:r>
            <a:r>
              <a:rPr lang="nb-NO" altLang="nb-NO" sz="2000" dirty="0" smtClean="0">
                <a:latin typeface="+mn-lt"/>
              </a:rPr>
              <a:t>1 </a:t>
            </a:r>
            <a:r>
              <a:rPr lang="nb-NO" altLang="nb-NO" sz="2000" dirty="0">
                <a:latin typeface="+mn-lt"/>
              </a:rPr>
              <a:t>time etter at eksamen er påbegynt</a:t>
            </a:r>
            <a:r>
              <a:rPr lang="nb-NO" altLang="nb-NO" sz="2000" dirty="0" smtClean="0">
                <a:latin typeface="+mn-lt"/>
              </a:rPr>
              <a:t>.</a:t>
            </a:r>
          </a:p>
          <a:p>
            <a:pPr marL="266700" lvl="1" indent="0" eaLnBrk="1" hangingPunct="1">
              <a:lnSpc>
                <a:spcPct val="80000"/>
              </a:lnSpc>
              <a:buNone/>
            </a:pPr>
            <a:endParaRPr lang="nb-NO" altLang="nb-NO" sz="200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endParaRPr lang="nb-NO" altLang="nb-NO" sz="20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000" b="1" i="1" dirty="0"/>
              <a:t>NB!  </a:t>
            </a:r>
            <a:r>
              <a:rPr lang="nb-NO" altLang="nb-NO" sz="2000" i="1" dirty="0"/>
              <a:t>For sent fremmøte kan medføre bortvisning fra </a:t>
            </a:r>
            <a:r>
              <a:rPr lang="nb-NO" altLang="nb-NO" sz="2000" i="1" dirty="0" smtClean="0"/>
              <a:t>eksamen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851599"/>
              </p:ext>
            </p:extLst>
          </p:nvPr>
        </p:nvGraphicFramePr>
        <p:xfrm>
          <a:off x="6623645" y="6228903"/>
          <a:ext cx="938361" cy="890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Utklipp" r:id="rId4" imgW="857880" imgH="807840" progId="MS_ClipArt_Gallery.2">
                  <p:embed/>
                </p:oleObj>
              </mc:Choice>
              <mc:Fallback>
                <p:oleObj name="Utklipp" r:id="rId4" imgW="857880" imgH="8078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645" y="6228903"/>
                        <a:ext cx="938361" cy="890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ibliot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58" y="2052439"/>
            <a:ext cx="2030280" cy="257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61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20" y="938157"/>
            <a:ext cx="8905745" cy="540416"/>
          </a:xfrm>
          <a:noFill/>
        </p:spPr>
        <p:txBody>
          <a:bodyPr lIns="78439" tIns="31375" rIns="78439" bIns="31375" anchor="t">
            <a:spAutoFit/>
          </a:bodyPr>
          <a:lstStyle/>
          <a:p>
            <a:pPr eaLnBrk="1" hangingPunct="1"/>
            <a:r>
              <a:rPr lang="nb-NO" altLang="nb-NO" sz="3100"/>
              <a:t>Legitimasjon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946878" y="2067969"/>
            <a:ext cx="8441777" cy="288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98" tIns="50550" rIns="101098" bIns="50550">
            <a:spAutoFit/>
          </a:bodyPr>
          <a:lstStyle>
            <a:lvl1pPr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5715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nb-NO" sz="2400" dirty="0" smtClean="0">
                <a:latin typeface="+mj-lt"/>
              </a:rPr>
              <a:t>Studentkort </a:t>
            </a:r>
            <a:r>
              <a:rPr lang="nb-NO" sz="2400" dirty="0">
                <a:latin typeface="+mj-lt"/>
              </a:rPr>
              <a:t>eller annen gyldig legitimasjon med bilde skal ligge på pulten under hele eksamen</a:t>
            </a:r>
            <a:endParaRPr lang="nb-NO" altLang="nb-NO" sz="2600" b="1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nb-NO" altLang="nb-NO" sz="2600" b="1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nb-NO" altLang="nb-NO" sz="2600" b="1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nb-NO" altLang="nb-NO" sz="2200" dirty="0">
                <a:latin typeface="+mj-lt"/>
              </a:rPr>
              <a:t/>
            </a:r>
            <a:br>
              <a:rPr lang="nb-NO" altLang="nb-NO" sz="2200" dirty="0">
                <a:latin typeface="+mj-lt"/>
              </a:rPr>
            </a:br>
            <a:endParaRPr lang="nb-NO" altLang="nb-NO" sz="2200" dirty="0">
              <a:latin typeface="+mj-lt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7840531" y="2856477"/>
            <a:ext cx="2168657" cy="117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401" tIns="50201" rIns="100401" bIns="50201" anchor="ctr"/>
          <a:lstStyle>
            <a:lvl1pPr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506891" y="2856477"/>
            <a:ext cx="2502297" cy="168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401" tIns="50201" rIns="100401" bIns="50201" anchor="ctr"/>
          <a:lstStyle>
            <a:lvl1pPr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grpSp>
        <p:nvGrpSpPr>
          <p:cNvPr id="2055" name="Group 6"/>
          <p:cNvGrpSpPr>
            <a:grpSpLocks/>
          </p:cNvGrpSpPr>
          <p:nvPr/>
        </p:nvGrpSpPr>
        <p:grpSpPr bwMode="auto">
          <a:xfrm>
            <a:off x="2556322" y="3738624"/>
            <a:ext cx="4170495" cy="1596267"/>
            <a:chOff x="1056" y="2352"/>
            <a:chExt cx="2400" cy="912"/>
          </a:xfrm>
        </p:grpSpPr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1152" y="2400"/>
              <a:ext cx="12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1344" y="2352"/>
              <a:ext cx="2112" cy="912"/>
              <a:chOff x="1344" y="2352"/>
              <a:chExt cx="2112" cy="912"/>
            </a:xfrm>
          </p:grpSpPr>
          <p:sp>
            <p:nvSpPr>
              <p:cNvPr id="2059" name="Rectangle 9"/>
              <p:cNvSpPr>
                <a:spLocks noChangeArrowheads="1"/>
              </p:cNvSpPr>
              <p:nvPr/>
            </p:nvSpPr>
            <p:spPr bwMode="auto">
              <a:xfrm>
                <a:off x="1344" y="2400"/>
                <a:ext cx="2064" cy="86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graphicFrame>
            <p:nvGraphicFramePr>
              <p:cNvPr id="2050" name="Object 10"/>
              <p:cNvGraphicFramePr>
                <a:graphicFrameLocks noChangeAspect="1"/>
              </p:cNvGraphicFramePr>
              <p:nvPr/>
            </p:nvGraphicFramePr>
            <p:xfrm>
              <a:off x="1440" y="2496"/>
              <a:ext cx="600" cy="6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0" name="Clip" r:id="rId4" imgW="953280" imgH="1057320" progId="MS_ClipArt_Gallery.5">
                      <p:embed/>
                    </p:oleObj>
                  </mc:Choice>
                  <mc:Fallback>
                    <p:oleObj name="Clip" r:id="rId4" imgW="953280" imgH="105732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0" y="2496"/>
                            <a:ext cx="600" cy="6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60" name="Rectangle 11"/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168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2061" name="Rectangle 12"/>
              <p:cNvSpPr>
                <a:spLocks noChangeArrowheads="1"/>
              </p:cNvSpPr>
              <p:nvPr/>
            </p:nvSpPr>
            <p:spPr bwMode="auto">
              <a:xfrm>
                <a:off x="1968" y="2352"/>
                <a:ext cx="1488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2062" name="Text Box 13"/>
              <p:cNvSpPr txBox="1">
                <a:spLocks noChangeArrowheads="1"/>
              </p:cNvSpPr>
              <p:nvPr/>
            </p:nvSpPr>
            <p:spPr bwMode="auto">
              <a:xfrm>
                <a:off x="2117" y="2687"/>
                <a:ext cx="1152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5000"/>
                  </a:spcBef>
                </a:pPr>
                <a:r>
                  <a:rPr lang="nb-NO" altLang="nb-NO" sz="2000" b="1" dirty="0">
                    <a:solidFill>
                      <a:schemeClr val="bg2"/>
                    </a:solidFill>
                    <a:latin typeface="Times New Roman" pitchFamily="18" charset="0"/>
                  </a:rPr>
                  <a:t>Jule Nisse</a:t>
                </a:r>
              </a:p>
              <a:p>
                <a:pPr>
                  <a:lnSpc>
                    <a:spcPct val="80000"/>
                  </a:lnSpc>
                  <a:spcBef>
                    <a:spcPct val="5000"/>
                  </a:spcBef>
                </a:pPr>
                <a:r>
                  <a:rPr lang="nb-NO" altLang="nb-NO" sz="2000" b="1" dirty="0">
                    <a:solidFill>
                      <a:schemeClr val="bg2"/>
                    </a:solidFill>
                    <a:latin typeface="Times New Roman" pitchFamily="18" charset="0"/>
                  </a:rPr>
                  <a:t>født: 24.12.1900</a:t>
                </a:r>
              </a:p>
            </p:txBody>
          </p:sp>
          <p:sp>
            <p:nvSpPr>
              <p:cNvPr id="2063" name="Text Box 14"/>
              <p:cNvSpPr txBox="1">
                <a:spLocks noChangeArrowheads="1"/>
              </p:cNvSpPr>
              <p:nvPr/>
            </p:nvSpPr>
            <p:spPr bwMode="auto">
              <a:xfrm>
                <a:off x="2016" y="2880"/>
                <a:ext cx="1296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nb-NO" altLang="nb-NO" sz="2500" b="1" dirty="0">
                  <a:solidFill>
                    <a:schemeClr val="bg2"/>
                  </a:solidFill>
                  <a:latin typeface="Script" pitchFamily="66"/>
                </a:endParaRPr>
              </a:p>
            </p:txBody>
          </p:sp>
          <p:sp>
            <p:nvSpPr>
              <p:cNvPr id="2064" name="Text Box 15"/>
              <p:cNvSpPr txBox="1">
                <a:spLocks noChangeArrowheads="1"/>
              </p:cNvSpPr>
              <p:nvPr/>
            </p:nvSpPr>
            <p:spPr bwMode="auto">
              <a:xfrm>
                <a:off x="2736" y="2448"/>
                <a:ext cx="62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defTabSz="762000" eaLnBrk="0" hangingPunct="0"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nb-NO" altLang="nb-NO" sz="1500" b="1">
                    <a:solidFill>
                      <a:schemeClr val="bg2"/>
                    </a:solidFill>
                    <a:latin typeface="Times New Roman" pitchFamily="18" charset="0"/>
                  </a:rPr>
                  <a:t>ID KORT</a:t>
                </a:r>
                <a:endParaRPr lang="nb-NO" altLang="nb-NO" sz="2000" b="1">
                  <a:latin typeface="Times New Roman" pitchFamily="18" charset="0"/>
                </a:endParaRPr>
              </a:p>
            </p:txBody>
          </p:sp>
        </p:grpSp>
        <p:sp>
          <p:nvSpPr>
            <p:cNvPr id="2058" name="Line 16"/>
            <p:cNvSpPr>
              <a:spLocks noChangeShapeType="1"/>
            </p:cNvSpPr>
            <p:nvPr/>
          </p:nvSpPr>
          <p:spPr bwMode="auto">
            <a:xfrm flipH="1">
              <a:off x="1056" y="2352"/>
              <a:ext cx="144" cy="52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triangle" w="sm" len="sm"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999164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23" y="236290"/>
            <a:ext cx="7784924" cy="724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6658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149" y="900311"/>
            <a:ext cx="8065878" cy="540416"/>
          </a:xfrm>
          <a:noFill/>
        </p:spPr>
        <p:txBody>
          <a:bodyPr wrap="square" lIns="78439" tIns="31375" rIns="78439" bIns="31375" anchor="t">
            <a:spAutoFit/>
          </a:bodyPr>
          <a:lstStyle/>
          <a:p>
            <a:pPr eaLnBrk="1" hangingPunct="1"/>
            <a:r>
              <a:rPr lang="nb-NO" altLang="nb-NO" sz="3100" dirty="0" smtClean="0"/>
              <a:t>Viktig informasjon</a:t>
            </a:r>
            <a:endParaRPr lang="nb-NO" altLang="nb-NO" sz="31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95787" y="1836415"/>
            <a:ext cx="8424400" cy="5040842"/>
          </a:xfrm>
        </p:spPr>
        <p:txBody>
          <a:bodyPr lIns="101098" tIns="50550" rIns="101098" bIns="50550"/>
          <a:lstStyle/>
          <a:p>
            <a:r>
              <a:rPr lang="nb-NO" altLang="nb-NO" sz="2200" dirty="0" smtClean="0"/>
              <a:t>Informasjon om studiet på:</a:t>
            </a:r>
            <a:endParaRPr lang="nb-NO" altLang="nb-NO" sz="2200" dirty="0"/>
          </a:p>
          <a:p>
            <a:pPr algn="ctr">
              <a:buNone/>
            </a:pPr>
            <a:r>
              <a:rPr lang="nb-NO" altLang="nb-NO" sz="2200" b="1" dirty="0">
                <a:hlinkClick r:id="rId3"/>
              </a:rPr>
              <a:t>https://www.nhh.no/for-studenter</a:t>
            </a:r>
            <a:r>
              <a:rPr lang="nb-NO" altLang="nb-NO" sz="2200" b="1" dirty="0" smtClean="0">
                <a:hlinkClick r:id="rId3"/>
              </a:rPr>
              <a:t>/</a:t>
            </a:r>
            <a:r>
              <a:rPr lang="nb-NO" altLang="nb-NO" sz="2200" b="1" dirty="0" smtClean="0"/>
              <a:t> </a:t>
            </a:r>
            <a:r>
              <a:rPr lang="nb-NO" altLang="nb-NO" sz="2200" dirty="0"/>
              <a:t/>
            </a:r>
            <a:br>
              <a:rPr lang="nb-NO" altLang="nb-NO" sz="2200" dirty="0"/>
            </a:br>
            <a:r>
              <a:rPr lang="nb-NO" altLang="nb-NO" sz="2200" i="1" dirty="0"/>
              <a:t>NB! Hold deg oppdatert</a:t>
            </a:r>
          </a:p>
          <a:p>
            <a:pPr algn="ctr" eaLnBrk="1" hangingPunct="1">
              <a:buFontTx/>
              <a:buNone/>
            </a:pPr>
            <a:endParaRPr lang="nb-NO" altLang="nb-NO" sz="2200" i="1" dirty="0"/>
          </a:p>
          <a:p>
            <a:pPr eaLnBrk="1" hangingPunct="1">
              <a:lnSpc>
                <a:spcPct val="150000"/>
              </a:lnSpc>
            </a:pPr>
            <a:r>
              <a:rPr lang="nb-NO" altLang="nb-NO" sz="2200" dirty="0"/>
              <a:t>Forskrift om eksamen ved Norges </a:t>
            </a:r>
            <a:r>
              <a:rPr lang="nb-NO" altLang="nb-NO" sz="2200" dirty="0" smtClean="0"/>
              <a:t>Handelshøyskole</a:t>
            </a:r>
            <a:endParaRPr lang="nb-NO" altLang="nb-NO" sz="2200" dirty="0"/>
          </a:p>
          <a:p>
            <a:pPr eaLnBrk="1" hangingPunct="1">
              <a:lnSpc>
                <a:spcPct val="150000"/>
              </a:lnSpc>
            </a:pPr>
            <a:r>
              <a:rPr lang="nb-NO" altLang="nb-NO" sz="2200" dirty="0"/>
              <a:t>Utfyllende bestemmelser til </a:t>
            </a:r>
            <a:r>
              <a:rPr lang="nb-NO" altLang="nb-NO" sz="2200" dirty="0" err="1" smtClean="0"/>
              <a:t>forskriften</a:t>
            </a:r>
            <a:endParaRPr lang="nb-NO" altLang="nb-NO" sz="2200" dirty="0"/>
          </a:p>
          <a:p>
            <a:pPr eaLnBrk="1" hangingPunct="1">
              <a:lnSpc>
                <a:spcPct val="150000"/>
              </a:lnSpc>
            </a:pPr>
            <a:r>
              <a:rPr lang="nb-NO" altLang="nb-NO" sz="2200" dirty="0"/>
              <a:t>Studieplan for </a:t>
            </a:r>
            <a:r>
              <a:rPr lang="nb-NO" altLang="nb-NO" sz="2200" dirty="0" smtClean="0"/>
              <a:t>bachelorstudiet</a:t>
            </a:r>
            <a:endParaRPr lang="nb-NO" altLang="nb-NO" sz="2200" dirty="0"/>
          </a:p>
          <a:p>
            <a:pPr eaLnBrk="1" hangingPunct="1">
              <a:lnSpc>
                <a:spcPct val="150000"/>
              </a:lnSpc>
            </a:pPr>
            <a:r>
              <a:rPr lang="nb-NO" altLang="nb-NO" sz="2200" dirty="0" smtClean="0"/>
              <a:t>Emnebeskrivelser</a:t>
            </a:r>
            <a:endParaRPr lang="nb-NO" altLang="nb-NO" sz="2200" dirty="0"/>
          </a:p>
          <a:p>
            <a:pPr eaLnBrk="1" hangingPunct="1">
              <a:buFontTx/>
              <a:buNone/>
            </a:pPr>
            <a:endParaRPr lang="nb-NO" altLang="nb-NO" sz="2200" dirty="0"/>
          </a:p>
        </p:txBody>
      </p:sp>
    </p:spTree>
    <p:extLst>
      <p:ext uri="{BB962C8B-B14F-4D97-AF65-F5344CB8AC3E}">
        <p14:creationId xmlns:p14="http://schemas.microsoft.com/office/powerpoint/2010/main" val="3402681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20" y="938157"/>
            <a:ext cx="8905745" cy="540416"/>
          </a:xfrm>
          <a:noFill/>
        </p:spPr>
        <p:txBody>
          <a:bodyPr lIns="78439" tIns="31375" rIns="78439" bIns="31375" anchor="t">
            <a:spAutoFit/>
          </a:bodyPr>
          <a:lstStyle/>
          <a:p>
            <a:pPr eaLnBrk="1" hangingPunct="1"/>
            <a:r>
              <a:rPr lang="nb-NO" altLang="nb-NO" sz="3100"/>
              <a:t>Hjelpemidler til eksamen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90820" y="1836415"/>
            <a:ext cx="9025646" cy="386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98" tIns="50550" rIns="101098" bIns="50550">
            <a:spAutoFit/>
          </a:bodyPr>
          <a:lstStyle>
            <a:lvl1pPr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lnSpc>
                <a:spcPct val="91000"/>
              </a:lnSpc>
            </a:pP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Opplyses av kursansvarlig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via It’s Learning</a:t>
            </a:r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91000"/>
              </a:lnSpc>
            </a:pPr>
            <a:r>
              <a:rPr lang="nb-NO" altLang="nb-NO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NB! Sjekk disse før eksamen i tilfelle endringer!</a:t>
            </a:r>
          </a:p>
          <a:p>
            <a:pPr>
              <a:lnSpc>
                <a:spcPct val="91000"/>
              </a:lnSpc>
              <a:buFontTx/>
              <a:buChar char="•"/>
            </a:pPr>
            <a:endParaRPr lang="nb-NO" altLang="nb-NO" sz="22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Varierer fra fag til fag</a:t>
            </a:r>
          </a:p>
          <a:p>
            <a:pPr marL="342900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Kopier og løse ark er ikke tillatt med mindre annet er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oppgitt</a:t>
            </a:r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Ikke tillatt å låne av andre under eksamen</a:t>
            </a:r>
          </a:p>
          <a:p>
            <a:pPr>
              <a:lnSpc>
                <a:spcPct val="91000"/>
              </a:lnSpc>
            </a:pPr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91000"/>
              </a:lnSpc>
            </a:pP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På pulten skal du kun ha </a:t>
            </a:r>
            <a:r>
              <a:rPr 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mat, drikke og tillatte </a:t>
            </a:r>
            <a:r>
              <a:rPr 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hjelpemidler. </a:t>
            </a:r>
          </a:p>
          <a:p>
            <a:pPr>
              <a:lnSpc>
                <a:spcPct val="91000"/>
              </a:lnSpc>
            </a:pPr>
            <a:endParaRPr 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>
              <a:lnSpc>
                <a:spcPct val="91000"/>
              </a:lnSpc>
            </a:pP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91000"/>
              </a:lnSpc>
            </a:pP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Husk å slå av mobilen når du legger den vekk!</a:t>
            </a:r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" name="Picture 2" descr="C:\Users\s1467\AppData\Local\Microsoft\Windows\Temporary Internet Files\Content.IE5\29V07RCU\MC9001509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26" y="5148783"/>
            <a:ext cx="1641182" cy="165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6362" y="4572719"/>
            <a:ext cx="3024336" cy="504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00314A"/>
                </a:solidFill>
              </a:rPr>
              <a:t>NB! Klokke ikke tillatt.</a:t>
            </a:r>
          </a:p>
        </p:txBody>
      </p:sp>
    </p:spTree>
    <p:extLst>
      <p:ext uri="{BB962C8B-B14F-4D97-AF65-F5344CB8AC3E}">
        <p14:creationId xmlns:p14="http://schemas.microsoft.com/office/powerpoint/2010/main" val="18601349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155" y="756295"/>
            <a:ext cx="7272808" cy="540416"/>
          </a:xfrm>
          <a:noFill/>
        </p:spPr>
        <p:txBody>
          <a:bodyPr wrap="square" lIns="78439" tIns="31375" rIns="78439" bIns="31375" anchor="t">
            <a:spAutoFit/>
          </a:bodyPr>
          <a:lstStyle/>
          <a:p>
            <a:pPr eaLnBrk="1" hangingPunct="1"/>
            <a:r>
              <a:rPr lang="nb-NO" altLang="nb-NO" sz="3100" dirty="0"/>
              <a:t>Kalkulator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12106" y="1692399"/>
            <a:ext cx="8481745" cy="529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98" tIns="50550" rIns="101098" bIns="50550">
            <a:spAutoFit/>
          </a:bodyPr>
          <a:lstStyle>
            <a:lvl1pPr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5715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lnSpc>
                <a:spcPct val="91000"/>
              </a:lnSpc>
            </a:pP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Kun følgende modeller kan brukes: </a:t>
            </a:r>
          </a:p>
          <a:p>
            <a:pPr>
              <a:lnSpc>
                <a:spcPct val="91000"/>
              </a:lnSpc>
            </a:pPr>
            <a:endParaRPr lang="nb-NO" altLang="nb-NO" sz="2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eaLnBrk="1" hangingPunct="1"/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Casio fx-CG10/20 </a:t>
            </a:r>
            <a:endParaRPr lang="nb-NO" altLang="nb-NO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nb-NO" alt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Casio </a:t>
            </a:r>
            <a:r>
              <a:rPr lang="nb-NO" altLang="nb-NO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fx</a:t>
            </a:r>
            <a:r>
              <a:rPr lang="nb-NO" alt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9750 /9860</a:t>
            </a:r>
            <a:br>
              <a:rPr lang="nb-NO" alt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alt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Casio </a:t>
            </a:r>
            <a:r>
              <a:rPr lang="nb-NO" altLang="nb-NO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cfx</a:t>
            </a:r>
            <a:r>
              <a:rPr lang="nb-NO" alt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9850 /9950</a:t>
            </a:r>
            <a:br>
              <a:rPr lang="nb-NO" alt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alt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Texas Instruments 83 </a:t>
            </a:r>
            <a:br>
              <a:rPr lang="nb-NO" alt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alt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Texas Instruments 84</a:t>
            </a:r>
          </a:p>
          <a:p>
            <a:pPr eaLnBrk="1" hangingPunct="1"/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Alle varianter av disse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fem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kalkulatorene er tillatt (G, GB, GC, Plus, Silver </a:t>
            </a:r>
            <a:r>
              <a:rPr lang="nb-NO" altLang="nb-NO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edition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eller lignende). </a:t>
            </a:r>
          </a:p>
          <a:p>
            <a:pPr eaLnBrk="1" hangingPunct="1"/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>
              <a:lnSpc>
                <a:spcPct val="91000"/>
              </a:lnSpc>
              <a:buFontTx/>
              <a:buChar char="–"/>
            </a:pP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Du må kunne vise at minnet er tomt ved eksamensstart</a:t>
            </a:r>
          </a:p>
          <a:p>
            <a:pPr lvl="1">
              <a:lnSpc>
                <a:spcPct val="91000"/>
              </a:lnSpc>
              <a:buFontTx/>
              <a:buChar char="–"/>
            </a:pP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Ikke tillatt med brukerhåndbøker</a:t>
            </a:r>
          </a:p>
          <a:p>
            <a:pPr eaLnBrk="1" hangingPunct="1"/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1000"/>
              </a:lnSpc>
            </a:pPr>
            <a:endParaRPr lang="nb-NO" altLang="nb-NO" sz="2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lnSpc>
                <a:spcPct val="91000"/>
              </a:lnSpc>
            </a:pPr>
            <a:endParaRPr lang="nb-NO" altLang="nb-NO" sz="22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304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8170" y="540271"/>
            <a:ext cx="7091580" cy="864644"/>
          </a:xfrm>
        </p:spPr>
        <p:txBody>
          <a:bodyPr/>
          <a:lstStyle/>
          <a:p>
            <a:pPr eaLnBrk="1" hangingPunct="1"/>
            <a:r>
              <a:rPr lang="nb-NO" altLang="nb-NO" sz="3100" dirty="0"/>
              <a:t>Gjennomføring av eksamen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669017" y="2184365"/>
            <a:ext cx="4650102" cy="453675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sz="2600" dirty="0"/>
              <a:t>Les alle oppgavene nøye før du begynner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nb-NO" sz="2600" dirty="0"/>
          </a:p>
          <a:p>
            <a:pPr>
              <a:lnSpc>
                <a:spcPct val="90000"/>
              </a:lnSpc>
            </a:pPr>
            <a:r>
              <a:rPr lang="nb-NO" altLang="nb-NO" sz="2600" dirty="0"/>
              <a:t>Viktig å disponere tiden hensiktsmessig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nb-NO" sz="2600" dirty="0"/>
          </a:p>
          <a:p>
            <a:pPr>
              <a:lnSpc>
                <a:spcPct val="90000"/>
              </a:lnSpc>
            </a:pPr>
            <a:r>
              <a:rPr lang="nb-NO" altLang="nb-NO" sz="2600" dirty="0"/>
              <a:t>Prøv å ha et ryddig oppsett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nb-NO" sz="2600" dirty="0"/>
          </a:p>
          <a:p>
            <a:pPr>
              <a:lnSpc>
                <a:spcPct val="90000"/>
              </a:lnSpc>
            </a:pPr>
            <a:r>
              <a:rPr lang="nb-NO" altLang="nb-NO" sz="2600" dirty="0"/>
              <a:t>Husk at alle oppgavene skal besvares, med mindre annet er oppgitt.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nb-NO" sz="2600" i="1" dirty="0"/>
          </a:p>
        </p:txBody>
      </p:sp>
      <p:pic>
        <p:nvPicPr>
          <p:cNvPr id="13316" name="Picture 5" descr="orange_girl_056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82" y="2352393"/>
            <a:ext cx="3656134" cy="460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993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30" y="775345"/>
            <a:ext cx="7732885" cy="917054"/>
          </a:xfrm>
        </p:spPr>
        <p:txBody>
          <a:bodyPr>
            <a:noAutofit/>
          </a:bodyPr>
          <a:lstStyle/>
          <a:p>
            <a:r>
              <a:rPr lang="nb-NO" altLang="nb-NO" sz="3100" dirty="0" smtClean="0"/>
              <a:t/>
            </a:r>
            <a:br>
              <a:rPr lang="nb-NO" altLang="nb-NO" sz="3100" dirty="0" smtClean="0"/>
            </a:br>
            <a:r>
              <a:rPr lang="nb-NO" altLang="nb-NO" sz="3100" dirty="0" smtClean="0"/>
              <a:t>Ta hensyn til andre!</a:t>
            </a:r>
            <a:r>
              <a:rPr lang="nb-NO" altLang="nb-NO" sz="3100" dirty="0"/>
              <a:t/>
            </a:r>
            <a:br>
              <a:rPr lang="nb-NO" altLang="nb-NO" sz="3100" dirty="0"/>
            </a:br>
            <a:endParaRPr lang="nb-NO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90" y="1692399"/>
            <a:ext cx="8582271" cy="5358774"/>
          </a:xfrm>
        </p:spPr>
        <p:txBody>
          <a:bodyPr>
            <a:normAutofit/>
          </a:bodyPr>
          <a:lstStyle/>
          <a:p>
            <a:pPr marL="266700" lvl="1" indent="0">
              <a:buNone/>
            </a:pPr>
            <a:endParaRPr lang="nb-NO" altLang="nb-NO" sz="2800" dirty="0" smtClean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altLang="nb-NO" sz="2800" dirty="0" smtClean="0">
                <a:latin typeface="+mn-lt"/>
              </a:rPr>
              <a:t>Ikke spis knekkebrød/ makrell i tomat o.l.</a:t>
            </a:r>
          </a:p>
          <a:p>
            <a:pPr marL="266700" lvl="1" indent="0">
              <a:buNone/>
            </a:pPr>
            <a:endParaRPr lang="nb-NO" altLang="nb-NO" sz="2800" dirty="0" smtClean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altLang="nb-NO" sz="2800" dirty="0" smtClean="0">
                <a:latin typeface="+mn-lt"/>
              </a:rPr>
              <a:t>Ikke </a:t>
            </a:r>
            <a:r>
              <a:rPr lang="nb-NO" altLang="nb-NO" sz="2800" dirty="0">
                <a:latin typeface="+mn-lt"/>
              </a:rPr>
              <a:t>bruk </a:t>
            </a:r>
            <a:r>
              <a:rPr lang="nb-NO" altLang="nb-NO" sz="2800" dirty="0" smtClean="0">
                <a:latin typeface="+mn-lt"/>
              </a:rPr>
              <a:t>parfyme/etterbarberingsvann</a:t>
            </a:r>
          </a:p>
          <a:p>
            <a:pPr marL="266700" lvl="1" indent="0">
              <a:buNone/>
            </a:pPr>
            <a:endParaRPr lang="nb-NO" altLang="nb-NO" sz="2800" dirty="0" smtClean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altLang="nb-NO" sz="2800" dirty="0" smtClean="0">
                <a:latin typeface="+mn-lt"/>
              </a:rPr>
              <a:t>Ta hensyn når du forlater eksamenslokalet</a:t>
            </a:r>
            <a:endParaRPr lang="nb-NO" altLang="nb-NO" sz="2800" dirty="0">
              <a:latin typeface="+mn-lt"/>
            </a:endParaRPr>
          </a:p>
          <a:p>
            <a:pPr marL="0" indent="0" algn="ctr">
              <a:buNone/>
            </a:pPr>
            <a:endParaRPr lang="nb-NO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02" y="4860751"/>
            <a:ext cx="2200012" cy="14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107" y="756295"/>
            <a:ext cx="7632848" cy="540416"/>
          </a:xfrm>
          <a:noFill/>
        </p:spPr>
        <p:txBody>
          <a:bodyPr wrap="square" lIns="78439" tIns="31375" rIns="78439" bIns="31375" anchor="t">
            <a:spAutoFit/>
          </a:bodyPr>
          <a:lstStyle/>
          <a:p>
            <a:pPr defTabSz="944747"/>
            <a:r>
              <a:rPr lang="nb-NO" altLang="nb-NO" sz="3100" dirty="0"/>
              <a:t>Hjemmeeksamen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6082" y="1620391"/>
            <a:ext cx="9508729" cy="622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98" tIns="50550" rIns="101098" bIns="50550">
            <a:spAutoFit/>
          </a:bodyPr>
          <a:lstStyle>
            <a:lvl1pPr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Fagmiljøets eventuelle anbefalinger om maksimal lengde på besvarelser skal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følges.</a:t>
            </a:r>
          </a:p>
          <a:p>
            <a:endParaRPr lang="nb-NO" altLang="nb-NO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Besvarelsen skal i de fleste tilfeller leveres i </a:t>
            </a:r>
            <a:r>
              <a:rPr lang="nb-NO" altLang="nb-NO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Wiselow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</a:p>
          <a:p>
            <a:endParaRPr lang="nb-NO" altLang="nb-NO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Ved innlevering skal kandidatnummer være påført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første side.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Ved gruppeeksamen skal alle </a:t>
            </a:r>
            <a:r>
              <a:rPr lang="nb-NO" altLang="nb-NO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kandidatnummrene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påføres. </a:t>
            </a:r>
            <a:endParaRPr lang="nb-NO" altLang="nb-NO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Kandidatnummer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blir i god tid før innlevering gjort tilgjengelig på StudentWeb </a:t>
            </a:r>
            <a:endParaRPr lang="nb-NO" altLang="nb-NO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nb-NO" altLang="nb-NO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Besvarelsene skal være sidenummererte, med totalt antall sider påført første side. Kandidatene er selv ansvarlige for at riktig antall sider blir innlevert. </a:t>
            </a:r>
          </a:p>
          <a:p>
            <a:r>
              <a:rPr lang="nb-NO" altLang="nb-NO" sz="2400" dirty="0">
                <a:latin typeface="+mn-lt"/>
              </a:rPr>
              <a:t/>
            </a:r>
            <a:br>
              <a:rPr lang="nb-NO" altLang="nb-NO" sz="2400" dirty="0">
                <a:latin typeface="+mn-lt"/>
              </a:rPr>
            </a:br>
            <a:r>
              <a:rPr lang="nb-NO" altLang="nb-NO" sz="2400" dirty="0">
                <a:latin typeface="+mn-lt"/>
              </a:rPr>
              <a:t/>
            </a:r>
            <a:br>
              <a:rPr lang="nb-NO" altLang="nb-NO" sz="2400" dirty="0">
                <a:latin typeface="+mn-lt"/>
              </a:rPr>
            </a:br>
            <a:endParaRPr lang="nb-NO" altLang="nb-NO" sz="2000" dirty="0">
              <a:latin typeface="+mn-lt"/>
            </a:endParaRPr>
          </a:p>
          <a:p>
            <a:pPr>
              <a:lnSpc>
                <a:spcPct val="91000"/>
              </a:lnSpc>
            </a:pPr>
            <a:endParaRPr lang="nb-NO" altLang="nb-NO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95098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Hjemmeeksamen (forts.)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1" y="1548383"/>
            <a:ext cx="8582271" cy="53587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altLang="nb-NO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nb-NO" altLang="nb-NO" sz="2400" i="1" dirty="0" smtClean="0"/>
              <a:t>Eget </a:t>
            </a:r>
            <a:r>
              <a:rPr lang="nb-NO" altLang="nb-NO" sz="2400" i="1" dirty="0"/>
              <a:t>regelverk – se de utfyllende bestemmelsene til </a:t>
            </a:r>
            <a:r>
              <a:rPr lang="nb-NO" altLang="nb-NO" sz="2400" i="1" dirty="0" smtClean="0"/>
              <a:t>eksamensforskriften </a:t>
            </a:r>
            <a:br>
              <a:rPr lang="nb-NO" altLang="nb-NO" sz="2400" i="1" dirty="0" smtClean="0"/>
            </a:br>
            <a:r>
              <a:rPr lang="nb-NO" altLang="nb-NO" sz="2400" i="1" dirty="0" smtClean="0"/>
              <a:t>(Denne vil bli oppdatert i slutten av oktober.)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nb-NO" altLang="nb-NO" sz="2400" i="1" dirty="0" smtClean="0"/>
          </a:p>
          <a:p>
            <a:pPr>
              <a:lnSpc>
                <a:spcPct val="91000"/>
              </a:lnSpc>
            </a:pPr>
            <a:r>
              <a:rPr lang="en-US" altLang="nb-NO" sz="2400" dirty="0" err="1" smtClean="0"/>
              <a:t>Gruppebasert</a:t>
            </a:r>
            <a:r>
              <a:rPr lang="en-US" altLang="nb-NO" sz="2400" dirty="0"/>
              <a:t>: </a:t>
            </a:r>
            <a:r>
              <a:rPr lang="en-US" altLang="nb-NO" sz="2400" dirty="0" err="1"/>
              <a:t>Samarbeid</a:t>
            </a:r>
            <a:r>
              <a:rPr lang="en-US" altLang="nb-NO" sz="2400" dirty="0"/>
              <a:t> </a:t>
            </a:r>
            <a:r>
              <a:rPr lang="en-US" altLang="nb-NO" sz="2400" dirty="0" err="1"/>
              <a:t>mellom</a:t>
            </a:r>
            <a:r>
              <a:rPr lang="en-US" altLang="nb-NO" sz="2400" dirty="0"/>
              <a:t> </a:t>
            </a:r>
            <a:r>
              <a:rPr lang="en-US" altLang="nb-NO" sz="2400" dirty="0" err="1"/>
              <a:t>ulike</a:t>
            </a:r>
            <a:r>
              <a:rPr lang="en-US" altLang="nb-NO" sz="2400" dirty="0"/>
              <a:t> </a:t>
            </a:r>
            <a:r>
              <a:rPr lang="en-US" altLang="nb-NO" sz="2400" dirty="0" err="1"/>
              <a:t>grupper</a:t>
            </a:r>
            <a:r>
              <a:rPr lang="en-US" altLang="nb-NO" sz="2400" dirty="0"/>
              <a:t> </a:t>
            </a:r>
            <a:r>
              <a:rPr lang="en-US" altLang="nb-NO" sz="2400" dirty="0" err="1"/>
              <a:t>om</a:t>
            </a:r>
            <a:r>
              <a:rPr lang="en-US" altLang="nb-NO" sz="2400" dirty="0"/>
              <a:t> </a:t>
            </a:r>
            <a:r>
              <a:rPr lang="en-US" altLang="nb-NO" sz="2400" dirty="0" err="1"/>
              <a:t>utarbeidelse</a:t>
            </a:r>
            <a:r>
              <a:rPr lang="en-US" altLang="nb-NO" sz="2400" dirty="0"/>
              <a:t> </a:t>
            </a:r>
            <a:r>
              <a:rPr lang="en-US" altLang="nb-NO" sz="2400" dirty="0" err="1"/>
              <a:t>av</a:t>
            </a:r>
            <a:r>
              <a:rPr lang="en-US" altLang="nb-NO" sz="2400" dirty="0"/>
              <a:t> </a:t>
            </a:r>
            <a:r>
              <a:rPr lang="en-US" altLang="nb-NO" sz="2400" dirty="0" err="1"/>
              <a:t>besvarelsen</a:t>
            </a:r>
            <a:r>
              <a:rPr lang="en-US" altLang="nb-NO" sz="2400" dirty="0"/>
              <a:t> </a:t>
            </a:r>
            <a:r>
              <a:rPr lang="en-US" altLang="nb-NO" sz="2400" dirty="0" err="1"/>
              <a:t>er</a:t>
            </a:r>
            <a:r>
              <a:rPr lang="en-US" altLang="nb-NO" sz="2400" dirty="0"/>
              <a:t> </a:t>
            </a:r>
            <a:r>
              <a:rPr lang="en-US" altLang="nb-NO" sz="2400" dirty="0" err="1"/>
              <a:t>ikke</a:t>
            </a:r>
            <a:r>
              <a:rPr lang="en-US" altLang="nb-NO" sz="2400" dirty="0"/>
              <a:t> </a:t>
            </a:r>
            <a:r>
              <a:rPr lang="en-US" altLang="nb-NO" sz="2400" dirty="0" err="1"/>
              <a:t>tillatt</a:t>
            </a:r>
            <a:r>
              <a:rPr lang="en-US" altLang="nb-NO" sz="2400" dirty="0"/>
              <a:t>. </a:t>
            </a:r>
            <a:r>
              <a:rPr lang="en-US" altLang="nb-NO" sz="2400" dirty="0" err="1"/>
              <a:t>Besvarelsen</a:t>
            </a:r>
            <a:r>
              <a:rPr lang="en-US" altLang="nb-NO" sz="2400" dirty="0"/>
              <a:t> </a:t>
            </a:r>
            <a:r>
              <a:rPr lang="en-US" altLang="nb-NO" sz="2400" dirty="0" err="1"/>
              <a:t>skal</a:t>
            </a:r>
            <a:r>
              <a:rPr lang="en-US" altLang="nb-NO" sz="2400" dirty="0"/>
              <a:t> </a:t>
            </a:r>
            <a:r>
              <a:rPr lang="en-US" altLang="nb-NO" sz="2400" dirty="0" err="1"/>
              <a:t>utgjøre</a:t>
            </a:r>
            <a:r>
              <a:rPr lang="en-US" altLang="nb-NO" sz="2400" dirty="0"/>
              <a:t> </a:t>
            </a:r>
            <a:r>
              <a:rPr lang="en-US" altLang="nb-NO" sz="2400" dirty="0" err="1"/>
              <a:t>gruppens</a:t>
            </a:r>
            <a:r>
              <a:rPr lang="en-US" altLang="nb-NO" sz="2400" dirty="0"/>
              <a:t> </a:t>
            </a:r>
            <a:r>
              <a:rPr lang="en-US" altLang="nb-NO" sz="2400" dirty="0" err="1"/>
              <a:t>selvstendige</a:t>
            </a:r>
            <a:r>
              <a:rPr lang="en-US" altLang="nb-NO" sz="2400" dirty="0"/>
              <a:t> </a:t>
            </a:r>
            <a:r>
              <a:rPr lang="en-US" altLang="nb-NO" sz="2400" dirty="0" err="1"/>
              <a:t>arbeid</a:t>
            </a:r>
            <a:r>
              <a:rPr lang="en-US" altLang="nb-NO" sz="2400" dirty="0"/>
              <a:t>. </a:t>
            </a:r>
            <a:endParaRPr lang="en-US" altLang="nb-NO" sz="2400" dirty="0" smtClean="0"/>
          </a:p>
          <a:p>
            <a:pPr marL="0" indent="0">
              <a:lnSpc>
                <a:spcPct val="91000"/>
              </a:lnSpc>
              <a:buNone/>
            </a:pPr>
            <a:endParaRPr lang="en-US" altLang="nb-NO" sz="240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25</a:t>
            </a:fld>
            <a:endParaRPr lang="nb-NO"/>
          </a:p>
        </p:txBody>
      </p:sp>
      <p:sp>
        <p:nvSpPr>
          <p:cNvPr id="5" name="Rectangle 4"/>
          <p:cNvSpPr/>
          <p:nvPr/>
        </p:nvSpPr>
        <p:spPr>
          <a:xfrm>
            <a:off x="2196282" y="5220791"/>
            <a:ext cx="5904656" cy="10801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>
                <a:solidFill>
                  <a:srgbClr val="00314A"/>
                </a:solidFill>
              </a:rPr>
              <a:t>Frist er frist!! </a:t>
            </a:r>
          </a:p>
        </p:txBody>
      </p:sp>
    </p:spTree>
    <p:extLst>
      <p:ext uri="{BB962C8B-B14F-4D97-AF65-F5344CB8AC3E}">
        <p14:creationId xmlns:p14="http://schemas.microsoft.com/office/powerpoint/2010/main" val="2755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Digital eksamen</a:t>
            </a:r>
            <a:r>
              <a:rPr lang="nb-NO" dirty="0"/>
              <a:t> </a:t>
            </a:r>
            <a:r>
              <a:rPr lang="nb-NO" dirty="0" smtClean="0"/>
              <a:t>- WISEflow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5380" y="4841451"/>
            <a:ext cx="8077824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Se studentsidene om eksamen for mer informasjon:</a:t>
            </a:r>
          </a:p>
          <a:p>
            <a:pPr marL="0" indent="0">
              <a:buNone/>
            </a:pPr>
            <a:r>
              <a:rPr lang="nb-NO" sz="2000" dirty="0" smtClean="0">
                <a:hlinkClick r:id="rId3"/>
              </a:rPr>
              <a:t>https</a:t>
            </a:r>
            <a:r>
              <a:rPr lang="nb-NO" sz="2000" dirty="0">
                <a:hlinkClick r:id="rId3"/>
              </a:rPr>
              <a:t>://www.nhh.no/for-studenter/eksamen/#</a:t>
            </a:r>
            <a:r>
              <a:rPr lang="nb-NO" sz="2000" dirty="0" smtClean="0">
                <a:hlinkClick r:id="rId3"/>
              </a:rPr>
              <a:t>item59548</a:t>
            </a:r>
            <a:r>
              <a:rPr lang="nb-NO" sz="2000" dirty="0" smtClean="0"/>
              <a:t>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>
                <a:hlinkClick r:id="rId4"/>
              </a:rPr>
              <a:t>digex@nhh.no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26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01" y="1535203"/>
            <a:ext cx="4736527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107" y="1980431"/>
            <a:ext cx="3702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Første pilot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høsten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</a:p>
          <a:p>
            <a:endParaRPr lang="nb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Høsten 2017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75 hjemmeeksamen</a:t>
            </a:r>
          </a:p>
          <a:p>
            <a:pPr marL="342900" indent="-342900">
              <a:buFontTx/>
              <a:buChar char="-"/>
            </a:pP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42 skoleeksamener </a:t>
            </a:r>
          </a:p>
        </p:txBody>
      </p:sp>
    </p:spTree>
    <p:extLst>
      <p:ext uri="{BB962C8B-B14F-4D97-AF65-F5344CB8AC3E}">
        <p14:creationId xmlns:p14="http://schemas.microsoft.com/office/powerpoint/2010/main" val="41582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194" y="756295"/>
            <a:ext cx="4571905" cy="540416"/>
          </a:xfrm>
          <a:noFill/>
        </p:spPr>
        <p:txBody>
          <a:bodyPr lIns="78439" tIns="31375" rIns="78439" bIns="31375" anchor="t">
            <a:spAutoFit/>
          </a:bodyPr>
          <a:lstStyle/>
          <a:p>
            <a:pPr eaLnBrk="1" hangingPunct="1"/>
            <a:r>
              <a:rPr lang="nb-NO" altLang="nb-NO" sz="3100" dirty="0"/>
              <a:t>Karakterer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72146" y="1980431"/>
            <a:ext cx="8525187" cy="349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98" tIns="50550" rIns="101098" bIns="50550">
            <a:spAutoFit/>
          </a:bodyPr>
          <a:lstStyle>
            <a:lvl1pPr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nb-NO" alt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Karakterene opplyses kun i </a:t>
            </a:r>
            <a:r>
              <a:rPr lang="nb-NO" alt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StudentWeb</a:t>
            </a:r>
            <a:endParaRPr lang="nb-NO" altLang="nb-NO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31000"/>
              </a:lnSpc>
            </a:pPr>
            <a:r>
              <a:rPr lang="nb-NO" alt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b-NO" alt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nb-NO" alt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nb-NO" alt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nb-NO" alt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nb-NO" altLang="nb-NO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nb-NO" alt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Karakterer kunngjøres ca. 3 uker etter eksamen. Noen kurs har utsatt sensurfrist hjemlet i egen forskrift.</a:t>
            </a:r>
            <a:br>
              <a:rPr lang="nb-NO" alt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nb-NO" altLang="nb-NO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nb-NO" alt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Karakterstatistikk </a:t>
            </a:r>
            <a:r>
              <a:rPr lang="nb-NO" altLang="nb-N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offentliggjøres i StudentWeb for hver eksamen en har avlagt.</a:t>
            </a:r>
          </a:p>
          <a:p>
            <a:pPr>
              <a:lnSpc>
                <a:spcPct val="91000"/>
              </a:lnSpc>
            </a:pPr>
            <a:endParaRPr lang="nb-NO" altLang="nb-NO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endParaRPr lang="nb-NO" altLang="nb-NO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91000"/>
              </a:lnSpc>
            </a:pPr>
            <a:endParaRPr lang="nb-NO" altLang="nb-NO" sz="2600" dirty="0">
              <a:latin typeface="+mn-lt"/>
            </a:endParaRPr>
          </a:p>
        </p:txBody>
      </p:sp>
      <p:pic>
        <p:nvPicPr>
          <p:cNvPr id="2" name="Picture 1" descr="I Can Write Funny: February 20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02" y="4572719"/>
            <a:ext cx="2683109" cy="2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351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905346" y="922405"/>
            <a:ext cx="6227939" cy="540416"/>
          </a:xfrm>
          <a:noFill/>
        </p:spPr>
        <p:txBody>
          <a:bodyPr lIns="78439" tIns="31375" rIns="78439" bIns="31375" anchor="t">
            <a:spAutoFit/>
          </a:bodyPr>
          <a:lstStyle/>
          <a:p>
            <a:pPr eaLnBrk="1" hangingPunct="1"/>
            <a:r>
              <a:rPr lang="nb-NO" altLang="nb-NO" sz="3100"/>
              <a:t>Karakterer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1000919" y="1874564"/>
            <a:ext cx="7835318" cy="5014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altLang="nb-NO" sz="2200" dirty="0"/>
              <a:t>Karakterskala: A-F (evt. bestått/ikke-bestått i enkelte kurs)</a:t>
            </a:r>
          </a:p>
          <a:p>
            <a:pPr eaLnBrk="1" hangingPunct="1">
              <a:lnSpc>
                <a:spcPct val="80000"/>
              </a:lnSpc>
            </a:pPr>
            <a:endParaRPr lang="nb-NO" altLang="nb-NO" sz="22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2200" dirty="0" smtClean="0"/>
              <a:t>Emner </a:t>
            </a:r>
            <a:r>
              <a:rPr lang="nb-NO" altLang="nb-NO" sz="2200" dirty="0"/>
              <a:t>der vurderingsformen består av flere deler: </a:t>
            </a:r>
            <a:r>
              <a:rPr lang="nb-NO" altLang="nb-NO" sz="2200" dirty="0" smtClean="0"/>
              <a:t>delkarakterer blir slått sammen til samlekarakter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altLang="nb-NO" sz="2200" dirty="0" smtClean="0"/>
              <a:t>   (</a:t>
            </a:r>
            <a:r>
              <a:rPr lang="nb-NO" altLang="nb-NO" sz="2200" dirty="0"/>
              <a:t>normalt oppgis </a:t>
            </a:r>
            <a:r>
              <a:rPr lang="nb-NO" altLang="nb-NO" sz="2200" dirty="0" smtClean="0"/>
              <a:t>delkarakterer)</a:t>
            </a:r>
            <a:endParaRPr lang="nb-NO" altLang="nb-NO" sz="2200" dirty="0"/>
          </a:p>
          <a:p>
            <a:pPr eaLnBrk="1" hangingPunct="1">
              <a:lnSpc>
                <a:spcPct val="80000"/>
              </a:lnSpc>
            </a:pPr>
            <a:endParaRPr lang="nb-NO" altLang="nb-NO" sz="2200" dirty="0"/>
          </a:p>
          <a:p>
            <a:pPr>
              <a:lnSpc>
                <a:spcPct val="80000"/>
              </a:lnSpc>
            </a:pPr>
            <a:r>
              <a:rPr lang="nb-NO" altLang="nb-NO" sz="2200" dirty="0"/>
              <a:t>Gjentak av eksamen kan medføre at en kommer skjevt ut i studiet – vurder konsekvensene, spesielt i forhold til Lånekassen </a:t>
            </a:r>
            <a:r>
              <a:rPr lang="nb-NO" altLang="nb-NO" sz="2200" i="1" dirty="0"/>
              <a:t>(gjentak av eksamen danner ikke grunnlag for omgjøring til stipend)</a:t>
            </a:r>
          </a:p>
          <a:p>
            <a:pPr eaLnBrk="1" hangingPunct="1">
              <a:lnSpc>
                <a:spcPct val="80000"/>
              </a:lnSpc>
            </a:pPr>
            <a:endParaRPr lang="nb-NO" altLang="nb-NO" sz="2200" dirty="0" smtClean="0"/>
          </a:p>
          <a:p>
            <a:pPr eaLnBrk="1" hangingPunct="1">
              <a:lnSpc>
                <a:spcPct val="80000"/>
              </a:lnSpc>
            </a:pPr>
            <a:r>
              <a:rPr lang="nb-NO" altLang="nb-NO" sz="2200" dirty="0" smtClean="0"/>
              <a:t>Sats </a:t>
            </a:r>
            <a:r>
              <a:rPr lang="nb-NO" altLang="nb-NO" sz="2200" dirty="0"/>
              <a:t>på de fagområdene </a:t>
            </a:r>
            <a:r>
              <a:rPr lang="nb-NO" altLang="nb-NO" sz="2200" dirty="0" smtClean="0"/>
              <a:t>du er </a:t>
            </a:r>
            <a:r>
              <a:rPr lang="nb-NO" altLang="nb-NO" sz="2200" dirty="0"/>
              <a:t>god på, en kan kanskje ikke være like god på alle områdene.</a:t>
            </a:r>
          </a:p>
          <a:p>
            <a:pPr eaLnBrk="1" hangingPunct="1">
              <a:lnSpc>
                <a:spcPct val="80000"/>
              </a:lnSpc>
            </a:pPr>
            <a:endParaRPr lang="nb-NO" altLang="nb-NO" sz="22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2200" dirty="0"/>
              <a:t>OBS på hvor lenge du kan få lån i Lånekassen</a:t>
            </a:r>
          </a:p>
        </p:txBody>
      </p:sp>
    </p:spTree>
    <p:extLst>
      <p:ext uri="{BB962C8B-B14F-4D97-AF65-F5344CB8AC3E}">
        <p14:creationId xmlns:p14="http://schemas.microsoft.com/office/powerpoint/2010/main" val="566593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Vitnemålsportalen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Vitnemålsportalen er en ny digital tjeneste der du selv kan hente ut resultater fra utdanningen din og dele disse med studiesteder, potensielle arbeidsgivere og andre relevante parter.</a:t>
            </a:r>
          </a:p>
          <a:p>
            <a:endParaRPr lang="nb-NO" sz="2400" dirty="0"/>
          </a:p>
          <a:p>
            <a:r>
              <a:rPr lang="nb-NO" sz="2400" dirty="0" smtClean="0"/>
              <a:t>Når du har avsluttet bachelorstudiet vil ikke du få tilsendt vitnemål. Trenger </a:t>
            </a:r>
            <a:r>
              <a:rPr lang="nb-NO" sz="2400" dirty="0"/>
              <a:t>du likevel et vitnemål på papir må dette bestilles via skjema som du finner på NHHs nettsider om vitnemål.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29</a:t>
            </a:fld>
            <a:endParaRPr lang="nb-NO"/>
          </a:p>
        </p:txBody>
      </p:sp>
      <p:sp>
        <p:nvSpPr>
          <p:cNvPr id="5" name="Rectangle 4"/>
          <p:cNvSpPr/>
          <p:nvPr/>
        </p:nvSpPr>
        <p:spPr>
          <a:xfrm>
            <a:off x="2340298" y="6156895"/>
            <a:ext cx="5112568" cy="432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00314A"/>
                </a:solidFill>
              </a:rPr>
              <a:t>www.vitnemålsportalen.no</a:t>
            </a:r>
          </a:p>
        </p:txBody>
      </p:sp>
    </p:spTree>
    <p:extLst>
      <p:ext uri="{BB962C8B-B14F-4D97-AF65-F5344CB8AC3E}">
        <p14:creationId xmlns:p14="http://schemas.microsoft.com/office/powerpoint/2010/main" val="356463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73850" y="756295"/>
            <a:ext cx="7998661" cy="521587"/>
          </a:xfrm>
        </p:spPr>
        <p:txBody>
          <a:bodyPr/>
          <a:lstStyle/>
          <a:p>
            <a:pPr eaLnBrk="1" hangingPunct="1"/>
            <a:r>
              <a:rPr lang="nb-NO" altLang="nb-NO" sz="3100" dirty="0"/>
              <a:t>Opp- og avmeldingsfrister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nb-NO" altLang="nb-NO" sz="2400" dirty="0"/>
              <a:t>Frist for bekreftelse av utdanningsplan/ semesterregistrering/ oppmelding til eksamen: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nb-NO" sz="2400" b="1" dirty="0">
                <a:latin typeface="+mn-lt"/>
              </a:rPr>
              <a:t>1. september </a:t>
            </a:r>
            <a:r>
              <a:rPr lang="nb-NO" altLang="nb-NO" sz="2400" dirty="0">
                <a:latin typeface="+mn-lt"/>
              </a:rPr>
              <a:t>i høstsemesteret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nb-NO" sz="2400" b="1" dirty="0">
                <a:latin typeface="+mn-lt"/>
              </a:rPr>
              <a:t>1. februar </a:t>
            </a:r>
            <a:r>
              <a:rPr lang="nb-NO" altLang="nb-NO" sz="2400" dirty="0">
                <a:latin typeface="+mn-lt"/>
              </a:rPr>
              <a:t>i </a:t>
            </a:r>
            <a:r>
              <a:rPr lang="nb-NO" altLang="nb-NO" sz="2400" dirty="0" smtClean="0">
                <a:latin typeface="+mn-lt"/>
              </a:rPr>
              <a:t>vårsemesteret</a:t>
            </a:r>
            <a:br>
              <a:rPr lang="nb-NO" altLang="nb-NO" sz="2400" dirty="0" smtClean="0">
                <a:latin typeface="+mn-lt"/>
              </a:rPr>
            </a:br>
            <a:endParaRPr lang="nb-NO" altLang="nb-NO" sz="2400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altLang="nb-NO" sz="240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2400" dirty="0"/>
              <a:t>Ditt ansvar som student at oppmeldingen er korrekt innen fristene (de som velger nynorsk vil få eksamensoppgaven på nynorsk). </a:t>
            </a:r>
            <a:r>
              <a:rPr lang="nb-NO" altLang="nb-NO" sz="2400" dirty="0" smtClean="0"/>
              <a:t/>
            </a:r>
            <a:br>
              <a:rPr lang="nb-NO" altLang="nb-NO" sz="2400" dirty="0" smtClean="0"/>
            </a:br>
            <a:endParaRPr lang="nb-NO" altLang="nb-NO" sz="2400" dirty="0"/>
          </a:p>
          <a:p>
            <a:pPr eaLnBrk="1" hangingPunct="1">
              <a:lnSpc>
                <a:spcPct val="80000"/>
              </a:lnSpc>
            </a:pPr>
            <a:endParaRPr lang="nb-NO" altLang="nb-NO" sz="24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2400" dirty="0"/>
              <a:t>Frist for å melde seg av eksamen uten at dette blir regnet som et forsøk: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nb-NO" altLang="nb-NO" sz="2400" b="1" dirty="0">
                <a:latin typeface="+mn-lt"/>
              </a:rPr>
              <a:t>Tre uker før </a:t>
            </a:r>
            <a:r>
              <a:rPr lang="nb-NO" altLang="nb-NO" sz="2400" dirty="0">
                <a:latin typeface="+mn-lt"/>
              </a:rPr>
              <a:t>den aktuelle </a:t>
            </a:r>
            <a:r>
              <a:rPr lang="nb-NO" altLang="nb-NO" sz="2400" b="1" dirty="0">
                <a:latin typeface="+mn-lt"/>
              </a:rPr>
              <a:t>eksamensdato</a:t>
            </a:r>
            <a:r>
              <a:rPr lang="nb-NO" altLang="nb-NO" sz="2400" dirty="0">
                <a:latin typeface="+mn-lt"/>
              </a:rPr>
              <a:t> </a:t>
            </a:r>
            <a:r>
              <a:rPr lang="nb-NO" altLang="nb-NO" sz="2400" dirty="0" smtClean="0">
                <a:latin typeface="+mn-lt"/>
              </a:rPr>
              <a:t>(se </a:t>
            </a:r>
            <a:r>
              <a:rPr lang="nb-NO" altLang="nb-NO" sz="2400" dirty="0" err="1" smtClean="0">
                <a:latin typeface="+mn-lt"/>
              </a:rPr>
              <a:t>studentweb</a:t>
            </a:r>
            <a:r>
              <a:rPr lang="nb-NO" altLang="nb-NO" sz="2400" dirty="0" smtClean="0">
                <a:latin typeface="+mn-lt"/>
              </a:rPr>
              <a:t>)</a:t>
            </a:r>
            <a:endParaRPr lang="nb-NO" altLang="nb-NO" sz="2400" i="1" dirty="0">
              <a:latin typeface="+mn-lt"/>
            </a:endParaRP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nb-NO" altLang="nb-NO" sz="2400" b="1" dirty="0">
                <a:latin typeface="+mn-lt"/>
              </a:rPr>
              <a:t>Tre uker </a:t>
            </a:r>
            <a:r>
              <a:rPr lang="nb-NO" altLang="nb-NO" sz="2400" b="1" dirty="0" smtClean="0">
                <a:latin typeface="+mn-lt"/>
              </a:rPr>
              <a:t>før første </a:t>
            </a:r>
            <a:r>
              <a:rPr lang="nb-NO" altLang="nb-NO" sz="2400" b="1" dirty="0">
                <a:latin typeface="+mn-lt"/>
              </a:rPr>
              <a:t>innlevering </a:t>
            </a:r>
            <a:r>
              <a:rPr lang="nb-NO" altLang="nb-NO" sz="2400" dirty="0">
                <a:latin typeface="+mn-lt"/>
              </a:rPr>
              <a:t>av hjemmeeksamen</a:t>
            </a:r>
          </a:p>
        </p:txBody>
      </p:sp>
    </p:spTree>
    <p:extLst>
      <p:ext uri="{BB962C8B-B14F-4D97-AF65-F5344CB8AC3E}">
        <p14:creationId xmlns:p14="http://schemas.microsoft.com/office/powerpoint/2010/main" val="3977072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106" y="324247"/>
            <a:ext cx="7776864" cy="540416"/>
          </a:xfrm>
          <a:noFill/>
        </p:spPr>
        <p:txBody>
          <a:bodyPr wrap="square" lIns="78439" tIns="31375" rIns="78439" bIns="31375" anchor="t">
            <a:spAutoFit/>
          </a:bodyPr>
          <a:lstStyle/>
          <a:p>
            <a:pPr defTabSz="944747"/>
            <a:r>
              <a:rPr lang="nb-NO" altLang="nb-NO" sz="3100" dirty="0"/>
              <a:t>Begrunnelser/klager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56122" y="1260351"/>
            <a:ext cx="8525187" cy="61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98" tIns="50550" rIns="101098" bIns="50550">
            <a:spAutoFit/>
          </a:bodyPr>
          <a:lstStyle>
            <a:lvl1pPr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5715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nb-NO" altLang="nb-NO" sz="2000" b="1" u="sng" dirty="0" smtClean="0">
                <a:latin typeface="+mn-lt"/>
              </a:rPr>
              <a:t>Begrunnelse</a:t>
            </a:r>
            <a:endParaRPr lang="nb-NO" altLang="nb-NO" sz="2000" b="1" u="sng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000" dirty="0">
                <a:latin typeface="+mn-lt"/>
              </a:rPr>
              <a:t>Er du uenig i </a:t>
            </a:r>
            <a:r>
              <a:rPr lang="nb-NO" altLang="nb-NO" sz="2000" dirty="0" smtClean="0">
                <a:latin typeface="+mn-lt"/>
              </a:rPr>
              <a:t>karakter </a:t>
            </a:r>
            <a:r>
              <a:rPr lang="nb-NO" altLang="nb-NO" sz="2000" dirty="0">
                <a:latin typeface="+mn-lt"/>
              </a:rPr>
              <a:t>kan du be om begrunnelse </a:t>
            </a:r>
            <a:r>
              <a:rPr lang="nb-NO" altLang="nb-NO" sz="2000" dirty="0" smtClean="0">
                <a:latin typeface="+mn-lt"/>
              </a:rPr>
              <a:t>på eget </a:t>
            </a:r>
            <a:r>
              <a:rPr lang="nb-NO" altLang="nb-NO" sz="2000" dirty="0">
                <a:latin typeface="+mn-lt"/>
              </a:rPr>
              <a:t>skjema på </a:t>
            </a:r>
            <a:r>
              <a:rPr lang="nb-NO" altLang="nb-NO" sz="2000" dirty="0">
                <a:latin typeface="+mn-lt"/>
                <a:hlinkClick r:id="rId3"/>
              </a:rPr>
              <a:t>https://www.nhh.no/for-studenter/eksamen/karakterbegrunnelse</a:t>
            </a:r>
            <a:r>
              <a:rPr lang="nb-NO" altLang="nb-NO" sz="2000" dirty="0" smtClean="0">
                <a:latin typeface="+mn-lt"/>
                <a:hlinkClick r:id="rId3"/>
              </a:rPr>
              <a:t>/</a:t>
            </a:r>
            <a:r>
              <a:rPr lang="nb-NO" altLang="nb-NO" sz="2000" dirty="0" smtClean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000" dirty="0" smtClean="0">
                <a:latin typeface="+mn-lt"/>
              </a:rPr>
              <a:t>Benytt kandidatnummeret ditt.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000" dirty="0" smtClean="0">
                <a:latin typeface="+mn-lt"/>
              </a:rPr>
              <a:t>Sensor </a:t>
            </a:r>
            <a:r>
              <a:rPr lang="nb-NO" altLang="nb-NO" sz="2000" dirty="0">
                <a:latin typeface="+mn-lt"/>
              </a:rPr>
              <a:t>kan velge om begrunnelsen skal gis muntlig eller skriftlig</a:t>
            </a:r>
            <a:r>
              <a:rPr lang="nb-NO" altLang="nb-NO" sz="2000" dirty="0" smtClean="0">
                <a:latin typeface="+mn-lt"/>
              </a:rPr>
              <a:t>.</a:t>
            </a:r>
          </a:p>
          <a:p>
            <a:endParaRPr lang="nb-NO" altLang="nb-NO" sz="2000" dirty="0" smtClean="0">
              <a:latin typeface="+mn-lt"/>
            </a:endParaRPr>
          </a:p>
          <a:p>
            <a:r>
              <a:rPr lang="nb-NO" altLang="nb-NO" sz="2000" i="1" dirty="0">
                <a:latin typeface="+mn-lt"/>
              </a:rPr>
              <a:t>Frist for å be om begrunnelse: </a:t>
            </a:r>
            <a:r>
              <a:rPr lang="nb-NO" altLang="nb-NO" sz="2000" b="1" i="1" dirty="0">
                <a:latin typeface="+mn-lt"/>
              </a:rPr>
              <a:t>è</a:t>
            </a:r>
            <a:r>
              <a:rPr lang="nb-NO" altLang="nb-NO" sz="2000" b="1" i="1" dirty="0" smtClean="0">
                <a:latin typeface="+mn-lt"/>
              </a:rPr>
              <a:t>n </a:t>
            </a:r>
            <a:r>
              <a:rPr lang="nb-NO" altLang="nb-NO" sz="2000" b="1" i="1" dirty="0">
                <a:latin typeface="+mn-lt"/>
              </a:rPr>
              <a:t>uke </a:t>
            </a:r>
            <a:r>
              <a:rPr lang="nb-NO" altLang="nb-NO" sz="2000" i="1" dirty="0">
                <a:latin typeface="+mn-lt"/>
              </a:rPr>
              <a:t>etter offentliggjøring av </a:t>
            </a:r>
            <a:r>
              <a:rPr lang="nb-NO" altLang="nb-NO" sz="2000" i="1" dirty="0" smtClean="0">
                <a:latin typeface="+mn-lt"/>
              </a:rPr>
              <a:t>sensur</a:t>
            </a:r>
            <a:endParaRPr lang="nb-NO" altLang="nb-NO" sz="2000" dirty="0">
              <a:latin typeface="+mn-lt"/>
            </a:endParaRPr>
          </a:p>
          <a:p>
            <a:endParaRPr lang="nb-NO" altLang="nb-NO" sz="2000" dirty="0" smtClean="0">
              <a:latin typeface="+mn-lt"/>
            </a:endParaRPr>
          </a:p>
          <a:p>
            <a:r>
              <a:rPr lang="nb-NO" altLang="nb-NO" sz="2000" b="1" u="sng" dirty="0" smtClean="0">
                <a:latin typeface="+mn-lt"/>
              </a:rPr>
              <a:t>Klage</a:t>
            </a:r>
            <a:endParaRPr lang="nb-NO" altLang="nb-NO" sz="2000" b="1" u="sng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000" dirty="0">
                <a:latin typeface="+mn-lt"/>
              </a:rPr>
              <a:t>Vil du </a:t>
            </a:r>
            <a:r>
              <a:rPr lang="nb-NO" altLang="nb-NO" sz="2000" dirty="0" smtClean="0">
                <a:latin typeface="+mn-lt"/>
              </a:rPr>
              <a:t>klage</a:t>
            </a:r>
            <a:r>
              <a:rPr lang="nb-NO" altLang="nb-NO" sz="2000" dirty="0">
                <a:latin typeface="+mn-lt"/>
              </a:rPr>
              <a:t>, skal denne være skriftlig </a:t>
            </a:r>
            <a:r>
              <a:rPr lang="nb-NO" altLang="nb-NO" sz="2000" dirty="0" smtClean="0">
                <a:latin typeface="+mn-lt"/>
              </a:rPr>
              <a:t>(eget skjema: </a:t>
            </a:r>
            <a:r>
              <a:rPr lang="nb-NO" altLang="nb-NO" sz="1800" dirty="0" smtClean="0">
                <a:latin typeface="+mn-lt"/>
                <a:hlinkClick r:id="rId4"/>
              </a:rPr>
              <a:t>https</a:t>
            </a:r>
            <a:r>
              <a:rPr lang="nb-NO" altLang="nb-NO" sz="1800" dirty="0">
                <a:latin typeface="+mn-lt"/>
                <a:hlinkClick r:id="rId4"/>
              </a:rPr>
              <a:t>://www.nhh.no/for-studenter/eksamen/klage-pa-karakterfastsetting</a:t>
            </a:r>
            <a:r>
              <a:rPr lang="nb-NO" altLang="nb-NO" sz="1800" dirty="0" smtClean="0">
                <a:latin typeface="+mn-lt"/>
                <a:hlinkClick r:id="rId4"/>
              </a:rPr>
              <a:t>/</a:t>
            </a:r>
            <a:r>
              <a:rPr lang="nb-NO" altLang="nb-NO" sz="1800" dirty="0" smtClean="0">
                <a:latin typeface="+mn-lt"/>
              </a:rPr>
              <a:t>) </a:t>
            </a:r>
          </a:p>
          <a:p>
            <a:r>
              <a:rPr lang="nb-NO" altLang="nb-NO" sz="1800" dirty="0" smtClean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000" dirty="0" smtClean="0">
                <a:latin typeface="+mn-lt"/>
              </a:rPr>
              <a:t>Benytt kandidatnummeret </a:t>
            </a:r>
            <a:r>
              <a:rPr lang="nb-NO" altLang="nb-NO" sz="2000" dirty="0">
                <a:latin typeface="+mn-lt"/>
              </a:rPr>
              <a:t>ditt</a:t>
            </a:r>
            <a:r>
              <a:rPr lang="nb-NO" altLang="nb-NO" sz="2000" dirty="0" smtClean="0">
                <a:latin typeface="+mn-lt"/>
              </a:rPr>
              <a:t>.</a:t>
            </a:r>
          </a:p>
          <a:p>
            <a:endParaRPr lang="nb-NO" altLang="nb-NO" sz="2000" dirty="0">
              <a:latin typeface="+mn-lt"/>
            </a:endParaRPr>
          </a:p>
          <a:p>
            <a:r>
              <a:rPr lang="nb-NO" altLang="nb-NO" sz="2000" i="1" dirty="0" smtClean="0">
                <a:latin typeface="+mn-lt"/>
              </a:rPr>
              <a:t>Frist for å klage er </a:t>
            </a:r>
            <a:r>
              <a:rPr lang="nb-NO" altLang="nb-NO" sz="2000" b="1" i="1" dirty="0" smtClean="0">
                <a:latin typeface="+mn-lt"/>
              </a:rPr>
              <a:t>tre uker</a:t>
            </a:r>
            <a:r>
              <a:rPr lang="nb-NO" altLang="nb-NO" sz="2000" i="1" dirty="0" smtClean="0">
                <a:latin typeface="+mn-lt"/>
              </a:rPr>
              <a:t> fra en har fått begrunnelse</a:t>
            </a:r>
            <a:endParaRPr lang="nb-NO" altLang="nb-NO" sz="2000" i="1" dirty="0">
              <a:latin typeface="+mn-lt"/>
            </a:endParaRPr>
          </a:p>
          <a:p>
            <a:pPr lvl="1"/>
            <a:endParaRPr lang="nb-NO" altLang="nb-NO" sz="2000" i="1" dirty="0">
              <a:latin typeface="+mn-lt"/>
            </a:endParaRPr>
          </a:p>
          <a:p>
            <a:r>
              <a:rPr lang="nb-NO" altLang="nb-NO" sz="2000" b="1" dirty="0">
                <a:latin typeface="+mn-lt"/>
              </a:rPr>
              <a:t>NB! </a:t>
            </a:r>
            <a:r>
              <a:rPr lang="nb-NO" altLang="nb-NO" sz="2000" dirty="0">
                <a:latin typeface="+mn-lt"/>
              </a:rPr>
              <a:t>Gruppebasert vurderingsform: resultatet kan kun påklages dersom hele gruppen samtykker i/er med på klagen</a:t>
            </a:r>
          </a:p>
          <a:p>
            <a:endParaRPr lang="nb-NO" altLang="nb-NO" sz="2000" dirty="0">
              <a:latin typeface="+mn-lt"/>
            </a:endParaRPr>
          </a:p>
          <a:p>
            <a:pPr>
              <a:lnSpc>
                <a:spcPct val="91000"/>
              </a:lnSpc>
            </a:pPr>
            <a:endParaRPr lang="nb-NO" altLang="nb-NO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45800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281" y="938157"/>
            <a:ext cx="8511285" cy="540416"/>
          </a:xfrm>
          <a:noFill/>
        </p:spPr>
        <p:txBody>
          <a:bodyPr lIns="78439" tIns="31375" rIns="78439" bIns="31375" anchor="t">
            <a:spAutoFit/>
          </a:bodyPr>
          <a:lstStyle/>
          <a:p>
            <a:pPr defTabSz="944747"/>
            <a:r>
              <a:rPr lang="nb-NO" altLang="nb-NO" sz="3100"/>
              <a:t>Begrunnelser/klager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084329" y="1932323"/>
            <a:ext cx="8525187" cy="44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98" tIns="50550" rIns="101098" bIns="50550">
            <a:spAutoFit/>
          </a:bodyPr>
          <a:lstStyle>
            <a:lvl1pPr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Klager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oversendes til ny sensorkommisjon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seks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uker fra opprinnelig sensurdato i det aktuelle kurset. Frist for ny sensur er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normalt tre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uker fra klagen er oversendt ny kommisjon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Sjekk sensorveiledning før du ber om begrunnelse eller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klager</a:t>
            </a:r>
          </a:p>
          <a:p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Etter forslag fra Norsk Studentorganisasjon er </a:t>
            </a:r>
            <a:r>
              <a:rPr lang="nb-NO" altLang="nb-NO" sz="2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blind klagesensur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innført som nasjonal standard.</a:t>
            </a:r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nb-NO" altLang="nb-NO" sz="2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Utfall av klage</a:t>
            </a:r>
            <a:endParaRPr lang="nb-NO" altLang="nb-NO" sz="2200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nb-NO" altLang="nb-NO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NB!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noen går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opp i karakter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og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noen</a:t>
            </a:r>
            <a:r>
              <a:rPr lang="nb-NO" altLang="nb-NO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b-NO" altLang="nb-NO" sz="22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går ned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- og denne karakteren er endelig (kan ikke påklages).</a:t>
            </a:r>
          </a:p>
          <a:p>
            <a:pPr>
              <a:lnSpc>
                <a:spcPct val="91000"/>
              </a:lnSpc>
            </a:pPr>
            <a:endParaRPr lang="nb-NO" altLang="nb-NO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5872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084329" y="1428239"/>
            <a:ext cx="7287940" cy="15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439" tIns="31375" rIns="78439" bIns="31375">
            <a:spAutoFit/>
          </a:bodyPr>
          <a:lstStyle>
            <a:lvl1pPr defTabSz="860425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defTabSz="860425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860425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860425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860425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lnSpc>
                <a:spcPct val="86000"/>
              </a:lnSpc>
            </a:pPr>
            <a:endParaRPr lang="nb-NO" altLang="nb-NO" b="1" dirty="0">
              <a:latin typeface="Times New Roman" pitchFamily="18" charset="0"/>
            </a:endParaRPr>
          </a:p>
          <a:p>
            <a:pPr>
              <a:lnSpc>
                <a:spcPct val="86000"/>
              </a:lnSpc>
            </a:pPr>
            <a:r>
              <a:rPr lang="nb-NO" altLang="nb-NO" sz="4400" b="1" dirty="0" smtClean="0">
                <a:solidFill>
                  <a:srgbClr val="82001E"/>
                </a:solidFill>
              </a:rPr>
              <a:t>Lykke til!</a:t>
            </a:r>
            <a:r>
              <a:rPr lang="nb-NO" altLang="nb-NO" sz="4400" b="1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86000"/>
              </a:lnSpc>
            </a:pPr>
            <a:r>
              <a:rPr lang="nb-NO" altLang="nb-NO" sz="4400" b="1" dirty="0" smtClean="0">
                <a:solidFill>
                  <a:srgbClr val="82001E"/>
                </a:solidFill>
              </a:rPr>
              <a:t>Spørsmål</a:t>
            </a:r>
            <a:r>
              <a:rPr lang="nb-NO" altLang="nb-NO" sz="4400" b="1" dirty="0">
                <a:solidFill>
                  <a:srgbClr val="82001E"/>
                </a:solidFill>
              </a:rPr>
              <a:t>???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738840"/>
              </p:ext>
            </p:extLst>
          </p:nvPr>
        </p:nvGraphicFramePr>
        <p:xfrm>
          <a:off x="3780458" y="3204567"/>
          <a:ext cx="1656184" cy="358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Utklipp" r:id="rId4" imgW="1857600" imgH="3995640" progId="MS_ClipArt_Gallery.2">
                  <p:embed/>
                </p:oleObj>
              </mc:Choice>
              <mc:Fallback>
                <p:oleObj name="Utklipp" r:id="rId4" imgW="1857600" imgH="399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458" y="3204567"/>
                        <a:ext cx="1656184" cy="358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99120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154" y="468263"/>
            <a:ext cx="6926497" cy="864644"/>
          </a:xfrm>
        </p:spPr>
        <p:txBody>
          <a:bodyPr/>
          <a:lstStyle/>
          <a:p>
            <a:pPr eaLnBrk="1" hangingPunct="1"/>
            <a:r>
              <a:rPr lang="nb-NO" altLang="nb-NO" sz="3100" dirty="0"/>
              <a:t>Vurderingsformer ved NHH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56122" y="1836415"/>
            <a:ext cx="8841449" cy="502333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altLang="nb-NO" sz="2600" dirty="0"/>
              <a:t>Skoleeksamen (normalt 3 eller 4 timer)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nb-NO" dirty="0">
                <a:latin typeface="+mn-lt"/>
              </a:rPr>
              <a:t>Kun skriftlig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nb-NO" dirty="0">
                <a:latin typeface="+mn-lt"/>
              </a:rPr>
              <a:t>Skriftlig + muntlig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altLang="nb-NO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2600" dirty="0"/>
              <a:t>Hjemmeeksamen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nb-NO" dirty="0">
                <a:latin typeface="+mn-lt"/>
              </a:rPr>
              <a:t>Individuell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nb-NO" dirty="0">
                <a:latin typeface="+mn-lt"/>
              </a:rPr>
              <a:t>Gruppebasert</a:t>
            </a:r>
            <a:br>
              <a:rPr lang="nb-NO" altLang="nb-NO" dirty="0">
                <a:latin typeface="+mn-lt"/>
              </a:rPr>
            </a:br>
            <a:endParaRPr lang="nb-NO" altLang="nb-NO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2600" dirty="0"/>
              <a:t>Alternative vurderingsformer, </a:t>
            </a:r>
            <a:r>
              <a:rPr lang="nb-NO" altLang="nb-NO" sz="2600" dirty="0" smtClean="0"/>
              <a:t>for eksempel mappeinnlevering, presentasjoner, deltakelse i timen mm.</a:t>
            </a:r>
            <a:endParaRPr lang="nb-NO" altLang="nb-NO" sz="26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altLang="nb-NO" sz="260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2600" dirty="0"/>
              <a:t>De aller fleste skoleeksamenene begynner </a:t>
            </a:r>
            <a:r>
              <a:rPr lang="nb-NO" altLang="nb-NO" sz="2600" dirty="0" smtClean="0"/>
              <a:t>kl. </a:t>
            </a:r>
            <a:r>
              <a:rPr lang="nb-NO" altLang="nb-NO" sz="2600" dirty="0"/>
              <a:t>09.00, </a:t>
            </a:r>
            <a:r>
              <a:rPr lang="nb-NO" altLang="nb-NO" sz="2600" dirty="0" smtClean="0"/>
              <a:t>evt. </a:t>
            </a:r>
            <a:r>
              <a:rPr lang="nb-NO" altLang="nb-NO" sz="2600" dirty="0"/>
              <a:t>annet tidspunkt står i eksamensplanen</a:t>
            </a:r>
          </a:p>
          <a:p>
            <a:pPr eaLnBrk="1" hangingPunct="1">
              <a:lnSpc>
                <a:spcPct val="80000"/>
              </a:lnSpc>
            </a:pPr>
            <a:endParaRPr lang="nb-NO" altLang="nb-NO" sz="26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2600" dirty="0"/>
              <a:t>Vurderingsformene kan endre seg i løpet av den tiden du er student, hold deg oppdatert!</a:t>
            </a:r>
          </a:p>
          <a:p>
            <a:pPr eaLnBrk="1" hangingPunct="1">
              <a:lnSpc>
                <a:spcPct val="80000"/>
              </a:lnSpc>
            </a:pPr>
            <a:endParaRPr lang="nb-NO" altLang="nb-NO" sz="2600" dirty="0"/>
          </a:p>
        </p:txBody>
      </p:sp>
    </p:spTree>
    <p:extLst>
      <p:ext uri="{BB962C8B-B14F-4D97-AF65-F5344CB8AC3E}">
        <p14:creationId xmlns:p14="http://schemas.microsoft.com/office/powerpoint/2010/main" val="1349356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2146" y="612279"/>
            <a:ext cx="6052649" cy="864644"/>
          </a:xfrm>
        </p:spPr>
        <p:txBody>
          <a:bodyPr/>
          <a:lstStyle/>
          <a:p>
            <a:pPr eaLnBrk="1" hangingPunct="1"/>
            <a:r>
              <a:rPr lang="nb-NO" altLang="nb-NO" sz="3100" dirty="0"/>
              <a:t>Adgang til eksamen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40098" y="1980431"/>
            <a:ext cx="9258499" cy="45367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nb-NO" altLang="nb-NO" sz="2600" dirty="0"/>
              <a:t>Adgang til eksamen forutsetter: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nb-NO" altLang="nb-NO" sz="2600" dirty="0"/>
              <a:t>gyldig studierett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nb-NO" altLang="nb-NO" sz="2600" dirty="0"/>
              <a:t>betalt semesteravgift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nb-NO" altLang="nb-NO" sz="2600" dirty="0"/>
              <a:t>eksamensmelding innen oppmeldingsfristen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nb-NO" altLang="nb-NO" sz="2600" dirty="0"/>
              <a:t>e</a:t>
            </a:r>
            <a:r>
              <a:rPr lang="nb-NO" altLang="nb-NO" sz="2600" dirty="0" smtClean="0"/>
              <a:t>vt</a:t>
            </a:r>
            <a:r>
              <a:rPr lang="nb-NO" altLang="nb-NO" sz="2600" dirty="0"/>
              <a:t>. krav til kursgodkjenning må være tilfredsstilt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nb-NO" altLang="nb-NO" sz="2600" dirty="0"/>
              <a:t>e</a:t>
            </a:r>
            <a:r>
              <a:rPr lang="nb-NO" altLang="nb-NO" sz="2600" dirty="0" smtClean="0"/>
              <a:t>vt</a:t>
            </a:r>
            <a:r>
              <a:rPr lang="nb-NO" altLang="nb-NO" sz="2600" dirty="0"/>
              <a:t>. forkunnskapskrav (sperrer mellom kurs) må være tilfredsstilt </a:t>
            </a:r>
            <a:r>
              <a:rPr lang="nb-NO" altLang="nb-NO" sz="2600" i="1" dirty="0"/>
              <a:t>(jf. valgfrie språkfag)</a:t>
            </a:r>
          </a:p>
        </p:txBody>
      </p:sp>
    </p:spTree>
    <p:extLst>
      <p:ext uri="{BB962C8B-B14F-4D97-AF65-F5344CB8AC3E}">
        <p14:creationId xmlns:p14="http://schemas.microsoft.com/office/powerpoint/2010/main" val="269321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84587" y="540271"/>
            <a:ext cx="7620408" cy="778881"/>
          </a:xfrm>
        </p:spPr>
        <p:txBody>
          <a:bodyPr/>
          <a:lstStyle/>
          <a:p>
            <a:pPr eaLnBrk="1" hangingPunct="1"/>
            <a:r>
              <a:rPr lang="nb-NO" altLang="nb-NO" sz="3100" dirty="0"/>
              <a:t>Eksamenssemester</a:t>
            </a:r>
            <a:r>
              <a:rPr lang="nb-NO" altLang="nb-NO" sz="2600" dirty="0">
                <a:latin typeface="Verdana" pitchFamily="34" charset="0"/>
              </a:rPr>
              <a:t>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40098" y="1836415"/>
            <a:ext cx="8917908" cy="5159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nb-NO" altLang="nb-NO" sz="2500" dirty="0" smtClean="0"/>
          </a:p>
          <a:p>
            <a:pPr eaLnBrk="1" hangingPunct="1">
              <a:lnSpc>
                <a:spcPct val="80000"/>
              </a:lnSpc>
            </a:pPr>
            <a:r>
              <a:rPr lang="nb-NO" altLang="nb-NO" sz="2500" dirty="0" smtClean="0"/>
              <a:t>Skriftlige </a:t>
            </a:r>
            <a:r>
              <a:rPr lang="nb-NO" altLang="nb-NO" sz="2500" dirty="0"/>
              <a:t>skoleeksamener i bachelorstudiet avholdes normalt hvert semester</a:t>
            </a:r>
          </a:p>
          <a:p>
            <a:pPr eaLnBrk="1" hangingPunct="1">
              <a:lnSpc>
                <a:spcPct val="80000"/>
              </a:lnSpc>
            </a:pPr>
            <a:endParaRPr lang="nb-NO" altLang="nb-NO" sz="25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2500" dirty="0" err="1"/>
              <a:t>Underveisaktiviteter</a:t>
            </a:r>
            <a:r>
              <a:rPr lang="nb-NO" altLang="nb-NO" sz="2500" dirty="0"/>
              <a:t> (innleveringsoppgaver, mappevurdering </a:t>
            </a:r>
            <a:r>
              <a:rPr lang="nb-NO" altLang="nb-NO" sz="2500" dirty="0" err="1"/>
              <a:t>m.m</a:t>
            </a:r>
            <a:r>
              <a:rPr lang="nb-NO" altLang="nb-NO" sz="2500" dirty="0"/>
              <a:t>) kun i det ordinære undervisningssemesteret</a:t>
            </a:r>
          </a:p>
          <a:p>
            <a:pPr eaLnBrk="1" hangingPunct="1">
              <a:lnSpc>
                <a:spcPct val="80000"/>
              </a:lnSpc>
            </a:pPr>
            <a:endParaRPr lang="nb-NO" altLang="nb-NO" sz="25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b-NO" altLang="nb-NO" sz="2500" dirty="0" smtClean="0"/>
              <a:t>F</a:t>
            </a:r>
            <a:r>
              <a:rPr lang="en-US" altLang="nb-NO" sz="2500" dirty="0" err="1"/>
              <a:t>orutsetning</a:t>
            </a:r>
            <a:r>
              <a:rPr lang="en-US" altLang="nb-NO" sz="2500" dirty="0"/>
              <a:t> for </a:t>
            </a:r>
            <a:r>
              <a:rPr lang="en-US" altLang="nb-NO" sz="2500" dirty="0" err="1"/>
              <a:t>adgang</a:t>
            </a:r>
            <a:r>
              <a:rPr lang="en-US" altLang="nb-NO" sz="2500" dirty="0"/>
              <a:t> </a:t>
            </a:r>
            <a:r>
              <a:rPr lang="en-US" altLang="nb-NO" sz="2500" dirty="0" err="1"/>
              <a:t>til</a:t>
            </a:r>
            <a:r>
              <a:rPr lang="en-US" altLang="nb-NO" sz="2500" dirty="0"/>
              <a:t> skoleeksamen i </a:t>
            </a:r>
            <a:r>
              <a:rPr lang="en-US" altLang="nb-NO" sz="2500" dirty="0" err="1"/>
              <a:t>semestre</a:t>
            </a:r>
            <a:r>
              <a:rPr lang="en-US" altLang="nb-NO" sz="2500" dirty="0"/>
              <a:t> der </a:t>
            </a:r>
            <a:r>
              <a:rPr lang="en-US" altLang="nb-NO" sz="2500" dirty="0" err="1"/>
              <a:t>kurset</a:t>
            </a:r>
            <a:r>
              <a:rPr lang="en-US" altLang="nb-NO" sz="2500" dirty="0"/>
              <a:t> </a:t>
            </a:r>
            <a:r>
              <a:rPr lang="en-US" altLang="nb-NO" sz="2500" dirty="0" err="1"/>
              <a:t>ikke</a:t>
            </a:r>
            <a:r>
              <a:rPr lang="en-US" altLang="nb-NO" sz="2500" dirty="0"/>
              <a:t> </a:t>
            </a:r>
            <a:r>
              <a:rPr lang="en-US" altLang="nb-NO" sz="2500" dirty="0" err="1"/>
              <a:t>undervises</a:t>
            </a:r>
            <a:r>
              <a:rPr lang="en-US" altLang="nb-NO" sz="2500" dirty="0"/>
              <a:t>: </a:t>
            </a:r>
            <a:r>
              <a:rPr lang="en-US" altLang="nb-NO" sz="2500" dirty="0" smtClean="0"/>
              <a:t>evt</a:t>
            </a:r>
            <a:r>
              <a:rPr lang="en-US" altLang="nb-NO" sz="2500" dirty="0"/>
              <a:t>. </a:t>
            </a:r>
            <a:r>
              <a:rPr lang="en-US" altLang="nb-NO" sz="2500" dirty="0" err="1"/>
              <a:t>krav</a:t>
            </a:r>
            <a:r>
              <a:rPr lang="en-US" altLang="nb-NO" sz="2500" dirty="0"/>
              <a:t> </a:t>
            </a:r>
            <a:r>
              <a:rPr lang="en-US" altLang="nb-NO" sz="2500" dirty="0" err="1"/>
              <a:t>til</a:t>
            </a:r>
            <a:r>
              <a:rPr lang="en-US" altLang="nb-NO" sz="2500" dirty="0"/>
              <a:t> </a:t>
            </a:r>
            <a:r>
              <a:rPr lang="en-US" altLang="nb-NO" sz="2500" dirty="0" err="1"/>
              <a:t>kursgodkjenning</a:t>
            </a:r>
            <a:r>
              <a:rPr lang="en-US" altLang="nb-NO" sz="2500" dirty="0"/>
              <a:t> (</a:t>
            </a:r>
            <a:r>
              <a:rPr lang="en-US" altLang="nb-NO" sz="2500" dirty="0" err="1"/>
              <a:t>godkjente</a:t>
            </a:r>
            <a:r>
              <a:rPr lang="en-US" altLang="nb-NO" sz="2500" dirty="0"/>
              <a:t>/</a:t>
            </a:r>
            <a:r>
              <a:rPr lang="en-US" altLang="nb-NO" sz="2500" dirty="0" err="1"/>
              <a:t>beståtte</a:t>
            </a:r>
            <a:r>
              <a:rPr lang="en-US" altLang="nb-NO" sz="2500" dirty="0"/>
              <a:t> </a:t>
            </a:r>
            <a:r>
              <a:rPr lang="en-US" altLang="nb-NO" sz="2500" dirty="0" err="1"/>
              <a:t>innleveringsoppgaver</a:t>
            </a:r>
            <a:r>
              <a:rPr lang="en-US" altLang="nb-NO" sz="2500" dirty="0"/>
              <a:t>, </a:t>
            </a:r>
            <a:r>
              <a:rPr lang="en-US" altLang="nb-NO" sz="2500" dirty="0" err="1"/>
              <a:t>deleksamener</a:t>
            </a:r>
            <a:r>
              <a:rPr lang="en-US" altLang="nb-NO" sz="2500" dirty="0"/>
              <a:t> </a:t>
            </a:r>
            <a:r>
              <a:rPr lang="en-US" altLang="nb-NO" sz="2500" dirty="0" err="1"/>
              <a:t>e.l</a:t>
            </a:r>
            <a:r>
              <a:rPr lang="en-US" altLang="nb-NO" sz="2500" dirty="0"/>
              <a:t>.) </a:t>
            </a:r>
            <a:r>
              <a:rPr lang="en-US" altLang="nb-NO" sz="2500" dirty="0" err="1"/>
              <a:t>oppfylt</a:t>
            </a:r>
            <a:r>
              <a:rPr lang="en-US" altLang="nb-NO" sz="2500" dirty="0"/>
              <a:t> i </a:t>
            </a:r>
            <a:r>
              <a:rPr lang="en-US" altLang="nb-NO" sz="2500" dirty="0" err="1"/>
              <a:t>det</a:t>
            </a:r>
            <a:r>
              <a:rPr lang="en-US" altLang="nb-NO" sz="2500" dirty="0"/>
              <a:t> </a:t>
            </a:r>
            <a:r>
              <a:rPr lang="en-US" altLang="nb-NO" sz="2500" dirty="0" err="1"/>
              <a:t>ordinære</a:t>
            </a:r>
            <a:r>
              <a:rPr lang="en-US" altLang="nb-NO" sz="2500" dirty="0"/>
              <a:t> </a:t>
            </a:r>
            <a:r>
              <a:rPr lang="en-US" altLang="nb-NO" sz="2500" dirty="0" err="1"/>
              <a:t>undervisningssemesteret</a:t>
            </a:r>
            <a:r>
              <a:rPr lang="en-US" altLang="nb-NO" sz="2500" dirty="0"/>
              <a:t> </a:t>
            </a:r>
            <a:endParaRPr lang="en-US" altLang="nb-NO" sz="2500" dirty="0" smtClean="0"/>
          </a:p>
          <a:p>
            <a:pPr eaLnBrk="1" hangingPunct="1">
              <a:lnSpc>
                <a:spcPct val="80000"/>
              </a:lnSpc>
              <a:buFont typeface="Symbol"/>
              <a:buChar char="Þ"/>
            </a:pPr>
            <a:endParaRPr lang="en-US" altLang="nb-NO" sz="2600" dirty="0"/>
          </a:p>
        </p:txBody>
      </p:sp>
    </p:spTree>
    <p:extLst>
      <p:ext uri="{BB962C8B-B14F-4D97-AF65-F5344CB8AC3E}">
        <p14:creationId xmlns:p14="http://schemas.microsoft.com/office/powerpoint/2010/main" val="3128265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38" y="756295"/>
            <a:ext cx="7263612" cy="850642"/>
          </a:xfrm>
        </p:spPr>
        <p:txBody>
          <a:bodyPr/>
          <a:lstStyle/>
          <a:p>
            <a:pPr defTabSz="944747"/>
            <a:r>
              <a:rPr lang="nb-NO" altLang="nb-NO" sz="3100" dirty="0"/>
              <a:t>Gjentak av eksamen</a:t>
            </a:r>
            <a:r>
              <a:rPr lang="nb-NO" altLang="nb-NO" sz="2600" dirty="0">
                <a:latin typeface="Verdana" pitchFamily="34" charset="0"/>
              </a:rPr>
              <a:t> 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4114" y="2268463"/>
            <a:ext cx="4889905" cy="3539091"/>
          </a:xfrm>
        </p:spPr>
        <p:txBody>
          <a:bodyPr>
            <a:noAutofit/>
          </a:bodyPr>
          <a:lstStyle/>
          <a:p>
            <a:pPr marL="376504" indent="-376504"/>
            <a:r>
              <a:rPr lang="en-US" altLang="nb-NO" sz="2100" dirty="0" err="1"/>
              <a:t>Ved</a:t>
            </a:r>
            <a:r>
              <a:rPr lang="en-US" altLang="nb-NO" sz="2100" dirty="0"/>
              <a:t> </a:t>
            </a:r>
            <a:r>
              <a:rPr lang="en-US" altLang="nb-NO" sz="2100" dirty="0" err="1"/>
              <a:t>gjentak</a:t>
            </a:r>
            <a:r>
              <a:rPr lang="en-US" altLang="nb-NO" sz="2100" dirty="0"/>
              <a:t> </a:t>
            </a:r>
            <a:r>
              <a:rPr lang="en-US" altLang="nb-NO" sz="2100" dirty="0" err="1"/>
              <a:t>av</a:t>
            </a:r>
            <a:r>
              <a:rPr lang="en-US" altLang="nb-NO" sz="2100" dirty="0"/>
              <a:t> </a:t>
            </a:r>
            <a:r>
              <a:rPr lang="en-US" altLang="nb-NO" sz="2100" dirty="0" err="1"/>
              <a:t>eksamen</a:t>
            </a:r>
            <a:r>
              <a:rPr lang="en-US" altLang="nb-NO" sz="2100" dirty="0"/>
              <a:t> </a:t>
            </a:r>
            <a:r>
              <a:rPr lang="en-US" altLang="nb-NO" sz="2100" dirty="0" err="1"/>
              <a:t>gjelder</a:t>
            </a:r>
            <a:r>
              <a:rPr lang="en-US" altLang="nb-NO" sz="2100" dirty="0"/>
              <a:t> </a:t>
            </a:r>
            <a:r>
              <a:rPr lang="en-US" altLang="nb-NO" sz="2100" dirty="0" err="1"/>
              <a:t>det</a:t>
            </a:r>
            <a:r>
              <a:rPr lang="en-US" altLang="nb-NO" sz="2100" dirty="0"/>
              <a:t> </a:t>
            </a:r>
            <a:r>
              <a:rPr lang="en-US" altLang="nb-NO" sz="2100" dirty="0" err="1"/>
              <a:t>pensumet</a:t>
            </a:r>
            <a:r>
              <a:rPr lang="en-US" altLang="nb-NO" sz="2100" dirty="0"/>
              <a:t>, </a:t>
            </a:r>
            <a:r>
              <a:rPr lang="en-US" altLang="nb-NO" sz="2100" dirty="0" err="1"/>
              <a:t>krav</a:t>
            </a:r>
            <a:r>
              <a:rPr lang="en-US" altLang="nb-NO" sz="2100" dirty="0"/>
              <a:t> </a:t>
            </a:r>
            <a:r>
              <a:rPr lang="en-US" altLang="nb-NO" sz="2100" dirty="0" err="1"/>
              <a:t>til</a:t>
            </a:r>
            <a:r>
              <a:rPr lang="en-US" altLang="nb-NO" sz="2100" dirty="0"/>
              <a:t> </a:t>
            </a:r>
            <a:r>
              <a:rPr lang="en-US" altLang="nb-NO" sz="2100" dirty="0" err="1"/>
              <a:t>kursgodkjenning</a:t>
            </a:r>
            <a:r>
              <a:rPr lang="en-US" altLang="nb-NO" sz="2100" dirty="0"/>
              <a:t> </a:t>
            </a:r>
            <a:r>
              <a:rPr lang="en-US" altLang="nb-NO" sz="2100" dirty="0" err="1"/>
              <a:t>og</a:t>
            </a:r>
            <a:r>
              <a:rPr lang="en-US" altLang="nb-NO" sz="2100" dirty="0"/>
              <a:t> den </a:t>
            </a:r>
            <a:r>
              <a:rPr lang="en-US" altLang="nb-NO" sz="2100" dirty="0" err="1"/>
              <a:t>vurderingsformen</a:t>
            </a:r>
            <a:r>
              <a:rPr lang="en-US" altLang="nb-NO" sz="2100" dirty="0"/>
              <a:t> </a:t>
            </a:r>
            <a:r>
              <a:rPr lang="en-US" altLang="nb-NO" sz="2100" dirty="0" err="1"/>
              <a:t>som</a:t>
            </a:r>
            <a:r>
              <a:rPr lang="en-US" altLang="nb-NO" sz="2100" dirty="0"/>
              <a:t> </a:t>
            </a:r>
            <a:r>
              <a:rPr lang="en-US" altLang="nb-NO" sz="2100" dirty="0" err="1"/>
              <a:t>er</a:t>
            </a:r>
            <a:r>
              <a:rPr lang="en-US" altLang="nb-NO" sz="2100" dirty="0"/>
              <a:t> </a:t>
            </a:r>
            <a:r>
              <a:rPr lang="en-US" altLang="nb-NO" sz="2100" dirty="0" err="1"/>
              <a:t>fastsatt</a:t>
            </a:r>
            <a:r>
              <a:rPr lang="en-US" altLang="nb-NO" sz="2100" dirty="0"/>
              <a:t> for </a:t>
            </a:r>
            <a:r>
              <a:rPr lang="en-US" altLang="nb-NO" sz="2100" dirty="0" err="1"/>
              <a:t>emnet</a:t>
            </a:r>
            <a:r>
              <a:rPr lang="en-US" altLang="nb-NO" sz="2100" dirty="0"/>
              <a:t> </a:t>
            </a:r>
            <a:r>
              <a:rPr lang="en-US" altLang="nb-NO" sz="2100" dirty="0" err="1"/>
              <a:t>i</a:t>
            </a:r>
            <a:r>
              <a:rPr lang="en-US" altLang="nb-NO" sz="2100" dirty="0"/>
              <a:t> </a:t>
            </a:r>
            <a:r>
              <a:rPr lang="en-US" altLang="nb-NO" sz="2100" dirty="0" err="1"/>
              <a:t>det</a:t>
            </a:r>
            <a:r>
              <a:rPr lang="en-US" altLang="nb-NO" sz="2100" dirty="0"/>
              <a:t> </a:t>
            </a:r>
            <a:r>
              <a:rPr lang="en-US" altLang="nb-NO" sz="2100" dirty="0" err="1"/>
              <a:t>aktuelle</a:t>
            </a:r>
            <a:r>
              <a:rPr lang="en-US" altLang="nb-NO" sz="2100" dirty="0"/>
              <a:t> </a:t>
            </a:r>
            <a:r>
              <a:rPr lang="en-US" altLang="nb-NO" sz="2100" dirty="0" err="1"/>
              <a:t>semesteret</a:t>
            </a:r>
            <a:r>
              <a:rPr lang="en-US" altLang="nb-NO" sz="2100" dirty="0"/>
              <a:t>. </a:t>
            </a:r>
          </a:p>
          <a:p>
            <a:pPr marL="376504" indent="-376504"/>
            <a:endParaRPr lang="en-US" altLang="nb-NO" sz="2100" dirty="0"/>
          </a:p>
          <a:p>
            <a:pPr marL="376504" indent="-376504"/>
            <a:r>
              <a:rPr lang="en-US" altLang="nb-NO" sz="2100" dirty="0" err="1"/>
              <a:t>Dersom</a:t>
            </a:r>
            <a:r>
              <a:rPr lang="en-US" altLang="nb-NO" sz="2100" dirty="0"/>
              <a:t> en </a:t>
            </a:r>
            <a:r>
              <a:rPr lang="en-US" altLang="nb-NO" sz="2100" dirty="0" err="1"/>
              <a:t>har</a:t>
            </a:r>
            <a:r>
              <a:rPr lang="en-US" altLang="nb-NO" sz="2100" dirty="0"/>
              <a:t> </a:t>
            </a:r>
            <a:r>
              <a:rPr lang="en-US" altLang="nb-NO" sz="2100" dirty="0" err="1"/>
              <a:t>bestått</a:t>
            </a:r>
            <a:r>
              <a:rPr lang="en-US" altLang="nb-NO" sz="2100" dirty="0"/>
              <a:t> </a:t>
            </a:r>
            <a:r>
              <a:rPr lang="en-US" altLang="nb-NO" sz="2100" dirty="0" err="1"/>
              <a:t>samme</a:t>
            </a:r>
            <a:r>
              <a:rPr lang="en-US" altLang="nb-NO" sz="2100" dirty="0"/>
              <a:t> </a:t>
            </a:r>
            <a:r>
              <a:rPr lang="en-US" altLang="nb-NO" sz="2100" dirty="0" err="1"/>
              <a:t>eksamen</a:t>
            </a:r>
            <a:r>
              <a:rPr lang="en-US" altLang="nb-NO" sz="2100" dirty="0"/>
              <a:t> </a:t>
            </a:r>
            <a:r>
              <a:rPr lang="en-US" altLang="nb-NO" sz="2100" dirty="0" err="1"/>
              <a:t>mer</a:t>
            </a:r>
            <a:r>
              <a:rPr lang="en-US" altLang="nb-NO" sz="2100" dirty="0"/>
              <a:t> </a:t>
            </a:r>
            <a:r>
              <a:rPr lang="en-US" altLang="nb-NO" sz="2100" dirty="0" err="1"/>
              <a:t>enn</a:t>
            </a:r>
            <a:r>
              <a:rPr lang="en-US" altLang="nb-NO" sz="2100" dirty="0"/>
              <a:t> </a:t>
            </a:r>
            <a:r>
              <a:rPr lang="en-US" altLang="nb-NO" sz="2100" dirty="0" err="1"/>
              <a:t>én</a:t>
            </a:r>
            <a:r>
              <a:rPr lang="en-US" altLang="nb-NO" sz="2100" dirty="0"/>
              <a:t> gang, </a:t>
            </a:r>
            <a:r>
              <a:rPr lang="en-US" altLang="nb-NO" sz="2100" dirty="0" err="1"/>
              <a:t>vil</a:t>
            </a:r>
            <a:r>
              <a:rPr lang="en-US" altLang="nb-NO" sz="2100" dirty="0"/>
              <a:t> </a:t>
            </a:r>
            <a:r>
              <a:rPr lang="en-US" altLang="nb-NO" sz="2100" dirty="0" err="1"/>
              <a:t>beste</a:t>
            </a:r>
            <a:r>
              <a:rPr lang="en-US" altLang="nb-NO" sz="2100" dirty="0"/>
              <a:t> </a:t>
            </a:r>
            <a:r>
              <a:rPr lang="en-US" altLang="nb-NO" sz="2100" dirty="0" err="1"/>
              <a:t>karakter</a:t>
            </a:r>
            <a:r>
              <a:rPr lang="en-US" altLang="nb-NO" sz="2100" dirty="0"/>
              <a:t> </a:t>
            </a:r>
            <a:r>
              <a:rPr lang="en-US" altLang="nb-NO" sz="2100" dirty="0" err="1"/>
              <a:t>gjelde</a:t>
            </a:r>
            <a:r>
              <a:rPr lang="en-US" altLang="nb-NO" sz="2100" dirty="0"/>
              <a:t>.</a:t>
            </a:r>
            <a:br>
              <a:rPr lang="en-US" altLang="nb-NO" sz="2100" dirty="0"/>
            </a:br>
            <a:endParaRPr lang="en-US" altLang="nb-NO" sz="2100" dirty="0"/>
          </a:p>
          <a:p>
            <a:pPr marL="376504" indent="-376504">
              <a:buNone/>
            </a:pPr>
            <a:r>
              <a:rPr lang="en-US" altLang="nb-NO" dirty="0" smtClean="0"/>
              <a:t/>
            </a:r>
            <a:br>
              <a:rPr lang="en-US" altLang="nb-NO" dirty="0" smtClean="0"/>
            </a:br>
            <a:endParaRPr lang="nb-NO" altLang="nb-NO" dirty="0" smtClean="0"/>
          </a:p>
        </p:txBody>
      </p:sp>
      <p:pic>
        <p:nvPicPr>
          <p:cNvPr id="16388" name="Picture 4" descr="Studyde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82" y="2052439"/>
            <a:ext cx="3908102" cy="463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512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123" y="468263"/>
            <a:ext cx="7344816" cy="778881"/>
          </a:xfrm>
        </p:spPr>
        <p:txBody>
          <a:bodyPr/>
          <a:lstStyle/>
          <a:p>
            <a:pPr eaLnBrk="1" hangingPunct="1"/>
            <a:r>
              <a:rPr lang="nb-NO" altLang="nb-NO" sz="3100" dirty="0"/>
              <a:t>2 forsøk per eksamen</a:t>
            </a:r>
            <a:r>
              <a:rPr lang="nb-NO" altLang="nb-NO" sz="2600" dirty="0">
                <a:latin typeface="Verdana" pitchFamily="34" charset="0"/>
              </a:rPr>
              <a:t>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7509" y="1848309"/>
            <a:ext cx="8841449" cy="5292884"/>
          </a:xfrm>
        </p:spPr>
        <p:txBody>
          <a:bodyPr/>
          <a:lstStyle/>
          <a:p>
            <a:pPr eaLnBrk="1" hangingPunct="1"/>
            <a:r>
              <a:rPr lang="nb-NO" altLang="nb-NO" sz="2200" dirty="0"/>
              <a:t>R</a:t>
            </a:r>
            <a:r>
              <a:rPr lang="nb-NO" altLang="nb-NO" sz="2200" dirty="0" smtClean="0"/>
              <a:t>ett </a:t>
            </a:r>
            <a:r>
              <a:rPr lang="nb-NO" altLang="nb-NO" sz="2200" dirty="0"/>
              <a:t>til to forsøk på hver eksamen – forutsatt at det avholdes eksamen!</a:t>
            </a:r>
          </a:p>
          <a:p>
            <a:pPr eaLnBrk="1" hangingPunct="1">
              <a:buFontTx/>
              <a:buNone/>
            </a:pPr>
            <a:endParaRPr lang="nb-NO" altLang="nb-NO" sz="2200" dirty="0"/>
          </a:p>
          <a:p>
            <a:pPr eaLnBrk="1" hangingPunct="1"/>
            <a:r>
              <a:rPr lang="nb-NO" altLang="nb-NO" sz="2200" dirty="0"/>
              <a:t>”Ikke møtt” på eksamen teller som forsøk </a:t>
            </a:r>
            <a:br>
              <a:rPr lang="nb-NO" altLang="nb-NO" sz="2200" dirty="0"/>
            </a:br>
            <a:r>
              <a:rPr lang="nb-NO" altLang="nb-NO" sz="2200" dirty="0"/>
              <a:t>	-</a:t>
            </a:r>
            <a:r>
              <a:rPr lang="nb-NO" altLang="nb-NO" sz="2200" i="1" dirty="0"/>
              <a:t>Viktig at du trekker deg innen fristen</a:t>
            </a:r>
          </a:p>
          <a:p>
            <a:pPr eaLnBrk="1" hangingPunct="1"/>
            <a:endParaRPr lang="nb-NO" altLang="nb-NO" sz="2200" dirty="0"/>
          </a:p>
          <a:p>
            <a:pPr eaLnBrk="1" hangingPunct="1"/>
            <a:r>
              <a:rPr lang="nb-NO" altLang="nb-NO" sz="2200" dirty="0"/>
              <a:t>Trekk under eksamen teller som et forsøk</a:t>
            </a:r>
          </a:p>
          <a:p>
            <a:pPr eaLnBrk="1" hangingPunct="1"/>
            <a:endParaRPr lang="nb-NO" altLang="nb-NO" sz="2200" dirty="0"/>
          </a:p>
          <a:p>
            <a:pPr eaLnBrk="1" hangingPunct="1"/>
            <a:r>
              <a:rPr lang="nb-NO" altLang="nb-NO" sz="2200" dirty="0"/>
              <a:t>Det skal vektige grunner til for å få innvilget ekstra forsøk. </a:t>
            </a:r>
          </a:p>
          <a:p>
            <a:pPr eaLnBrk="1" hangingPunct="1"/>
            <a:endParaRPr lang="nb-NO" altLang="nb-NO" sz="2200" dirty="0"/>
          </a:p>
          <a:p>
            <a:pPr eaLnBrk="1" hangingPunct="1"/>
            <a:r>
              <a:rPr lang="nb-NO" altLang="nb-NO" sz="2200" dirty="0"/>
              <a:t>Alle forsøk brukt uten bestått resultat </a:t>
            </a:r>
            <a:r>
              <a:rPr lang="nb-NO" altLang="nb-NO" sz="2200" dirty="0" smtClean="0"/>
              <a:t>=&gt; </a:t>
            </a:r>
            <a:r>
              <a:rPr lang="nb-NO" altLang="nb-NO" sz="2200" dirty="0"/>
              <a:t>tap av studierett </a:t>
            </a:r>
          </a:p>
        </p:txBody>
      </p:sp>
    </p:spTree>
    <p:extLst>
      <p:ext uri="{BB962C8B-B14F-4D97-AF65-F5344CB8AC3E}">
        <p14:creationId xmlns:p14="http://schemas.microsoft.com/office/powerpoint/2010/main" val="2774239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2146" y="540271"/>
            <a:ext cx="7632848" cy="539090"/>
          </a:xfrm>
          <a:noFill/>
        </p:spPr>
        <p:txBody>
          <a:bodyPr wrap="square" lIns="78439" tIns="31375" rIns="78439" bIns="31375" anchor="t">
            <a:spAutoFit/>
          </a:bodyPr>
          <a:lstStyle/>
          <a:p>
            <a:pPr eaLnBrk="1" hangingPunct="1"/>
            <a:r>
              <a:rPr lang="nb-NO" altLang="nb-NO" sz="3100" dirty="0"/>
              <a:t>Forsøk på fusk – skoleeksamen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40098" y="1476375"/>
            <a:ext cx="8813219" cy="539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098" tIns="50550" rIns="101098" bIns="50550">
            <a:spAutoFit/>
          </a:bodyPr>
          <a:lstStyle>
            <a:lvl1pPr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762000" eaLnBrk="0" hangingPunct="0">
              <a:defRPr sz="2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lnSpc>
                <a:spcPct val="91000"/>
              </a:lnSpc>
            </a:pP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Det regnes som forsøk på fusk eller fusk når ikke tillatte hjelpemidler er tilgjengelige både innenfor og utenfor eksamenslokalet mens eksamen pågår. </a:t>
            </a:r>
          </a:p>
          <a:p>
            <a:pPr>
              <a:lnSpc>
                <a:spcPct val="91000"/>
              </a:lnSpc>
            </a:pPr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r>
              <a:rPr lang="nb-NO" altLang="nb-NO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Ulovlige hjelpemidler kan </a:t>
            </a:r>
            <a:r>
              <a:rPr lang="nb-NO" altLang="nb-NO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være: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pensumbøker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eller annen faglitteratur som ikke er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spesifikt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oppgitt som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tillatt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kalkulator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 ikke tillatt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type</a:t>
            </a:r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"fuskelapper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", innlimte sider med notater eller notater i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bøker som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er tillatt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brukt</a:t>
            </a:r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ark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med tekst som er kladdet på forhånd og som ikke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er spesifikt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oppgitt som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tillatt</a:t>
            </a:r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Mobiltelefon, klokke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eller andre hjelpemidler som ikke er </a:t>
            </a:r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tillatt.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nb-NO" altLang="nb-NO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r>
              <a:rPr lang="nb-NO" altLang="nb-N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Kommunikasjon </a:t>
            </a:r>
            <a:r>
              <a:rPr lang="nb-NO" altLang="nb-N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med andre eksamenskandidater mens eksamen pågår vil bli betraktet som forsøk på fusk eller fusk.</a:t>
            </a:r>
          </a:p>
        </p:txBody>
      </p:sp>
    </p:spTree>
    <p:extLst>
      <p:ext uri="{BB962C8B-B14F-4D97-AF65-F5344CB8AC3E}">
        <p14:creationId xmlns:p14="http://schemas.microsoft.com/office/powerpoint/2010/main" val="4257158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NHH">
      <a:dk1>
        <a:sysClr val="windowText" lastClr="000000"/>
      </a:dk1>
      <a:lt1>
        <a:sysClr val="window" lastClr="FFFFFF"/>
      </a:lt1>
      <a:dk2>
        <a:srgbClr val="003A54"/>
      </a:dk2>
      <a:lt2>
        <a:srgbClr val="C9CACC"/>
      </a:lt2>
      <a:accent1>
        <a:srgbClr val="D1520F"/>
      </a:accent1>
      <a:accent2>
        <a:srgbClr val="C9CACC"/>
      </a:accent2>
      <a:accent3>
        <a:srgbClr val="919295"/>
      </a:accent3>
      <a:accent4>
        <a:srgbClr val="C8E1E4"/>
      </a:accent4>
      <a:accent5>
        <a:srgbClr val="A1C5CA"/>
      </a:accent5>
      <a:accent6>
        <a:srgbClr val="BEB7AD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rgbClr val="00314A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2044</TotalTime>
  <Words>1315</Words>
  <Application>Microsoft Office PowerPoint</Application>
  <PresentationFormat>Custom</PresentationFormat>
  <Paragraphs>313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Georgia</vt:lpstr>
      <vt:lpstr>Script</vt:lpstr>
      <vt:lpstr>Symbol</vt:lpstr>
      <vt:lpstr>Times New Roman</vt:lpstr>
      <vt:lpstr>Verdana</vt:lpstr>
      <vt:lpstr>Wingdings</vt:lpstr>
      <vt:lpstr>blank</vt:lpstr>
      <vt:lpstr>Utklipp</vt:lpstr>
      <vt:lpstr>Clip</vt:lpstr>
      <vt:lpstr>  «God start» Tips og råd om studentlivet   Eksamen Regelverk Praktiske forhold Gode råd og tips  Sami Skogstad og Inger Dagestad Seksjon for eksamen     </vt:lpstr>
      <vt:lpstr>Viktig informasjon</vt:lpstr>
      <vt:lpstr>Opp- og avmeldingsfrister </vt:lpstr>
      <vt:lpstr>Vurderingsformer ved NHH</vt:lpstr>
      <vt:lpstr>Adgang til eksamen</vt:lpstr>
      <vt:lpstr>Eksamenssemester </vt:lpstr>
      <vt:lpstr>Gjentak av eksamen  </vt:lpstr>
      <vt:lpstr>2 forsøk per eksamen </vt:lpstr>
      <vt:lpstr>Forsøk på fusk – skoleeksamen</vt:lpstr>
      <vt:lpstr>Forsøk på fusk – hjemmeeksamener, andre skriftlige arbeider</vt:lpstr>
      <vt:lpstr>Forsøk på fusk – konsekvenser</vt:lpstr>
      <vt:lpstr>Tilrettelegging av eksamen</vt:lpstr>
      <vt:lpstr>Angst for eksamen? </vt:lpstr>
      <vt:lpstr>Syk før eksamen </vt:lpstr>
      <vt:lpstr>Syk under eksamen </vt:lpstr>
      <vt:lpstr>Før eksamen</vt:lpstr>
      <vt:lpstr>Eksamensdagen</vt:lpstr>
      <vt:lpstr>Legitimasjon</vt:lpstr>
      <vt:lpstr>PowerPoint Presentation</vt:lpstr>
      <vt:lpstr>Hjelpemidler til eksamen</vt:lpstr>
      <vt:lpstr>Kalkulator</vt:lpstr>
      <vt:lpstr>Gjennomføring av eksamen</vt:lpstr>
      <vt:lpstr> Ta hensyn til andre! </vt:lpstr>
      <vt:lpstr>Hjemmeeksamen</vt:lpstr>
      <vt:lpstr>Hjemmeeksamen (forts.)</vt:lpstr>
      <vt:lpstr>Digital eksamen - WISEflow</vt:lpstr>
      <vt:lpstr>Karakterer</vt:lpstr>
      <vt:lpstr>Karakterer</vt:lpstr>
      <vt:lpstr>Vitnemålsportalen</vt:lpstr>
      <vt:lpstr>Begrunnelser/klager</vt:lpstr>
      <vt:lpstr>Begrunnelser/klager</vt:lpstr>
      <vt:lpstr>PowerPoint Presentation</vt:lpstr>
    </vt:vector>
  </TitlesOfParts>
  <Company>Norges Handelshøyskole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Regelverk Praktiske forhold Gode råd og tips  Guro Mjanger  Seksjonsleder på seksjon for timeplanlegging og eksamen  Inger Dagestad Eikeland seniorkonsulent</dc:title>
  <dc:creator>s1467</dc:creator>
  <cp:lastModifiedBy>Inger Dagestad</cp:lastModifiedBy>
  <cp:revision>139</cp:revision>
  <cp:lastPrinted>2017-09-27T06:28:10Z</cp:lastPrinted>
  <dcterms:created xsi:type="dcterms:W3CDTF">2013-10-07T09:18:14Z</dcterms:created>
  <dcterms:modified xsi:type="dcterms:W3CDTF">2017-09-28T07:48:38Z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