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8" r:id="rId3"/>
    <p:sldId id="269" r:id="rId4"/>
    <p:sldId id="270" r:id="rId5"/>
    <p:sldId id="271" r:id="rId6"/>
    <p:sldId id="311" r:id="rId7"/>
    <p:sldId id="272" r:id="rId8"/>
    <p:sldId id="273" r:id="rId9"/>
    <p:sldId id="312" r:id="rId10"/>
    <p:sldId id="263" r:id="rId11"/>
    <p:sldId id="265" r:id="rId12"/>
    <p:sldId id="266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95" r:id="rId21"/>
    <p:sldId id="306" r:id="rId22"/>
    <p:sldId id="305" r:id="rId23"/>
    <p:sldId id="307" r:id="rId24"/>
    <p:sldId id="283" r:id="rId25"/>
    <p:sldId id="297" r:id="rId26"/>
    <p:sldId id="281" r:id="rId27"/>
    <p:sldId id="282" r:id="rId28"/>
    <p:sldId id="298" r:id="rId29"/>
    <p:sldId id="284" r:id="rId30"/>
    <p:sldId id="285" r:id="rId31"/>
    <p:sldId id="286" r:id="rId32"/>
    <p:sldId id="287" r:id="rId33"/>
    <p:sldId id="288" r:id="rId34"/>
    <p:sldId id="299" r:id="rId35"/>
    <p:sldId id="300" r:id="rId36"/>
    <p:sldId id="301" r:id="rId37"/>
    <p:sldId id="302" r:id="rId38"/>
    <p:sldId id="289" r:id="rId39"/>
    <p:sldId id="304" r:id="rId40"/>
    <p:sldId id="290" r:id="rId41"/>
    <p:sldId id="308" r:id="rId42"/>
    <p:sldId id="292" r:id="rId43"/>
    <p:sldId id="293" r:id="rId44"/>
    <p:sldId id="294" r:id="rId45"/>
    <p:sldId id="291" r:id="rId46"/>
    <p:sldId id="309" r:id="rId47"/>
    <p:sldId id="310" r:id="rId48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0" autoAdjust="0"/>
    <p:restoredTop sz="94660"/>
  </p:normalViewPr>
  <p:slideViewPr>
    <p:cSldViewPr snapToGrid="0">
      <p:cViewPr varScale="1">
        <p:scale>
          <a:sx n="39" d="100"/>
          <a:sy n="39" d="100"/>
        </p:scale>
        <p:origin x="16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18FE8-33EB-4053-9F60-FE41344946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5F88-64CC-4313-B59D-032491FB3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29DF5-CDBC-4D27-9C60-BFC7668F82E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0D8A2-CE7B-4F6C-8316-693D0A6E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D8A2-CE7B-4F6C-8316-693D0A6E6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7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D8A2-CE7B-4F6C-8316-693D0A6E6C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D8A2-CE7B-4F6C-8316-693D0A6E6C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D8A2-CE7B-4F6C-8316-693D0A6E6C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D8A2-CE7B-4F6C-8316-693D0A6E6C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1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D8A2-CE7B-4F6C-8316-693D0A6E6C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5960537"/>
            <a:ext cx="8800601" cy="536362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11324161"/>
            <a:ext cx="8800601" cy="266970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9A11-D4F9-41AE-B195-EFFAD84E4664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10242746"/>
            <a:ext cx="1860631" cy="185311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10736691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4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1444978"/>
            <a:ext cx="8789313" cy="7388539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10320702"/>
            <a:ext cx="8789313" cy="368797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BEEB-D0BB-41BF-9EA6-C2799BC7986C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505843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689815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1444978"/>
            <a:ext cx="8146116" cy="6863644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8308622"/>
            <a:ext cx="7538517" cy="90311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10320702"/>
            <a:ext cx="8789313" cy="368797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BD6-4836-443C-98E1-D87B2CD17F91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7505843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689815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1089" y="1536012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6886651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72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5779915"/>
            <a:ext cx="8789313" cy="6458892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12282311"/>
            <a:ext cx="8789313" cy="17294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BBD4-7F18-40F3-AE6F-AE9D805C2E2D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1164008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11811766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3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1444978"/>
            <a:ext cx="8146116" cy="6863644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10295467"/>
            <a:ext cx="8917723" cy="198684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2282311"/>
            <a:ext cx="8917723" cy="17294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6B58-20FA-40BB-87BD-479318DE9F9A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1164008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11811766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1089" y="1536012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6886651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13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1487187"/>
            <a:ext cx="8789312" cy="6826714"/>
          </a:xfrm>
        </p:spPr>
        <p:txBody>
          <a:bodyPr anchor="ctr">
            <a:normAutofit/>
          </a:bodyPr>
          <a:lstStyle>
            <a:lvl1pPr algn="l"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10295467"/>
            <a:ext cx="8789313" cy="198684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12282311"/>
            <a:ext cx="8789313" cy="17294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964-2AD0-4EDC-A73B-A06D3F5B8939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1164008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11811766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2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E859-54C3-4541-BEA4-CA2517417AA1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168579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4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1487186"/>
            <a:ext cx="2208176" cy="1252460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1487186"/>
            <a:ext cx="6288464" cy="125246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CA27-DDBF-4BD1-AE83-AFF843340335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168579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1479372"/>
            <a:ext cx="8785599" cy="3036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5057422"/>
            <a:ext cx="8789313" cy="8954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4BCC-16A8-438B-B81B-B7AFC37584B8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168579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1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917480"/>
            <a:ext cx="8789313" cy="3481600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8489244"/>
            <a:ext cx="8789313" cy="2039467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C5C8-A232-4B23-A4D3-8AEE8AD1AC45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505843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689815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6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5064786"/>
            <a:ext cx="4263375" cy="89301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5064786"/>
            <a:ext cx="4262791" cy="89301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6415-CC3D-4EEB-AE61-C0A37F0F8864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168579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1867339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1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5277928"/>
            <a:ext cx="3832795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6643884"/>
            <a:ext cx="4263376" cy="73616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5270277"/>
            <a:ext cx="3830985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6636232"/>
            <a:ext cx="4260907" cy="73616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B442-8B6A-48B7-8E7D-59142030AA26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168579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1867339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1479372"/>
            <a:ext cx="8785600" cy="3036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61A3-9638-45F0-8D9C-23AB92DDA0D3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168579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421-DF25-4D15-A021-A1F5DC6602B1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168579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9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1057394"/>
            <a:ext cx="3506112" cy="2314221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1057397"/>
            <a:ext cx="5054541" cy="12835468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3789305"/>
            <a:ext cx="3506112" cy="1010355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DD00-4221-4DC6-A0E9-367592463CD9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168579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5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11379200"/>
            <a:ext cx="8789313" cy="1343379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1505102"/>
            <a:ext cx="8789313" cy="9137707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12722579"/>
            <a:ext cx="8789313" cy="11702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A2E6-93BD-4EE0-9C33-D3DDBB141934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11640084"/>
            <a:ext cx="1811141" cy="120416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11811766"/>
            <a:ext cx="779971" cy="8654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5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541867"/>
            <a:ext cx="2641600" cy="1573600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676"/>
            <a:ext cx="2603029" cy="16244072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1625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1479372"/>
            <a:ext cx="8785600" cy="303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5057422"/>
            <a:ext cx="8789313" cy="921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14542435"/>
            <a:ext cx="1021840" cy="877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5E79-065C-4CF6-8005-1A06A31DFED7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14544141"/>
            <a:ext cx="7621984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1867339"/>
            <a:ext cx="77997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7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148" y="3022784"/>
            <a:ext cx="8800601" cy="53636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Enhancing Understanding of Audit Data Analytics Decisions Via A Hands-On Case Solution In 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11324161"/>
            <a:ext cx="9180579" cy="266970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Thomas E. McKee, Ph.D. , CPA, CMA, CIA</a:t>
            </a:r>
          </a:p>
          <a:p>
            <a:r>
              <a:rPr lang="en-US" sz="2800" dirty="0" smtClean="0"/>
              <a:t>Professor -  Medical University of South Carolina</a:t>
            </a:r>
          </a:p>
          <a:p>
            <a:r>
              <a:rPr lang="en-US" sz="2800" dirty="0" smtClean="0"/>
              <a:t>Professor II- Norwegian School of Economics (NHH)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Session 1:13, Thursday, June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 1:00 p.m. 100 minute presentation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92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 As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creation of case data for either type of case creation, real entity or fictitious entity, is called creating “synthetic data.”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Synthetic </a:t>
            </a:r>
            <a:r>
              <a:rPr lang="en-US" sz="3600" dirty="0"/>
              <a:t>data is defined in Wikipedia as "</a:t>
            </a:r>
            <a:r>
              <a:rPr lang="en-US" sz="3600" i="1" dirty="0"/>
              <a:t>any production data applicable to a given situation that are not obtained by direct measurement</a:t>
            </a:r>
            <a:r>
              <a:rPr lang="en-US" sz="3600" dirty="0"/>
              <a:t>." [https://en.wikipedia.org/wiki/Synthetic_data</a:t>
            </a:r>
            <a:r>
              <a:rPr lang="en-US" sz="3600" dirty="0" smtClean="0"/>
              <a:t>]</a:t>
            </a:r>
          </a:p>
          <a:p>
            <a:endParaRPr lang="en-US" sz="3600" dirty="0"/>
          </a:p>
          <a:p>
            <a:r>
              <a:rPr lang="en-US" sz="3600" dirty="0" smtClean="0"/>
              <a:t>Case written up for real company “QB House” , but data was synthetic.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70836"/>
            <a:ext cx="11068050" cy="151851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037651"/>
            <a:ext cx="10401300" cy="14664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0" y="15609669"/>
            <a:ext cx="87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We will do an in-class hands-on walkthrough of all four analysis techniques using R Studio!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30,000 Data Items In 3 Subsets then Bind Together Into Single File Named “QB1”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set.seed</a:t>
            </a:r>
            <a:r>
              <a:rPr lang="en-US" dirty="0" smtClean="0"/>
              <a:t>(2000)</a:t>
            </a:r>
          </a:p>
          <a:p>
            <a:r>
              <a:rPr lang="en-US" dirty="0" smtClean="0"/>
              <a:t>x1</a:t>
            </a:r>
            <a:r>
              <a:rPr lang="en-US" dirty="0"/>
              <a:t>&lt;-</a:t>
            </a:r>
            <a:r>
              <a:rPr lang="en-US" dirty="0" err="1"/>
              <a:t>rnorm</a:t>
            </a:r>
            <a:r>
              <a:rPr lang="en-US" dirty="0"/>
              <a:t>(10000,5,1) # Wait Time 5,6,7</a:t>
            </a:r>
          </a:p>
          <a:p>
            <a:r>
              <a:rPr lang="en-US" dirty="0"/>
              <a:t>x2&lt;-</a:t>
            </a:r>
            <a:r>
              <a:rPr lang="en-US" dirty="0" err="1"/>
              <a:t>rnorm</a:t>
            </a:r>
            <a:r>
              <a:rPr lang="en-US" dirty="0"/>
              <a:t>(10000,10,1) #Chair time10,12,14</a:t>
            </a:r>
          </a:p>
          <a:p>
            <a:r>
              <a:rPr lang="en-US" dirty="0"/>
              <a:t>x3&lt;-</a:t>
            </a:r>
            <a:r>
              <a:rPr lang="en-US" dirty="0" err="1"/>
              <a:t>rnorm</a:t>
            </a:r>
            <a:r>
              <a:rPr lang="en-US" dirty="0"/>
              <a:t>(10000,9,.25) #Revenue per visit 9,10,11</a:t>
            </a:r>
          </a:p>
          <a:p>
            <a:r>
              <a:rPr lang="en-US" dirty="0"/>
              <a:t>x4&lt;-</a:t>
            </a:r>
            <a:r>
              <a:rPr lang="en-US" dirty="0" err="1"/>
              <a:t>rnorm</a:t>
            </a:r>
            <a:r>
              <a:rPr lang="en-US" dirty="0"/>
              <a:t>(10000,4.5,.25) #labor cost per visit 4.5,6.0,7.7</a:t>
            </a:r>
          </a:p>
          <a:p>
            <a:r>
              <a:rPr lang="en-US" dirty="0"/>
              <a:t>x5&lt;-</a:t>
            </a:r>
            <a:r>
              <a:rPr lang="en-US" dirty="0" err="1"/>
              <a:t>rnorm</a:t>
            </a:r>
            <a:r>
              <a:rPr lang="en-US" dirty="0"/>
              <a:t>(10000,1,0) #country/location 1,2,3,</a:t>
            </a:r>
          </a:p>
          <a:p>
            <a:r>
              <a:rPr lang="en-US" dirty="0"/>
              <a:t>dataframe1&lt;-</a:t>
            </a:r>
            <a:r>
              <a:rPr lang="en-US" dirty="0" err="1"/>
              <a:t>data.frame</a:t>
            </a:r>
            <a:r>
              <a:rPr lang="en-US" dirty="0"/>
              <a:t>(</a:t>
            </a:r>
            <a:r>
              <a:rPr lang="en-US" dirty="0" err="1"/>
              <a:t>WaitT</a:t>
            </a:r>
            <a:r>
              <a:rPr lang="en-US" dirty="0"/>
              <a:t>=x1,ChairT=x2,Revenue=x3,LaborC=x4,Country=x5)</a:t>
            </a:r>
          </a:p>
          <a:p>
            <a:r>
              <a:rPr lang="en-US" dirty="0"/>
              <a:t>x12&lt;-</a:t>
            </a:r>
            <a:r>
              <a:rPr lang="en-US" dirty="0" err="1"/>
              <a:t>rnorm</a:t>
            </a:r>
            <a:r>
              <a:rPr lang="en-US" dirty="0"/>
              <a:t>(10000,6,1)</a:t>
            </a:r>
          </a:p>
          <a:p>
            <a:r>
              <a:rPr lang="en-US" dirty="0"/>
              <a:t>x22&lt;-</a:t>
            </a:r>
            <a:r>
              <a:rPr lang="en-US" dirty="0" err="1"/>
              <a:t>rnorm</a:t>
            </a:r>
            <a:r>
              <a:rPr lang="en-US" dirty="0"/>
              <a:t>(10000,12,2)</a:t>
            </a:r>
          </a:p>
          <a:p>
            <a:r>
              <a:rPr lang="en-US" dirty="0"/>
              <a:t>x32&lt;-</a:t>
            </a:r>
            <a:r>
              <a:rPr lang="en-US" dirty="0" err="1"/>
              <a:t>rnorm</a:t>
            </a:r>
            <a:r>
              <a:rPr lang="en-US" dirty="0"/>
              <a:t>(10000,10,.25)</a:t>
            </a:r>
          </a:p>
          <a:p>
            <a:r>
              <a:rPr lang="en-US" dirty="0"/>
              <a:t>x42&lt;-</a:t>
            </a:r>
            <a:r>
              <a:rPr lang="en-US" dirty="0" err="1"/>
              <a:t>rnorm</a:t>
            </a:r>
            <a:r>
              <a:rPr lang="en-US" dirty="0"/>
              <a:t>(10000,6,.25)</a:t>
            </a:r>
          </a:p>
          <a:p>
            <a:r>
              <a:rPr lang="en-US" dirty="0"/>
              <a:t>x52&lt;-</a:t>
            </a:r>
            <a:r>
              <a:rPr lang="en-US" dirty="0" err="1"/>
              <a:t>rnorm</a:t>
            </a:r>
            <a:r>
              <a:rPr lang="en-US" dirty="0"/>
              <a:t>(10000,2,0)</a:t>
            </a:r>
          </a:p>
          <a:p>
            <a:r>
              <a:rPr lang="en-US" dirty="0"/>
              <a:t>dataframe2&lt;-</a:t>
            </a:r>
            <a:r>
              <a:rPr lang="en-US" dirty="0" err="1" smtClean="0"/>
              <a:t>data.frame</a:t>
            </a:r>
            <a:r>
              <a:rPr lang="en-US" dirty="0" smtClean="0"/>
              <a:t>(</a:t>
            </a:r>
            <a:r>
              <a:rPr lang="en-US" dirty="0" err="1" smtClean="0"/>
              <a:t>WaitT</a:t>
            </a:r>
            <a:r>
              <a:rPr lang="en-US" dirty="0" smtClean="0"/>
              <a:t>=x12,ChairT=x22,Revenue=x32,LaborC=x42,Country=x52)</a:t>
            </a:r>
            <a:endParaRPr lang="en-US" dirty="0"/>
          </a:p>
          <a:p>
            <a:r>
              <a:rPr lang="en-US" dirty="0"/>
              <a:t>x13&lt;-</a:t>
            </a:r>
            <a:r>
              <a:rPr lang="en-US" dirty="0" err="1"/>
              <a:t>rnorm</a:t>
            </a:r>
            <a:r>
              <a:rPr lang="en-US" dirty="0"/>
              <a:t>(10000,7,1)</a:t>
            </a:r>
          </a:p>
          <a:p>
            <a:r>
              <a:rPr lang="en-US" dirty="0"/>
              <a:t>x23&lt;-</a:t>
            </a:r>
            <a:r>
              <a:rPr lang="en-US" dirty="0" err="1"/>
              <a:t>rnorm</a:t>
            </a:r>
            <a:r>
              <a:rPr lang="en-US" dirty="0"/>
              <a:t>(10000,14,3)</a:t>
            </a:r>
          </a:p>
          <a:p>
            <a:r>
              <a:rPr lang="en-US" dirty="0"/>
              <a:t>x33&lt;-</a:t>
            </a:r>
            <a:r>
              <a:rPr lang="en-US" dirty="0" err="1"/>
              <a:t>rnorm</a:t>
            </a:r>
            <a:r>
              <a:rPr lang="en-US" dirty="0"/>
              <a:t>(10000,11,.25)</a:t>
            </a:r>
          </a:p>
          <a:p>
            <a:r>
              <a:rPr lang="en-US" dirty="0"/>
              <a:t>x43&lt;-</a:t>
            </a:r>
            <a:r>
              <a:rPr lang="en-US" dirty="0" err="1"/>
              <a:t>rnorm</a:t>
            </a:r>
            <a:r>
              <a:rPr lang="en-US" dirty="0"/>
              <a:t>(10000,7.7,.25)</a:t>
            </a:r>
          </a:p>
          <a:p>
            <a:r>
              <a:rPr lang="en-US" dirty="0"/>
              <a:t>x53&lt;-</a:t>
            </a:r>
            <a:r>
              <a:rPr lang="en-US" dirty="0" err="1"/>
              <a:t>rnorm</a:t>
            </a:r>
            <a:r>
              <a:rPr lang="en-US" dirty="0"/>
              <a:t>(10000,3,0)</a:t>
            </a:r>
          </a:p>
          <a:p>
            <a:r>
              <a:rPr lang="en-US" dirty="0"/>
              <a:t>dataframe3&lt;-</a:t>
            </a:r>
            <a:r>
              <a:rPr lang="en-US" dirty="0" err="1" smtClean="0"/>
              <a:t>data.frame</a:t>
            </a:r>
            <a:r>
              <a:rPr lang="en-US" dirty="0" smtClean="0"/>
              <a:t>(</a:t>
            </a:r>
            <a:r>
              <a:rPr lang="en-US" dirty="0" err="1" smtClean="0"/>
              <a:t>WaitT</a:t>
            </a:r>
            <a:r>
              <a:rPr lang="en-US" dirty="0" smtClean="0"/>
              <a:t>=x13,ChairT=x23,Revenue=x33,LaborC=x43,Country=x53)</a:t>
            </a:r>
            <a:endParaRPr lang="en-US" dirty="0"/>
          </a:p>
          <a:p>
            <a:r>
              <a:rPr lang="en-US" dirty="0"/>
              <a:t>QB1&lt;-</a:t>
            </a:r>
            <a:r>
              <a:rPr lang="en-US" dirty="0" err="1"/>
              <a:t>rbind</a:t>
            </a:r>
            <a:r>
              <a:rPr lang="en-US" dirty="0"/>
              <a:t>(dataframe1,dataframe2,dataframe3)</a:t>
            </a:r>
          </a:p>
          <a:p>
            <a:r>
              <a:rPr lang="en-US" dirty="0" err="1"/>
              <a:t>str</a:t>
            </a:r>
            <a:r>
              <a:rPr lang="en-US" dirty="0"/>
              <a:t>(QB1)</a:t>
            </a:r>
          </a:p>
          <a:p>
            <a:r>
              <a:rPr lang="en-US" dirty="0"/>
              <a:t>summary(QB1)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File Generated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11" y="3716305"/>
            <a:ext cx="10567791" cy="2995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17" y="8053202"/>
            <a:ext cx="11299783" cy="22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1608" y="4280170"/>
            <a:ext cx="10441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&gt;</a:t>
            </a:r>
            <a:r>
              <a:rPr lang="en-US" sz="3200" dirty="0" err="1" smtClean="0">
                <a:solidFill>
                  <a:srgbClr val="0070C0"/>
                </a:solidFill>
              </a:rPr>
              <a:t>hist</a:t>
            </a:r>
            <a:r>
              <a:rPr lang="en-US" sz="3200" dirty="0" smtClean="0">
                <a:solidFill>
                  <a:srgbClr val="0070C0"/>
                </a:solidFill>
              </a:rPr>
              <a:t>(QB1$WaitT,breaks=10,main</a:t>
            </a:r>
            <a:r>
              <a:rPr lang="en-US" sz="3200" dirty="0">
                <a:solidFill>
                  <a:srgbClr val="0070C0"/>
                </a:solidFill>
              </a:rPr>
              <a:t>="Histogram of QB1 V1",xlab="Frequency")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30" y="6161332"/>
            <a:ext cx="11135220" cy="52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663" y="4084638"/>
            <a:ext cx="0" cy="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42622" y="5031716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89496" y="6353626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8264" y="7836920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91" y="4157831"/>
            <a:ext cx="11714776" cy="17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93602" y="2300079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80191" y="6608087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78" y="3551673"/>
            <a:ext cx="11087202" cy="902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3" y="6161332"/>
            <a:ext cx="11963394" cy="56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Data 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55769" y="2653474"/>
            <a:ext cx="5842946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install.packages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("psych")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69" y="3357902"/>
            <a:ext cx="10287074" cy="64589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15" y="4789097"/>
            <a:ext cx="12091285" cy="56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 Analysis Scaled Data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&gt;</a:t>
            </a:r>
            <a:r>
              <a:rPr lang="en-US" sz="2200" dirty="0" err="1" smtClean="0"/>
              <a:t>install.packages</a:t>
            </a:r>
            <a:r>
              <a:rPr lang="en-US" sz="2200" dirty="0"/>
              <a:t>("</a:t>
            </a:r>
            <a:r>
              <a:rPr lang="en-US" sz="2200" dirty="0" err="1"/>
              <a:t>gmodels</a:t>
            </a:r>
            <a:r>
              <a:rPr lang="en-US" sz="2200" dirty="0"/>
              <a:t>")</a:t>
            </a:r>
            <a:br>
              <a:rPr lang="en-US" sz="2200" dirty="0"/>
            </a:br>
            <a:r>
              <a:rPr lang="en-US" sz="2200" dirty="0" smtClean="0"/>
              <a:t>&gt;library(</a:t>
            </a:r>
            <a:r>
              <a:rPr lang="en-US" sz="2200" dirty="0" err="1" smtClean="0"/>
              <a:t>gmodels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 smtClean="0"/>
              <a:t>&gt;</a:t>
            </a:r>
            <a:r>
              <a:rPr lang="en-US" sz="2200" dirty="0" err="1" smtClean="0"/>
              <a:t>install.packages</a:t>
            </a:r>
            <a:r>
              <a:rPr lang="en-US" sz="2200" dirty="0"/>
              <a:t>("ggplot2")</a:t>
            </a:r>
            <a:br>
              <a:rPr lang="en-US" sz="2200" dirty="0"/>
            </a:br>
            <a:r>
              <a:rPr lang="en-US" sz="2200" dirty="0" smtClean="0"/>
              <a:t>&gt;library(</a:t>
            </a:r>
            <a:r>
              <a:rPr lang="en-US" sz="2200" dirty="0" err="1" smtClean="0"/>
              <a:t>plyr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 smtClean="0"/>
              <a:t>&gt;library</a:t>
            </a:r>
            <a:r>
              <a:rPr lang="en-US" sz="2200" dirty="0"/>
              <a:t>("ggplot2")</a:t>
            </a:r>
            <a:br>
              <a:rPr lang="en-US" sz="2200" dirty="0"/>
            </a:br>
            <a:r>
              <a:rPr lang="en-US" sz="2200" dirty="0" smtClean="0"/>
              <a:t>&gt;</a:t>
            </a:r>
            <a:r>
              <a:rPr lang="en-US" sz="2200" dirty="0" err="1" smtClean="0"/>
              <a:t>install.packages</a:t>
            </a:r>
            <a:r>
              <a:rPr lang="en-US" sz="2200" dirty="0"/>
              <a:t>("C50")</a:t>
            </a:r>
            <a:br>
              <a:rPr lang="en-US" sz="2200" dirty="0"/>
            </a:br>
            <a:r>
              <a:rPr lang="en-US" sz="2200" dirty="0" smtClean="0"/>
              <a:t>&gt;library(C50</a:t>
            </a:r>
            <a:r>
              <a:rPr lang="en-US" sz="2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[Note: dropped  data column 5 for students’ actual cluster analysis via following command   &gt;qb1&lt;-QB1[,-c(5)]</a:t>
            </a:r>
          </a:p>
          <a:p>
            <a:endParaRPr lang="en-US" dirty="0"/>
          </a:p>
          <a:p>
            <a:r>
              <a:rPr lang="en-US" dirty="0" smtClean="0"/>
              <a:t>&gt;QB1z</a:t>
            </a:r>
            <a:r>
              <a:rPr lang="en-US" dirty="0"/>
              <a:t>&lt;-</a:t>
            </a:r>
            <a:r>
              <a:rPr lang="en-US" dirty="0" err="1"/>
              <a:t>as.data.frame</a:t>
            </a:r>
            <a:r>
              <a:rPr lang="en-US" dirty="0"/>
              <a:t>(</a:t>
            </a:r>
            <a:r>
              <a:rPr lang="en-US" dirty="0" err="1"/>
              <a:t>lapply</a:t>
            </a:r>
            <a:r>
              <a:rPr lang="en-US" dirty="0"/>
              <a:t>(QB1,scale)) </a:t>
            </a:r>
            <a:endParaRPr lang="en-US" dirty="0" smtClean="0"/>
          </a:p>
          <a:p>
            <a:pPr lvl="1"/>
            <a:r>
              <a:rPr lang="en-US" dirty="0" smtClean="0"/>
              <a:t>#</a:t>
            </a:r>
            <a:r>
              <a:rPr lang="en-US" dirty="0"/>
              <a:t>normalizes data into data frame</a:t>
            </a:r>
          </a:p>
          <a:p>
            <a:r>
              <a:rPr lang="en-US" dirty="0" smtClean="0"/>
              <a:t>&gt;summary(QB1z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#to verify that data has been </a:t>
            </a:r>
            <a:r>
              <a:rPr lang="en-US" dirty="0" smtClean="0"/>
              <a:t>normalized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" y="9909479"/>
            <a:ext cx="12289832" cy="22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1537738"/>
            <a:ext cx="8785599" cy="182803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365770"/>
            <a:ext cx="8789313" cy="106460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the </a:t>
            </a:r>
            <a:r>
              <a:rPr lang="en-US" sz="3600" dirty="0"/>
              <a:t>past three decades </a:t>
            </a:r>
            <a:r>
              <a:rPr lang="en-US" sz="3600" dirty="0" smtClean="0"/>
              <a:t>I have lectured in </a:t>
            </a:r>
            <a:r>
              <a:rPr lang="en-US" sz="3600" dirty="0"/>
              <a:t>graduate auditing </a:t>
            </a:r>
            <a:r>
              <a:rPr lang="en-US" sz="3600" dirty="0" smtClean="0"/>
              <a:t>courses  (part-time or full-time [Fulbright Scholar] ) at Norwegian School of Economics [NHH]</a:t>
            </a:r>
          </a:p>
          <a:p>
            <a:endParaRPr lang="en-US" sz="3600" dirty="0"/>
          </a:p>
          <a:p>
            <a:r>
              <a:rPr lang="en-US" sz="3600" dirty="0" smtClean="0"/>
              <a:t>October 2017-I was asked to teach part of new NHH graduate class “Digital Auditing” which was first  offered March 2018</a:t>
            </a:r>
          </a:p>
          <a:p>
            <a:endParaRPr lang="en-US" sz="3600" dirty="0"/>
          </a:p>
          <a:p>
            <a:r>
              <a:rPr lang="en-US" sz="3600" dirty="0" smtClean="0"/>
              <a:t>I was asked to focus on linking data analytics with </a:t>
            </a:r>
            <a:r>
              <a:rPr lang="en-US" sz="3600" dirty="0"/>
              <a:t>auditing </a:t>
            </a:r>
            <a:r>
              <a:rPr lang="en-US" sz="3600" dirty="0" smtClean="0"/>
              <a:t> decisions</a:t>
            </a:r>
            <a:endParaRPr lang="en-US" sz="36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Visualization- Non-Normalized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</a:t>
            </a:r>
            <a:r>
              <a:rPr lang="en-US" dirty="0"/>
              <a:t>&lt;-QB1[,-5]</a:t>
            </a:r>
          </a:p>
          <a:p>
            <a:r>
              <a:rPr lang="en-US" dirty="0" err="1"/>
              <a:t>clus</a:t>
            </a:r>
            <a:r>
              <a:rPr lang="en-US" dirty="0"/>
              <a:t>&lt;-</a:t>
            </a:r>
            <a:r>
              <a:rPr lang="en-US" dirty="0" err="1"/>
              <a:t>kmeans</a:t>
            </a:r>
            <a:r>
              <a:rPr lang="en-US" dirty="0"/>
              <a:t>(</a:t>
            </a:r>
            <a:r>
              <a:rPr lang="en-US" dirty="0" err="1"/>
              <a:t>dat,centers</a:t>
            </a:r>
            <a:r>
              <a:rPr lang="en-US" dirty="0"/>
              <a:t>=3)</a:t>
            </a:r>
          </a:p>
          <a:p>
            <a:r>
              <a:rPr lang="en-US" dirty="0" err="1" smtClean="0"/>
              <a:t>plotcluster</a:t>
            </a:r>
            <a:r>
              <a:rPr lang="en-US" dirty="0" smtClean="0"/>
              <a:t>(</a:t>
            </a:r>
            <a:r>
              <a:rPr lang="en-US" dirty="0" err="1" smtClean="0"/>
              <a:t>dat,clus$cluster,color</a:t>
            </a:r>
            <a:r>
              <a:rPr lang="en-US" dirty="0" smtClean="0"/>
              <a:t>=</a:t>
            </a:r>
            <a:r>
              <a:rPr lang="en-US" dirty="0" err="1" smtClean="0"/>
              <a:t>TRUE,shade</a:t>
            </a:r>
            <a:r>
              <a:rPr lang="en-US" dirty="0" smtClean="0"/>
              <a:t>=</a:t>
            </a:r>
            <a:r>
              <a:rPr lang="en-US" dirty="0" err="1" smtClean="0"/>
              <a:t>TRUE,labels</a:t>
            </a:r>
            <a:r>
              <a:rPr lang="en-US" dirty="0" smtClean="0"/>
              <a:t>=2,lines=0)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30" y="7717757"/>
            <a:ext cx="10989358" cy="51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Visualization- Normalized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</a:t>
            </a:r>
            <a:r>
              <a:rPr lang="en-US" dirty="0"/>
              <a:t>&lt;-</a:t>
            </a:r>
            <a:r>
              <a:rPr lang="en-US" dirty="0" smtClean="0"/>
              <a:t>QB1z[,-</a:t>
            </a:r>
            <a:r>
              <a:rPr lang="en-US" dirty="0"/>
              <a:t>5]</a:t>
            </a:r>
          </a:p>
          <a:p>
            <a:r>
              <a:rPr lang="en-US" dirty="0" err="1"/>
              <a:t>clus</a:t>
            </a:r>
            <a:r>
              <a:rPr lang="en-US" dirty="0"/>
              <a:t>&lt;-</a:t>
            </a:r>
            <a:r>
              <a:rPr lang="en-US" dirty="0" err="1"/>
              <a:t>kmeans</a:t>
            </a:r>
            <a:r>
              <a:rPr lang="en-US" dirty="0"/>
              <a:t>(</a:t>
            </a:r>
            <a:r>
              <a:rPr lang="en-US" dirty="0" err="1"/>
              <a:t>dat,centers</a:t>
            </a:r>
            <a:r>
              <a:rPr lang="en-US" dirty="0"/>
              <a:t>=3)</a:t>
            </a:r>
          </a:p>
          <a:p>
            <a:r>
              <a:rPr lang="en-US" dirty="0" err="1" smtClean="0"/>
              <a:t>plotcluster</a:t>
            </a:r>
            <a:r>
              <a:rPr lang="en-US" dirty="0" smtClean="0"/>
              <a:t>(</a:t>
            </a:r>
            <a:r>
              <a:rPr lang="en-US" dirty="0" err="1" smtClean="0"/>
              <a:t>dat,clus$cluster,color</a:t>
            </a:r>
            <a:r>
              <a:rPr lang="en-US" dirty="0" smtClean="0"/>
              <a:t>=</a:t>
            </a:r>
            <a:r>
              <a:rPr lang="en-US" dirty="0" err="1" smtClean="0"/>
              <a:t>TRUE,shade</a:t>
            </a:r>
            <a:r>
              <a:rPr lang="en-US" dirty="0" smtClean="0"/>
              <a:t>=</a:t>
            </a:r>
            <a:r>
              <a:rPr lang="en-US" dirty="0" err="1" smtClean="0"/>
              <a:t>TRUE,labels</a:t>
            </a:r>
            <a:r>
              <a:rPr lang="en-US" dirty="0" smtClean="0"/>
              <a:t>=2,lines=0)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38" y="8009588"/>
            <a:ext cx="11320440" cy="53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 </a:t>
            </a:r>
            <a:r>
              <a:rPr lang="en-US" dirty="0" smtClean="0"/>
              <a:t>Analysis Un-Scaled Data</a:t>
            </a: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 smtClean="0"/>
              <a:t>&gt;plot(QB1z,clus$centers)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8" y="6789371"/>
            <a:ext cx="11712102" cy="54904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Un-Scaled Data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&gt;plot(QB1z,clus$centers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07" y="7795579"/>
            <a:ext cx="10888493" cy="51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Dendrogram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463048"/>
            <a:ext cx="8789313" cy="10548738"/>
          </a:xfrm>
        </p:spPr>
        <p:txBody>
          <a:bodyPr/>
          <a:lstStyle/>
          <a:p>
            <a:r>
              <a:rPr lang="en-US" dirty="0"/>
              <a:t>distance&lt;-</a:t>
            </a:r>
            <a:r>
              <a:rPr lang="en-US" dirty="0" err="1"/>
              <a:t>dist</a:t>
            </a:r>
            <a:r>
              <a:rPr lang="en-US" dirty="0"/>
              <a:t>(QB1z)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#computes Euclidean distance measure</a:t>
            </a:r>
          </a:p>
          <a:p>
            <a:r>
              <a:rPr lang="en-US" dirty="0" err="1"/>
              <a:t>hc</a:t>
            </a:r>
            <a:r>
              <a:rPr lang="en-US" dirty="0"/>
              <a:t>&lt;-</a:t>
            </a:r>
            <a:r>
              <a:rPr lang="en-US" dirty="0" err="1"/>
              <a:t>hclust</a:t>
            </a:r>
            <a:r>
              <a:rPr lang="en-US" dirty="0"/>
              <a:t>(distance) </a:t>
            </a:r>
            <a:endParaRPr lang="en-US" dirty="0" smtClean="0"/>
          </a:p>
          <a:p>
            <a:pPr lvl="1"/>
            <a:r>
              <a:rPr lang="en-US" dirty="0" smtClean="0"/>
              <a:t>#</a:t>
            </a:r>
            <a:r>
              <a:rPr lang="en-US" dirty="0"/>
              <a:t>computes </a:t>
            </a:r>
            <a:r>
              <a:rPr lang="en-US" dirty="0" err="1"/>
              <a:t>hierarchial</a:t>
            </a:r>
            <a:r>
              <a:rPr lang="en-US" dirty="0"/>
              <a:t> cluster based on distance</a:t>
            </a:r>
          </a:p>
          <a:p>
            <a:r>
              <a:rPr lang="en-US" dirty="0"/>
              <a:t>plot(</a:t>
            </a:r>
            <a:r>
              <a:rPr lang="en-US" dirty="0" err="1"/>
              <a:t>hc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# plots </a:t>
            </a:r>
            <a:r>
              <a:rPr lang="en-US" dirty="0" err="1"/>
              <a:t>dendogram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5" y="6667172"/>
            <a:ext cx="12067034" cy="56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 </a:t>
            </a:r>
            <a:r>
              <a:rPr lang="en-US" dirty="0" smtClean="0"/>
              <a:t>Scree Plot Scaled Data</a:t>
            </a: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326860"/>
            <a:ext cx="8789313" cy="10684925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wss</a:t>
            </a:r>
            <a:r>
              <a:rPr lang="en-US" dirty="0"/>
              <a:t>&lt;-numeric (15)  </a:t>
            </a:r>
            <a:endParaRPr lang="en-US" dirty="0" smtClean="0"/>
          </a:p>
          <a:p>
            <a:pPr lvl="1"/>
            <a:r>
              <a:rPr lang="en-US" dirty="0" smtClean="0"/>
              <a:t># </a:t>
            </a:r>
            <a:r>
              <a:rPr lang="en-US" dirty="0"/>
              <a:t>vector varies from 1 to 15</a:t>
            </a:r>
          </a:p>
          <a:p>
            <a:r>
              <a:rPr lang="en-US" dirty="0"/>
              <a:t>for (k in 1:15) </a:t>
            </a:r>
            <a:r>
              <a:rPr lang="en-US" dirty="0" err="1"/>
              <a:t>wss</a:t>
            </a:r>
            <a:r>
              <a:rPr lang="en-US" dirty="0"/>
              <a:t>[k]&lt;-sum(</a:t>
            </a:r>
            <a:r>
              <a:rPr lang="en-US" dirty="0" err="1"/>
              <a:t>kmeans</a:t>
            </a:r>
            <a:r>
              <a:rPr lang="en-US" dirty="0"/>
              <a:t>(QB1z,centers=</a:t>
            </a:r>
            <a:r>
              <a:rPr lang="en-US" dirty="0" err="1"/>
              <a:t>k,nstart</a:t>
            </a:r>
            <a:r>
              <a:rPr lang="en-US" dirty="0"/>
              <a:t>=25)$</a:t>
            </a:r>
            <a:r>
              <a:rPr lang="en-US" dirty="0" err="1"/>
              <a:t>withinss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#</a:t>
            </a:r>
            <a:r>
              <a:rPr lang="en-US" dirty="0"/>
              <a:t>repeat </a:t>
            </a:r>
            <a:r>
              <a:rPr lang="en-US" dirty="0" err="1"/>
              <a:t>kmeans</a:t>
            </a:r>
            <a:r>
              <a:rPr lang="en-US" dirty="0"/>
              <a:t> 25 times and store values </a:t>
            </a:r>
            <a:r>
              <a:rPr lang="en-US" dirty="0" err="1"/>
              <a:t>wss</a:t>
            </a:r>
            <a:r>
              <a:rPr lang="en-US" dirty="0"/>
              <a:t> vector</a:t>
            </a:r>
          </a:p>
          <a:p>
            <a:r>
              <a:rPr lang="en-US" dirty="0"/>
              <a:t>plot(1:15,wss,type="b",</a:t>
            </a:r>
            <a:r>
              <a:rPr lang="en-US" dirty="0" err="1"/>
              <a:t>xlab</a:t>
            </a:r>
            <a:r>
              <a:rPr lang="en-US" dirty="0"/>
              <a:t>="Number of Clusters",</a:t>
            </a:r>
            <a:r>
              <a:rPr lang="en-US" dirty="0" err="1"/>
              <a:t>ylab</a:t>
            </a:r>
            <a:r>
              <a:rPr lang="en-US" dirty="0"/>
              <a:t>="Within Sum of Squares</a:t>
            </a:r>
            <a:r>
              <a:rPr lang="en-US" dirty="0" smtClean="0"/>
              <a:t>")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9" y="7618388"/>
            <a:ext cx="11771168" cy="6808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613" y="7801583"/>
            <a:ext cx="902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Within-Group Heterogeneity Based on K Clusters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 Scree Plot </a:t>
            </a:r>
            <a:r>
              <a:rPr lang="en-US" dirty="0"/>
              <a:t>Original Data</a:t>
            </a:r>
            <a:br>
              <a:rPr lang="en-US" dirty="0"/>
            </a:br>
            <a:r>
              <a:rPr lang="en-US" sz="2200" dirty="0" err="1"/>
              <a:t>wss</a:t>
            </a:r>
            <a:r>
              <a:rPr lang="en-US" sz="2200" dirty="0"/>
              <a:t>&lt;-numeric (15) 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> </a:t>
            </a:r>
            <a:r>
              <a:rPr lang="en-US" sz="2200" dirty="0" smtClean="0"/>
              <a:t>  # </a:t>
            </a:r>
            <a:r>
              <a:rPr lang="en-US" sz="2200" dirty="0"/>
              <a:t>vector varies from 1 to </a:t>
            </a:r>
            <a:r>
              <a:rPr lang="en-US" sz="2200" dirty="0" smtClean="0"/>
              <a:t>15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for (k in 1:15) </a:t>
            </a:r>
            <a:r>
              <a:rPr lang="en-US" sz="2200" dirty="0" err="1"/>
              <a:t>wss</a:t>
            </a:r>
            <a:r>
              <a:rPr lang="en-US" sz="2200" dirty="0"/>
              <a:t>[k]&lt;-sum(</a:t>
            </a:r>
            <a:r>
              <a:rPr lang="en-US" sz="2200" dirty="0" err="1"/>
              <a:t>kmeans</a:t>
            </a:r>
            <a:r>
              <a:rPr lang="en-US" sz="2200" dirty="0"/>
              <a:t>(QB1,centers=</a:t>
            </a:r>
            <a:r>
              <a:rPr lang="en-US" sz="2200" dirty="0" err="1"/>
              <a:t>k,nstart</a:t>
            </a:r>
            <a:r>
              <a:rPr lang="en-US" sz="2200" dirty="0"/>
              <a:t>=25)$</a:t>
            </a:r>
            <a:r>
              <a:rPr lang="en-US" sz="2200" dirty="0" err="1"/>
              <a:t>withinss</a:t>
            </a:r>
            <a:r>
              <a:rPr lang="en-US" sz="2200" dirty="0"/>
              <a:t>)  #repeat </a:t>
            </a:r>
            <a:r>
              <a:rPr lang="en-US" sz="2200" dirty="0" err="1"/>
              <a:t>kmeans</a:t>
            </a:r>
            <a:r>
              <a:rPr lang="en-US" sz="2200" dirty="0"/>
              <a:t> 25 times and store values </a:t>
            </a:r>
            <a:r>
              <a:rPr lang="en-US" sz="2200" dirty="0" err="1"/>
              <a:t>wss</a:t>
            </a:r>
            <a:r>
              <a:rPr lang="en-US" sz="2200" dirty="0"/>
              <a:t> </a:t>
            </a:r>
            <a:r>
              <a:rPr lang="en-US" sz="2200" dirty="0" smtClean="0"/>
              <a:t>vector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plot(1:15,wss,type="b",</a:t>
            </a:r>
            <a:r>
              <a:rPr lang="en-US" sz="2200" dirty="0" err="1"/>
              <a:t>xlab</a:t>
            </a:r>
            <a:r>
              <a:rPr lang="en-US" sz="2200" dirty="0"/>
              <a:t>="Number of Clusters",</a:t>
            </a:r>
            <a:r>
              <a:rPr lang="en-US" sz="2200" dirty="0" err="1"/>
              <a:t>ylab</a:t>
            </a:r>
            <a:r>
              <a:rPr lang="en-US" sz="2200" dirty="0"/>
              <a:t>="Within Sum of Squares")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32" y="5167373"/>
            <a:ext cx="11892568" cy="55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4" y="3637773"/>
            <a:ext cx="11859789" cy="37163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432" y="7547852"/>
            <a:ext cx="11900568" cy="21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Actual Data In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463048"/>
            <a:ext cx="8789313" cy="12023386"/>
          </a:xfrm>
        </p:spPr>
        <p:txBody>
          <a:bodyPr>
            <a:normAutofit/>
          </a:bodyPr>
          <a:lstStyle/>
          <a:p>
            <a:r>
              <a:rPr lang="en-US" dirty="0" smtClean="0"/>
              <a:t>&gt;QB1$cluster</a:t>
            </a:r>
            <a:r>
              <a:rPr lang="en-US" dirty="0"/>
              <a:t>&lt;-clusters3$cluster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# to attach cluster designations to original data </a:t>
            </a:r>
            <a:r>
              <a:rPr lang="en-US" dirty="0" smtClean="0"/>
              <a:t>frame</a:t>
            </a:r>
          </a:p>
          <a:p>
            <a:endParaRPr lang="en-US" dirty="0"/>
          </a:p>
          <a:p>
            <a:r>
              <a:rPr lang="en-US" dirty="0" smtClean="0"/>
              <a:t>&gt;QB1</a:t>
            </a:r>
          </a:p>
          <a:p>
            <a:pPr lvl="1"/>
            <a:r>
              <a:rPr lang="en-US" dirty="0" smtClean="0"/>
              <a:t># </a:t>
            </a:r>
            <a:r>
              <a:rPr lang="en-US" dirty="0"/>
              <a:t>to print out original data file with cluster </a:t>
            </a:r>
            <a:r>
              <a:rPr lang="en-US" dirty="0" smtClean="0"/>
              <a:t>designations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9009"/>
            <a:ext cx="12514415" cy="413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92360"/>
            <a:ext cx="12192000" cy="14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Organizing Maps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</a:t>
            </a:r>
            <a:r>
              <a:rPr lang="en-US" dirty="0" err="1" smtClean="0"/>
              <a:t>install.packages</a:t>
            </a:r>
            <a:r>
              <a:rPr lang="en-US" dirty="0"/>
              <a:t>("</a:t>
            </a:r>
            <a:r>
              <a:rPr lang="en-US" dirty="0" err="1"/>
              <a:t>kohonen</a:t>
            </a:r>
            <a:r>
              <a:rPr lang="en-US" dirty="0"/>
              <a:t>")</a:t>
            </a:r>
          </a:p>
          <a:p>
            <a:r>
              <a:rPr lang="en-US" dirty="0" smtClean="0"/>
              <a:t>&gt;library</a:t>
            </a:r>
            <a:r>
              <a:rPr lang="en-US" dirty="0"/>
              <a:t>("</a:t>
            </a:r>
            <a:r>
              <a:rPr lang="en-US" dirty="0" err="1"/>
              <a:t>kohonen</a:t>
            </a:r>
            <a:r>
              <a:rPr lang="en-US" dirty="0" smtClean="0"/>
              <a:t>")</a:t>
            </a:r>
          </a:p>
          <a:p>
            <a:r>
              <a:rPr lang="en-US" dirty="0" smtClean="0"/>
              <a:t>&gt;</a:t>
            </a:r>
            <a:r>
              <a:rPr lang="en-US" dirty="0" err="1" smtClean="0"/>
              <a:t>som_scaled</a:t>
            </a:r>
            <a:r>
              <a:rPr lang="en-US" dirty="0" smtClean="0"/>
              <a:t>=scale(QB1</a:t>
            </a:r>
            <a:r>
              <a:rPr lang="en-US" dirty="0"/>
              <a:t>[,1:5</a:t>
            </a:r>
            <a:r>
              <a:rPr lang="en-US" dirty="0" smtClean="0"/>
              <a:t>])</a:t>
            </a:r>
          </a:p>
          <a:p>
            <a:r>
              <a:rPr lang="en-US" dirty="0" smtClean="0"/>
              <a:t>&gt;</a:t>
            </a:r>
            <a:r>
              <a:rPr lang="en-US" dirty="0" err="1" smtClean="0"/>
              <a:t>som.grid</a:t>
            </a:r>
            <a:r>
              <a:rPr lang="en-US" dirty="0" smtClean="0"/>
              <a:t>=</a:t>
            </a:r>
            <a:r>
              <a:rPr lang="en-US" dirty="0" err="1" smtClean="0"/>
              <a:t>somgrid</a:t>
            </a:r>
            <a:r>
              <a:rPr lang="en-US" dirty="0" smtClean="0"/>
              <a:t>(</a:t>
            </a:r>
            <a:r>
              <a:rPr lang="en-US" dirty="0" err="1" smtClean="0"/>
              <a:t>xdim</a:t>
            </a:r>
            <a:r>
              <a:rPr lang="en-US" dirty="0" smtClean="0"/>
              <a:t>=6,ydim=6,topo</a:t>
            </a:r>
            <a:r>
              <a:rPr lang="en-US" dirty="0"/>
              <a:t>="hexagonal")</a:t>
            </a:r>
          </a:p>
          <a:p>
            <a:r>
              <a:rPr lang="en-US" dirty="0" smtClean="0"/>
              <a:t>&gt;</a:t>
            </a:r>
            <a:r>
              <a:rPr lang="en-US" dirty="0" err="1" smtClean="0"/>
              <a:t>som_model</a:t>
            </a:r>
            <a:r>
              <a:rPr lang="en-US" dirty="0" smtClean="0"/>
              <a:t>=</a:t>
            </a:r>
            <a:r>
              <a:rPr lang="en-US" dirty="0" err="1" smtClean="0"/>
              <a:t>som</a:t>
            </a:r>
            <a:r>
              <a:rPr lang="en-US" dirty="0" smtClean="0"/>
              <a:t>(</a:t>
            </a:r>
            <a:r>
              <a:rPr lang="en-US" dirty="0" err="1" smtClean="0"/>
              <a:t>som_scaled,grid</a:t>
            </a:r>
            <a:r>
              <a:rPr lang="en-US" dirty="0" smtClean="0"/>
              <a:t>=</a:t>
            </a:r>
            <a:r>
              <a:rPr lang="en-US" dirty="0" err="1" smtClean="0"/>
              <a:t>som.grid,rlen</a:t>
            </a:r>
            <a:r>
              <a:rPr lang="en-US" dirty="0" smtClean="0"/>
              <a:t>=100,alpha=c(0.05,0.01</a:t>
            </a:r>
            <a:r>
              <a:rPr lang="en-US" dirty="0"/>
              <a:t>))</a:t>
            </a:r>
          </a:p>
          <a:p>
            <a:r>
              <a:rPr lang="en-US" dirty="0" smtClean="0"/>
              <a:t>&gt;plot(</a:t>
            </a:r>
            <a:r>
              <a:rPr lang="en-US" dirty="0" err="1" smtClean="0"/>
              <a:t>som_model,type</a:t>
            </a:r>
            <a:r>
              <a:rPr lang="en-US" dirty="0"/>
              <a:t>="</a:t>
            </a:r>
            <a:r>
              <a:rPr lang="en-US" dirty="0" err="1"/>
              <a:t>changes",col</a:t>
            </a:r>
            <a:r>
              <a:rPr lang="en-US" dirty="0"/>
              <a:t>="blue")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# to graph training progress of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83" y="10344630"/>
            <a:ext cx="10064260" cy="47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132306"/>
            <a:ext cx="8789313" cy="10879479"/>
          </a:xfrm>
        </p:spPr>
        <p:txBody>
          <a:bodyPr/>
          <a:lstStyle/>
          <a:p>
            <a:r>
              <a:rPr lang="en-US" sz="3600" dirty="0"/>
              <a:t>Based on my prior published research, my data analytic topics </a:t>
            </a:r>
            <a:r>
              <a:rPr lang="en-US" sz="3600" dirty="0" smtClean="0"/>
              <a:t>were auditing and </a:t>
            </a:r>
          </a:p>
          <a:p>
            <a:endParaRPr lang="en-US" sz="3600" dirty="0"/>
          </a:p>
          <a:p>
            <a:pPr lvl="1"/>
            <a:r>
              <a:rPr lang="en-US" sz="3600" dirty="0"/>
              <a:t>Cluster </a:t>
            </a:r>
            <a:r>
              <a:rPr lang="en-US" sz="3600" dirty="0" smtClean="0"/>
              <a:t>analysis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Decision </a:t>
            </a:r>
            <a:r>
              <a:rPr lang="en-US" sz="3600" dirty="0" smtClean="0"/>
              <a:t>trees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Regression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Neural </a:t>
            </a:r>
            <a:r>
              <a:rPr lang="en-US" sz="3600" dirty="0" smtClean="0"/>
              <a:t>Networks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Self-Organizing Maps (SOMs)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732820"/>
            <a:ext cx="8789313" cy="11278965"/>
          </a:xfrm>
        </p:spPr>
        <p:txBody>
          <a:bodyPr/>
          <a:lstStyle/>
          <a:p>
            <a:r>
              <a:rPr lang="en-US" dirty="0"/>
              <a:t>plot(</a:t>
            </a:r>
            <a:r>
              <a:rPr lang="en-US" dirty="0" err="1"/>
              <a:t>som_model,type</a:t>
            </a:r>
            <a:r>
              <a:rPr lang="en-US" dirty="0"/>
              <a:t>="count</a:t>
            </a:r>
            <a:r>
              <a:rPr lang="en-US" dirty="0" smtClean="0"/>
              <a:t>")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coolBlueHotRed</a:t>
            </a:r>
            <a:r>
              <a:rPr lang="en-US" dirty="0"/>
              <a:t>&lt;-function(</a:t>
            </a:r>
            <a:r>
              <a:rPr lang="en-US" dirty="0" err="1"/>
              <a:t>n,alpha</a:t>
            </a:r>
            <a:r>
              <a:rPr lang="en-US" dirty="0"/>
              <a:t>=1){rainbow(</a:t>
            </a:r>
            <a:r>
              <a:rPr lang="en-US" dirty="0" err="1"/>
              <a:t>n,end</a:t>
            </a:r>
            <a:r>
              <a:rPr lang="en-US" dirty="0"/>
              <a:t>=4/6,alpha=alpha)[n:1]}</a:t>
            </a:r>
          </a:p>
          <a:p>
            <a:r>
              <a:rPr lang="en-US" dirty="0"/>
              <a:t>plot(</a:t>
            </a:r>
            <a:r>
              <a:rPr lang="en-US" dirty="0" err="1"/>
              <a:t>som_model,type</a:t>
            </a:r>
            <a:r>
              <a:rPr lang="en-US" dirty="0"/>
              <a:t>="</a:t>
            </a:r>
            <a:r>
              <a:rPr lang="en-US" dirty="0" err="1"/>
              <a:t>property",property</a:t>
            </a:r>
            <a:r>
              <a:rPr lang="en-US" dirty="0"/>
              <a:t>=</a:t>
            </a:r>
            <a:r>
              <a:rPr lang="en-US" dirty="0" err="1"/>
              <a:t>getCodes</a:t>
            </a:r>
            <a:r>
              <a:rPr lang="en-US" dirty="0"/>
              <a:t>(</a:t>
            </a:r>
            <a:r>
              <a:rPr lang="en-US" dirty="0" err="1"/>
              <a:t>som_model</a:t>
            </a:r>
            <a:r>
              <a:rPr lang="en-US" dirty="0"/>
              <a:t>)[,3],main=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getCodes</a:t>
            </a:r>
            <a:r>
              <a:rPr lang="en-US" dirty="0"/>
              <a:t>(</a:t>
            </a:r>
            <a:r>
              <a:rPr lang="en-US" dirty="0" err="1"/>
              <a:t>som_model</a:t>
            </a:r>
            <a:r>
              <a:rPr lang="en-US" dirty="0"/>
              <a:t>))[3],palette.name=</a:t>
            </a:r>
            <a:r>
              <a:rPr lang="en-US" dirty="0" err="1"/>
              <a:t>coolBlueHotRed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7362" y="15389157"/>
            <a:ext cx="881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Previous is </a:t>
            </a:r>
            <a:r>
              <a:rPr lang="en-US" dirty="0" err="1" smtClean="0"/>
              <a:t>heatmap</a:t>
            </a:r>
            <a:r>
              <a:rPr lang="en-US" dirty="0" smtClean="0"/>
              <a:t>  for variable X3 Revenue</a:t>
            </a:r>
          </a:p>
          <a:p>
            <a:r>
              <a:rPr lang="en-US" dirty="0" smtClean="0"/>
              <a:t>You can also do clustering on the SOM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62" y="3926261"/>
            <a:ext cx="8390476" cy="3933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753" y="10923468"/>
            <a:ext cx="8390476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 Decision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879387"/>
            <a:ext cx="8789313" cy="11132399"/>
          </a:xfrm>
        </p:spPr>
        <p:txBody>
          <a:bodyPr/>
          <a:lstStyle/>
          <a:p>
            <a:r>
              <a:rPr lang="en-US" dirty="0"/>
              <a:t>QB1$x5&lt;-</a:t>
            </a:r>
            <a:r>
              <a:rPr lang="en-US" dirty="0" err="1"/>
              <a:t>as.factor</a:t>
            </a:r>
            <a:r>
              <a:rPr lang="en-US" dirty="0"/>
              <a:t>(QB1$x5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#to convert x5 to factor so it can be decision variable</a:t>
            </a:r>
          </a:p>
          <a:p>
            <a:r>
              <a:rPr lang="en-US" dirty="0"/>
              <a:t>c5&lt;-C5.0(x=QB1[,-5],y=QB1$x5)  # removes x5 from x data set and uses x5 as y variable</a:t>
            </a:r>
          </a:p>
          <a:p>
            <a:r>
              <a:rPr lang="en-US" dirty="0"/>
              <a:t>summary(c5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9441" y="14011786"/>
            <a:ext cx="287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14 misclassifications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87" y="5230175"/>
            <a:ext cx="6608448" cy="87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Inference Tree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(Use statistical stopping rules so pruning not generally required)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install.packages</a:t>
            </a:r>
            <a:r>
              <a:rPr lang="en-US" dirty="0"/>
              <a:t>("party")</a:t>
            </a:r>
          </a:p>
          <a:p>
            <a:r>
              <a:rPr lang="en-US" dirty="0"/>
              <a:t>library(party)</a:t>
            </a:r>
          </a:p>
          <a:p>
            <a:r>
              <a:rPr lang="en-US" dirty="0" err="1"/>
              <a:t>nparatree</a:t>
            </a:r>
            <a:r>
              <a:rPr lang="en-US" dirty="0" smtClean="0"/>
              <a:t>&lt;-</a:t>
            </a:r>
            <a:r>
              <a:rPr lang="en-US" dirty="0" err="1" smtClean="0"/>
              <a:t>ctree</a:t>
            </a:r>
            <a:r>
              <a:rPr lang="en-US" dirty="0" smtClean="0"/>
              <a:t>(</a:t>
            </a:r>
            <a:r>
              <a:rPr lang="en-US" dirty="0" err="1" smtClean="0"/>
              <a:t>Country~WaitT+ChairT+Revenue+LaborC</a:t>
            </a:r>
            <a:r>
              <a:rPr lang="en-US" dirty="0"/>
              <a:t>, data=QB1)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nparatree,type</a:t>
            </a:r>
            <a:r>
              <a:rPr lang="en-US" dirty="0"/>
              <a:t>="</a:t>
            </a:r>
            <a:r>
              <a:rPr lang="en-US" dirty="0" err="1"/>
              <a:t>simple",main</a:t>
            </a:r>
            <a:r>
              <a:rPr lang="en-US" dirty="0"/>
              <a:t>="Conditional Inference Tree For 30,000 Observations</a:t>
            </a:r>
            <a:r>
              <a:rPr lang="en-US" dirty="0" smtClean="0"/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5013" y="14933095"/>
            <a:ext cx="85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Documentation in R is dense but I think bottom numbers are  interpreted as % in 3 possible classes. Using % &lt; .5 we might interpret this to mean that (1+1+3+9+2+3 or 19 total misclassifications.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1" y="7885753"/>
            <a:ext cx="11829579" cy="61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regmodel1&lt;-lm(x3~x5,data=QB1)</a:t>
            </a:r>
          </a:p>
          <a:p>
            <a:r>
              <a:rPr lang="en-US" dirty="0"/>
              <a:t>summary(regmodel1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9" y="6441669"/>
            <a:ext cx="11868891" cy="70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hist</a:t>
            </a:r>
            <a:r>
              <a:rPr lang="en-US" dirty="0"/>
              <a:t>(regmodel1$residuals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25" y="6161332"/>
            <a:ext cx="11384229" cy="5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Graph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(Y=revenue, X=location)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plot(QB1$Revenue~QB1$Country)</a:t>
            </a:r>
          </a:p>
          <a:p>
            <a:r>
              <a:rPr lang="en-US" dirty="0" err="1"/>
              <a:t>abline</a:t>
            </a:r>
            <a:r>
              <a:rPr lang="en-US" dirty="0"/>
              <a:t>(a=7.997,b=1.002,col="red")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58" y="6342434"/>
            <a:ext cx="10994541" cy="51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QQ Plot of Residuals &amp;</a:t>
            </a:r>
            <a:br>
              <a:rPr lang="en-US" dirty="0" smtClean="0"/>
            </a:br>
            <a:r>
              <a:rPr lang="en-US" dirty="0" smtClean="0"/>
              <a:t>Durbin Watson for Autocorrelation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install.packages</a:t>
            </a:r>
            <a:r>
              <a:rPr lang="en-US" dirty="0"/>
              <a:t>("car")</a:t>
            </a:r>
          </a:p>
          <a:p>
            <a:r>
              <a:rPr lang="en-US" dirty="0"/>
              <a:t>library(car)</a:t>
            </a:r>
          </a:p>
          <a:p>
            <a:r>
              <a:rPr lang="en-US" dirty="0" err="1"/>
              <a:t>qqPlot</a:t>
            </a:r>
            <a:r>
              <a:rPr lang="en-US" dirty="0"/>
              <a:t>(regmodel1,main="QQ Plot</a:t>
            </a:r>
            <a:r>
              <a:rPr lang="en-US" dirty="0" smtClean="0"/>
              <a:t>")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7166" y="15622621"/>
            <a:ext cx="872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 value of 2 indicates no autocorrelation.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166" y="6872151"/>
            <a:ext cx="10304834" cy="4830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166" y="12235263"/>
            <a:ext cx="8916391" cy="16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3602" y="719847"/>
            <a:ext cx="8785599" cy="3795709"/>
          </a:xfrm>
        </p:spPr>
        <p:txBody>
          <a:bodyPr/>
          <a:lstStyle/>
          <a:p>
            <a:r>
              <a:rPr lang="en-US" dirty="0" smtClean="0"/>
              <a:t>Non-Constant Variance Test For Heteroscedasticity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Spread Level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84049" y="3900003"/>
            <a:ext cx="6187591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ncvTest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(regmodel1)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1607" y="6206247"/>
            <a:ext cx="9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&gt; .05 suggests heteroscedasticity present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67711" y="14494213"/>
            <a:ext cx="951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line suggests no change in spread or variance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3" y="4688773"/>
            <a:ext cx="12003217" cy="1281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8" y="6927600"/>
            <a:ext cx="11393666" cy="153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607" y="9512352"/>
            <a:ext cx="9917594" cy="4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608" y="2732820"/>
            <a:ext cx="9917593" cy="12111589"/>
          </a:xfrm>
        </p:spPr>
        <p:txBody>
          <a:bodyPr>
            <a:normAutofit/>
          </a:bodyPr>
          <a:lstStyle/>
          <a:p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neuralnet</a:t>
            </a:r>
            <a:r>
              <a:rPr lang="en-US" dirty="0"/>
              <a:t>")</a:t>
            </a:r>
          </a:p>
          <a:p>
            <a:r>
              <a:rPr lang="en-US" dirty="0"/>
              <a:t>library(</a:t>
            </a:r>
            <a:r>
              <a:rPr lang="en-US" dirty="0" err="1"/>
              <a:t>neuralnet</a:t>
            </a:r>
            <a:r>
              <a:rPr lang="en-US" dirty="0" smtClean="0"/>
              <a:t>)</a:t>
            </a:r>
          </a:p>
          <a:p>
            <a:r>
              <a:rPr lang="en-US" dirty="0"/>
              <a:t>netmodel1&lt;-</a:t>
            </a:r>
            <a:r>
              <a:rPr lang="en-US" dirty="0" err="1"/>
              <a:t>neuralnet</a:t>
            </a:r>
            <a:r>
              <a:rPr lang="en-US" dirty="0"/>
              <a:t>(</a:t>
            </a:r>
            <a:r>
              <a:rPr lang="en-US" dirty="0" err="1"/>
              <a:t>Revenue~WaitT+ChairT+LaborC+Country,data</a:t>
            </a:r>
            <a:r>
              <a:rPr lang="en-US" dirty="0"/>
              <a:t>=QB1z)</a:t>
            </a:r>
          </a:p>
          <a:p>
            <a:r>
              <a:rPr lang="en-US" dirty="0"/>
              <a:t>plot(netmodel1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48" y="5769004"/>
            <a:ext cx="10214042" cy="102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Hidden Layer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7906" y="15709890"/>
            <a:ext cx="929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increase in steps from  8806  to  827181 by adding 2</a:t>
            </a:r>
            <a:r>
              <a:rPr lang="en-US" baseline="30000" dirty="0" smtClean="0"/>
              <a:t>nd</a:t>
            </a:r>
            <a:r>
              <a:rPr lang="en-US" dirty="0" smtClean="0"/>
              <a:t> node in hidden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Revenue~WaitT+ChairT+LaborC+Country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69191"/>
              </p:ext>
            </p:extLst>
          </p:nvPr>
        </p:nvGraphicFramePr>
        <p:xfrm>
          <a:off x="2510964" y="3872229"/>
          <a:ext cx="8868237" cy="3087157"/>
        </p:xfrm>
        <a:graphic>
          <a:graphicData uri="http://schemas.openxmlformats.org/drawingml/2006/table">
            <a:tbl>
              <a:tblPr/>
              <a:tblGrid>
                <a:gridCol w="8868237">
                  <a:extLst>
                    <a:ext uri="{9D8B030D-6E8A-4147-A177-3AD203B41FA5}">
                      <a16:colId xmlns:a16="http://schemas.microsoft.com/office/drawing/2014/main" val="957342498"/>
                    </a:ext>
                  </a:extLst>
                </a:gridCol>
              </a:tblGrid>
              <a:tr h="54729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&gt;netmodel2&lt;-&gt;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neuralnet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Revenue~WaitT+ChairT+LaborC+Country,data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=QB1z,hidden=2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)# computational time 5+ minutes! </a:t>
                      </a:r>
                      <a:endParaRPr lang="en-US" sz="2400" dirty="0" smtClean="0">
                        <a:solidFill>
                          <a:srgbClr val="0000FF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plot(netmodel2) </a:t>
                      </a:r>
                      <a:endParaRPr lang="en-US" sz="2400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58200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algn="l" fontAlgn="t"/>
                      <a:endParaRPr lang="en-US" sz="100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10535"/>
                  </a:ext>
                </a:extLst>
              </a:tr>
              <a:tr h="634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97219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40681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05" y="5999105"/>
            <a:ext cx="9214955" cy="92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&amp; SOMs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171217"/>
            <a:ext cx="8789313" cy="10840569"/>
          </a:xfrm>
        </p:spPr>
        <p:txBody>
          <a:bodyPr>
            <a:noAutofit/>
          </a:bodyPr>
          <a:lstStyle/>
          <a:p>
            <a:r>
              <a:rPr lang="en-US" sz="3600" dirty="0"/>
              <a:t>Neural networks and SOMs were not initially part of the topics I was asked to lecture on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I </a:t>
            </a:r>
            <a:r>
              <a:rPr lang="en-US" sz="3600" dirty="0"/>
              <a:t>have worked with neural networks for several </a:t>
            </a:r>
            <a:r>
              <a:rPr lang="en-US" sz="3600" dirty="0" smtClean="0"/>
              <a:t>decades,.</a:t>
            </a:r>
            <a:r>
              <a:rPr lang="en-US" sz="3600" dirty="0" err="1" smtClean="0"/>
              <a:t>e.g</a:t>
            </a:r>
            <a:r>
              <a:rPr lang="en-US" sz="3600" dirty="0" smtClean="0"/>
              <a:t>.</a:t>
            </a:r>
            <a:endParaRPr lang="en-US" sz="3600" dirty="0"/>
          </a:p>
          <a:p>
            <a:pPr lvl="1"/>
            <a:r>
              <a:rPr lang="en-US" sz="3333" dirty="0"/>
              <a:t>McKee, T.E. 1990. “Evaluation of Enterprise Continuity Status Via Neural Networks.”  </a:t>
            </a:r>
            <a:r>
              <a:rPr lang="en-US" sz="3333" i="1" dirty="0"/>
              <a:t>Abstracts of The Thirteenth Annual Congress of The European Accounting Association, </a:t>
            </a:r>
            <a:r>
              <a:rPr lang="en-US" sz="3333" dirty="0"/>
              <a:t>P. 72</a:t>
            </a:r>
            <a:r>
              <a:rPr lang="en-US" sz="3333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I added the two topics to my lectures due to my belief that students need a deeper understanding of feature extraction and convolutional neural networks as a basis for understanding “deep learning” possibilities, e.g. Machine vision</a:t>
            </a:r>
          </a:p>
          <a:p>
            <a:endParaRPr lang="en-US" sz="3600" dirty="0"/>
          </a:p>
          <a:p>
            <a:endParaRPr lang="en-US" sz="33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vs Testing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732819"/>
            <a:ext cx="9550401" cy="1329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&gt;</a:t>
            </a:r>
            <a:r>
              <a:rPr lang="en-US" dirty="0" err="1" smtClean="0"/>
              <a:t>set.seed</a:t>
            </a:r>
            <a:r>
              <a:rPr lang="en-US" dirty="0" smtClean="0"/>
              <a:t> (2000)</a:t>
            </a:r>
          </a:p>
          <a:p>
            <a:r>
              <a:rPr lang="en-US" dirty="0" smtClean="0"/>
              <a:t>&gt;</a:t>
            </a:r>
            <a:r>
              <a:rPr lang="en-US" dirty="0" err="1" smtClean="0"/>
              <a:t>train_sample</a:t>
            </a:r>
            <a:r>
              <a:rPr lang="en-US" dirty="0" smtClean="0"/>
              <a:t>&lt;-sample(30000,15000)</a:t>
            </a:r>
          </a:p>
          <a:p>
            <a:pPr lvl="1"/>
            <a:r>
              <a:rPr lang="en-US" dirty="0" smtClean="0"/>
              <a:t>#randomly selected 15000 items</a:t>
            </a:r>
          </a:p>
          <a:p>
            <a:r>
              <a:rPr lang="en-US" dirty="0" smtClean="0"/>
              <a:t>&gt;QB1z_train&lt;-QB1z[</a:t>
            </a:r>
            <a:r>
              <a:rPr lang="en-US" dirty="0" err="1" smtClean="0"/>
              <a:t>train_sample</a:t>
            </a:r>
            <a:r>
              <a:rPr lang="en-US" dirty="0" smtClean="0"/>
              <a:t>,]</a:t>
            </a:r>
          </a:p>
          <a:p>
            <a:pPr lvl="1"/>
            <a:r>
              <a:rPr lang="en-US" dirty="0" smtClean="0"/>
              <a:t>#15000 random items in training sample</a:t>
            </a:r>
          </a:p>
          <a:p>
            <a:r>
              <a:rPr lang="en-US" dirty="0" err="1" smtClean="0"/>
              <a:t>Str</a:t>
            </a:r>
            <a:r>
              <a:rPr lang="en-US" dirty="0" smtClean="0"/>
              <a:t>(QB1z_train)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&gt;QB1z_test&lt;-QB1z[-</a:t>
            </a:r>
            <a:r>
              <a:rPr lang="en-US" dirty="0" err="1" smtClean="0"/>
              <a:t>train_sample</a:t>
            </a:r>
            <a:r>
              <a:rPr lang="en-US" dirty="0" smtClean="0"/>
              <a:t>,]</a:t>
            </a:r>
          </a:p>
          <a:p>
            <a:pPr lvl="1"/>
            <a:r>
              <a:rPr lang="en-US" dirty="0" smtClean="0"/>
              <a:t>#negative sign provides other half of sample</a:t>
            </a:r>
          </a:p>
          <a:p>
            <a:r>
              <a:rPr lang="en-US" dirty="0" err="1" smtClean="0"/>
              <a:t>Str</a:t>
            </a:r>
            <a:r>
              <a:rPr lang="en-US" dirty="0" smtClean="0"/>
              <a:t>(QB1z_test)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netmodel3&lt;-</a:t>
            </a:r>
            <a:r>
              <a:rPr lang="en-US" dirty="0" err="1"/>
              <a:t>neuralnet</a:t>
            </a:r>
            <a:r>
              <a:rPr lang="en-US" dirty="0"/>
              <a:t>(</a:t>
            </a:r>
            <a:r>
              <a:rPr lang="en-US" dirty="0" err="1"/>
              <a:t>Revenue~WaitT+ChairT+LaborC+Country,data</a:t>
            </a:r>
            <a:r>
              <a:rPr lang="en-US" dirty="0"/>
              <a:t>=QB1z_train)</a:t>
            </a:r>
          </a:p>
          <a:p>
            <a:pPr lvl="1"/>
            <a:r>
              <a:rPr lang="en-US" dirty="0"/>
              <a:t>netmodel3results&lt;-compute(netmodel3,QB1z_test[1:4])</a:t>
            </a:r>
          </a:p>
          <a:p>
            <a:pPr lvl="1"/>
            <a:r>
              <a:rPr lang="en-US" dirty="0" err="1"/>
              <a:t>predictedclass</a:t>
            </a:r>
            <a:r>
              <a:rPr lang="en-US" dirty="0"/>
              <a:t>&lt;-netmodel3results$net.result</a:t>
            </a:r>
          </a:p>
          <a:p>
            <a:pPr lvl="1"/>
            <a:r>
              <a:rPr lang="en-US" dirty="0" err="1"/>
              <a:t>cor</a:t>
            </a:r>
            <a:r>
              <a:rPr lang="en-US" dirty="0"/>
              <a:t>(predictedclass,QB1z_test$Revenue)</a:t>
            </a:r>
          </a:p>
          <a:p>
            <a:pPr lvl="1"/>
            <a:r>
              <a:rPr lang="en-US" dirty="0" smtClean="0"/>
              <a:t>[1,] 0.916022679</a:t>
            </a:r>
          </a:p>
          <a:p>
            <a:pPr lvl="1"/>
            <a:endParaRPr lang="en-US" dirty="0"/>
          </a:p>
          <a:p>
            <a:r>
              <a:rPr lang="en-US" b="1" i="1" dirty="0" smtClean="0"/>
              <a:t>#92% correlation of neural net model predictions of revenue with actual revenues.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38181" y="15390519"/>
            <a:ext cx="7621984" cy="865481"/>
          </a:xfrm>
        </p:spPr>
        <p:txBody>
          <a:bodyPr/>
          <a:lstStyle/>
          <a:p>
            <a:r>
              <a:rPr lang="en-US" dirty="0" smtClean="0"/>
              <a:t>© 2018 Thomas E. McKee,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35" y="5160104"/>
            <a:ext cx="11070077" cy="2439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52" y="9230130"/>
            <a:ext cx="11021948" cy="2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File and Importing File From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Setwd</a:t>
            </a:r>
            <a:r>
              <a:rPr lang="en-US" sz="3200" dirty="0" smtClean="0"/>
              <a:t>(“C:/Documents and Settings/Data”) </a:t>
            </a:r>
          </a:p>
          <a:p>
            <a:pPr lvl="1"/>
            <a:r>
              <a:rPr lang="en-US" sz="2933" dirty="0" smtClean="0"/>
              <a:t>#sets working directory</a:t>
            </a:r>
          </a:p>
          <a:p>
            <a:endParaRPr lang="en-US" sz="3200" dirty="0"/>
          </a:p>
          <a:p>
            <a:r>
              <a:rPr lang="en-US" sz="3200" dirty="0" smtClean="0"/>
              <a:t>&gt;write.csv(QB1z</a:t>
            </a:r>
            <a:r>
              <a:rPr lang="en-US" sz="3200" dirty="0"/>
              <a:t>, file="QB1z.csv", </a:t>
            </a:r>
            <a:r>
              <a:rPr lang="en-US" sz="3200" dirty="0" err="1"/>
              <a:t>row.names</a:t>
            </a:r>
            <a:r>
              <a:rPr lang="en-US" sz="3200" dirty="0"/>
              <a:t>=FALSE</a:t>
            </a:r>
            <a:r>
              <a:rPr lang="en-US" sz="3200" dirty="0" smtClean="0"/>
              <a:t>)</a:t>
            </a:r>
          </a:p>
          <a:p>
            <a:pPr lvl="1"/>
            <a:r>
              <a:rPr lang="en-US" sz="2933" dirty="0" smtClean="0"/>
              <a:t>#writes to working directory</a:t>
            </a:r>
          </a:p>
          <a:p>
            <a:pPr lvl="2"/>
            <a:r>
              <a:rPr lang="en-US" sz="2667" dirty="0" smtClean="0"/>
              <a:t> (file is in documents folder if working directory not previously set)</a:t>
            </a:r>
          </a:p>
          <a:p>
            <a:pPr lvl="2"/>
            <a:endParaRPr lang="en-US" sz="2667" dirty="0"/>
          </a:p>
          <a:p>
            <a:r>
              <a:rPr lang="en-US" dirty="0" err="1"/>
              <a:t>download.file</a:t>
            </a:r>
            <a:r>
              <a:rPr lang="en-US" dirty="0"/>
              <a:t>("https://archive.ics.uci.edu/ml/machine-learning-databases/iris/</a:t>
            </a:r>
            <a:r>
              <a:rPr lang="en-US" dirty="0" err="1"/>
              <a:t>iris.data</a:t>
            </a:r>
            <a:r>
              <a:rPr lang="en-US" dirty="0"/>
              <a:t>", "iris", "</a:t>
            </a:r>
            <a:r>
              <a:rPr lang="en-US" dirty="0" err="1"/>
              <a:t>wininet</a:t>
            </a:r>
            <a:r>
              <a:rPr lang="en-US" dirty="0"/>
              <a:t>", quiet = FALSE, mode = "w")</a:t>
            </a:r>
          </a:p>
          <a:p>
            <a:pPr lvl="1"/>
            <a:r>
              <a:rPr lang="en-US" sz="2933" dirty="0" smtClean="0"/>
              <a:t># This downloads the Iris data file</a:t>
            </a:r>
            <a:endParaRPr lang="en-US" sz="2933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1479372"/>
            <a:ext cx="8785599" cy="19642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#1</a:t>
            </a:r>
            <a:br>
              <a:rPr lang="en-US" dirty="0" smtClean="0"/>
            </a:br>
            <a:r>
              <a:rPr lang="en-US" dirty="0" smtClean="0"/>
              <a:t>-- After Class Lecture Coverage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443591"/>
            <a:ext cx="8789313" cy="11381361"/>
          </a:xfrm>
        </p:spPr>
        <p:txBody>
          <a:bodyPr>
            <a:normAutofit/>
          </a:bodyPr>
          <a:lstStyle/>
          <a:p>
            <a:r>
              <a:rPr lang="en-US" dirty="0" smtClean="0"/>
              <a:t>Case about U.S. storage company with 1,531 locations in 5 districts and 306,000 rental units.</a:t>
            </a:r>
          </a:p>
          <a:p>
            <a:endParaRPr lang="en-US" dirty="0" smtClean="0"/>
          </a:p>
          <a:p>
            <a:r>
              <a:rPr lang="en-US" dirty="0" smtClean="0"/>
              <a:t>Calls to hotline indicate possibility of two types of fraud:</a:t>
            </a:r>
          </a:p>
          <a:p>
            <a:pPr lvl="1"/>
            <a:r>
              <a:rPr lang="en-US" dirty="0" smtClean="0"/>
              <a:t>Revenue diversion</a:t>
            </a:r>
          </a:p>
          <a:p>
            <a:pPr lvl="1"/>
            <a:r>
              <a:rPr lang="en-US" dirty="0" smtClean="0"/>
              <a:t>Payroll diversion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Students assigned to perform cluster analysis and decision tree analysis of yearly data by location</a:t>
            </a:r>
          </a:p>
          <a:p>
            <a:pPr lvl="1"/>
            <a:r>
              <a:rPr lang="en-US" dirty="0" smtClean="0"/>
              <a:t>Gross revenue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Units</a:t>
            </a:r>
          </a:p>
          <a:p>
            <a:pPr lvl="1"/>
            <a:r>
              <a:rPr lang="en-US" dirty="0" err="1" smtClean="0"/>
              <a:t>OccMonths</a:t>
            </a:r>
            <a:endParaRPr lang="en-US" dirty="0" smtClean="0"/>
          </a:p>
          <a:p>
            <a:pPr lvl="1"/>
            <a:r>
              <a:rPr lang="en-US" dirty="0" err="1" smtClean="0"/>
              <a:t>AdBudget</a:t>
            </a:r>
            <a:endParaRPr lang="en-US" dirty="0" smtClean="0"/>
          </a:p>
          <a:p>
            <a:pPr lvl="1"/>
            <a:r>
              <a:rPr lang="en-US" dirty="0" err="1" smtClean="0"/>
              <a:t>EqFTEmployees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Both types of fraud were seeded into data but each fraud was committed in a different district.</a:t>
            </a:r>
          </a:p>
          <a:p>
            <a:endParaRPr lang="en-US" dirty="0"/>
          </a:p>
          <a:p>
            <a:r>
              <a:rPr lang="en-US" dirty="0" smtClean="0"/>
              <a:t>Students  were able to find frauds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Study#2– After Class Lecture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Company is public utility</a:t>
            </a:r>
          </a:p>
          <a:p>
            <a:endParaRPr lang="en-US" dirty="0"/>
          </a:p>
          <a:p>
            <a:r>
              <a:rPr lang="en-US" dirty="0" smtClean="0"/>
              <a:t>Students tasked with performing substantive analytical review of revenue using regression with minimum R square of 80% and meeting all regression assumptions.</a:t>
            </a:r>
          </a:p>
          <a:p>
            <a:endParaRPr lang="en-US" dirty="0"/>
          </a:p>
          <a:p>
            <a:r>
              <a:rPr lang="en-US" dirty="0" smtClean="0"/>
              <a:t>Materiality threshold of $1,750,000</a:t>
            </a:r>
          </a:p>
          <a:p>
            <a:endParaRPr lang="en-US" dirty="0"/>
          </a:p>
          <a:p>
            <a:r>
              <a:rPr lang="en-US" dirty="0" smtClean="0"/>
              <a:t>Tolerable error is $3,500,000 based on other testing results:</a:t>
            </a:r>
          </a:p>
          <a:p>
            <a:pPr lvl="1"/>
            <a:r>
              <a:rPr lang="en-US" dirty="0" smtClean="0"/>
              <a:t>+ Compliance testing</a:t>
            </a:r>
          </a:p>
          <a:p>
            <a:pPr lvl="1"/>
            <a:r>
              <a:rPr lang="en-US" dirty="0" smtClean="0"/>
              <a:t>Confirmations</a:t>
            </a:r>
          </a:p>
          <a:p>
            <a:pPr lvl="1"/>
            <a:r>
              <a:rPr lang="en-US" dirty="0" smtClean="0"/>
              <a:t>Planned testing of outliers</a:t>
            </a:r>
          </a:p>
          <a:p>
            <a:pPr lvl="1"/>
            <a:endParaRPr lang="en-US" dirty="0"/>
          </a:p>
          <a:p>
            <a:r>
              <a:rPr lang="en-US" dirty="0" smtClean="0"/>
              <a:t>36 months of data for revenue and production variables</a:t>
            </a:r>
          </a:p>
          <a:p>
            <a:endParaRPr lang="en-US" dirty="0"/>
          </a:p>
          <a:p>
            <a:r>
              <a:rPr lang="en-US" dirty="0" smtClean="0"/>
              <a:t>Students were able to construct appropriate model and identify two months in year under audit which were not supported by 95% confidence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# 3 – After Class Lecture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608" y="3385226"/>
            <a:ext cx="9917593" cy="12870774"/>
          </a:xfrm>
        </p:spPr>
        <p:txBody>
          <a:bodyPr>
            <a:normAutofit/>
          </a:bodyPr>
          <a:lstStyle/>
          <a:p>
            <a:r>
              <a:rPr lang="en-US" dirty="0" smtClean="0"/>
              <a:t>Students provided article which had qualitative data including task outcome</a:t>
            </a:r>
          </a:p>
          <a:p>
            <a:r>
              <a:rPr lang="en-US" dirty="0" smtClean="0"/>
              <a:t>Students tasks:</a:t>
            </a:r>
          </a:p>
          <a:p>
            <a:pPr lvl="1"/>
            <a:r>
              <a:rPr lang="en-US" b="1" dirty="0" smtClean="0"/>
              <a:t>Decision tree</a:t>
            </a:r>
          </a:p>
          <a:p>
            <a:pPr lvl="1"/>
            <a:r>
              <a:rPr lang="en-US" dirty="0" smtClean="0"/>
              <a:t>Code data into numeric format</a:t>
            </a:r>
          </a:p>
          <a:p>
            <a:pPr lvl="1"/>
            <a:r>
              <a:rPr lang="en-US" dirty="0" smtClean="0"/>
              <a:t>Develop C5.0 decision tree from data</a:t>
            </a:r>
          </a:p>
          <a:p>
            <a:pPr lvl="1"/>
            <a:r>
              <a:rPr lang="en-US" dirty="0" smtClean="0"/>
              <a:t>Predict outcomes</a:t>
            </a:r>
          </a:p>
          <a:p>
            <a:pPr lvl="1"/>
            <a:r>
              <a:rPr lang="en-US" dirty="0" smtClean="0"/>
              <a:t>Compare predictions to actual outcomes</a:t>
            </a:r>
          </a:p>
          <a:p>
            <a:pPr lvl="1"/>
            <a:r>
              <a:rPr lang="en-US" dirty="0" smtClean="0"/>
              <a:t>Compute accuracy levels</a:t>
            </a:r>
          </a:p>
          <a:p>
            <a:pPr lvl="1"/>
            <a:r>
              <a:rPr lang="en-US" dirty="0" smtClean="0"/>
              <a:t>Write out rules in If-Then format</a:t>
            </a:r>
          </a:p>
          <a:p>
            <a:pPr lvl="1"/>
            <a:r>
              <a:rPr lang="en-US" b="1" dirty="0" smtClean="0"/>
              <a:t>Neural network</a:t>
            </a:r>
          </a:p>
          <a:p>
            <a:pPr lvl="1"/>
            <a:r>
              <a:rPr lang="en-US" dirty="0" smtClean="0"/>
              <a:t>Develop neural network from data</a:t>
            </a:r>
          </a:p>
          <a:p>
            <a:pPr lvl="1"/>
            <a:r>
              <a:rPr lang="en-US" dirty="0" smtClean="0"/>
              <a:t>Use neural network to predict outcomes</a:t>
            </a:r>
          </a:p>
          <a:p>
            <a:pPr lvl="1"/>
            <a:r>
              <a:rPr lang="en-US" dirty="0"/>
              <a:t>Compare predictions to actual </a:t>
            </a:r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Compute accuracy level</a:t>
            </a:r>
          </a:p>
          <a:p>
            <a:pPr lvl="1"/>
            <a:r>
              <a:rPr lang="en-US" b="1" dirty="0" smtClean="0"/>
              <a:t>Regression</a:t>
            </a:r>
          </a:p>
          <a:p>
            <a:pPr lvl="1"/>
            <a:r>
              <a:rPr lang="en-US" dirty="0" smtClean="0"/>
              <a:t>Develop regression equation</a:t>
            </a:r>
          </a:p>
          <a:p>
            <a:pPr lvl="1"/>
            <a:r>
              <a:rPr lang="en-US" dirty="0" smtClean="0"/>
              <a:t>Predict results</a:t>
            </a:r>
          </a:p>
          <a:p>
            <a:pPr lvl="1"/>
            <a:r>
              <a:rPr lang="en-US" dirty="0" smtClean="0"/>
              <a:t>Compare to actual outcomes</a:t>
            </a:r>
          </a:p>
          <a:p>
            <a:pPr lvl="1"/>
            <a:r>
              <a:rPr lang="en-US" dirty="0" smtClean="0"/>
              <a:t>Compute accuracy levels</a:t>
            </a:r>
          </a:p>
          <a:p>
            <a:r>
              <a:rPr lang="en-US" dirty="0" smtClean="0"/>
              <a:t>Class discussion of following issues:</a:t>
            </a:r>
          </a:p>
          <a:p>
            <a:pPr lvl="1"/>
            <a:r>
              <a:rPr lang="en-US" dirty="0" smtClean="0"/>
              <a:t>Which technique is best for problem? Why?</a:t>
            </a:r>
          </a:p>
          <a:p>
            <a:pPr lvl="1"/>
            <a:r>
              <a:rPr lang="en-US" dirty="0" smtClean="0"/>
              <a:t>What would be involved in deploying model?</a:t>
            </a:r>
          </a:p>
          <a:p>
            <a:pPr lvl="1"/>
            <a:r>
              <a:rPr lang="en-US" dirty="0" smtClean="0"/>
              <a:t>What audit activities could be automated via a similar decision model?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151762"/>
            <a:ext cx="9083303" cy="10860023"/>
          </a:xfrm>
        </p:spPr>
        <p:txBody>
          <a:bodyPr/>
          <a:lstStyle/>
          <a:p>
            <a:r>
              <a:rPr lang="en-US" dirty="0" smtClean="0"/>
              <a:t>Testing options are only limited by your imagination</a:t>
            </a:r>
          </a:p>
          <a:p>
            <a:pPr lvl="1"/>
            <a:r>
              <a:rPr lang="en-US" dirty="0" smtClean="0"/>
              <a:t>Gap analysis</a:t>
            </a:r>
          </a:p>
          <a:p>
            <a:pPr lvl="1"/>
            <a:r>
              <a:rPr lang="en-US" dirty="0" smtClean="0"/>
              <a:t>Duplicate analysis</a:t>
            </a:r>
          </a:p>
          <a:p>
            <a:pPr lvl="1"/>
            <a:r>
              <a:rPr lang="en-US" dirty="0" smtClean="0"/>
              <a:t>Limit tests (above limit, by person, by location)</a:t>
            </a:r>
          </a:p>
          <a:p>
            <a:pPr lvl="1"/>
            <a:r>
              <a:rPr lang="en-US" dirty="0" smtClean="0"/>
              <a:t>Intensity tests (most used, least used)</a:t>
            </a:r>
          </a:p>
          <a:p>
            <a:pPr lvl="1"/>
            <a:r>
              <a:rPr lang="en-US" dirty="0" smtClean="0"/>
              <a:t>Outliers</a:t>
            </a:r>
          </a:p>
          <a:p>
            <a:pPr lvl="1"/>
            <a:r>
              <a:rPr lang="en-US" dirty="0" smtClean="0"/>
              <a:t>Anomalies</a:t>
            </a:r>
          </a:p>
          <a:p>
            <a:pPr lvl="1"/>
            <a:r>
              <a:rPr lang="en-US" dirty="0" smtClean="0"/>
              <a:t>Control exceptions</a:t>
            </a:r>
          </a:p>
          <a:p>
            <a:pPr lvl="1"/>
            <a:r>
              <a:rPr lang="en-US" dirty="0" smtClean="0"/>
              <a:t>Fraud</a:t>
            </a:r>
          </a:p>
          <a:p>
            <a:r>
              <a:rPr lang="en-US" dirty="0" smtClean="0"/>
              <a:t>Cluster analysis/ SOM (identify interesting subsamples)</a:t>
            </a:r>
          </a:p>
          <a:p>
            <a:pPr lvl="1"/>
            <a:r>
              <a:rPr lang="en-US" dirty="0" smtClean="0"/>
              <a:t>By location</a:t>
            </a:r>
          </a:p>
          <a:p>
            <a:pPr lvl="1"/>
            <a:r>
              <a:rPr lang="en-US" dirty="0" smtClean="0"/>
              <a:t>By year/age</a:t>
            </a:r>
          </a:p>
          <a:p>
            <a:pPr lvl="1"/>
            <a:r>
              <a:rPr lang="en-US" dirty="0" smtClean="0"/>
              <a:t>By size</a:t>
            </a:r>
          </a:p>
          <a:p>
            <a:pPr lvl="1"/>
            <a:r>
              <a:rPr lang="en-US" dirty="0" smtClean="0"/>
              <a:t>By person/source/customer</a:t>
            </a:r>
          </a:p>
          <a:p>
            <a:r>
              <a:rPr lang="en-US" dirty="0" smtClean="0"/>
              <a:t>Decision trees/Regression/Neural Networks</a:t>
            </a:r>
          </a:p>
          <a:p>
            <a:pPr lvl="1"/>
            <a:r>
              <a:rPr lang="en-US" dirty="0" smtClean="0"/>
              <a:t>Predict revenue/costs</a:t>
            </a:r>
          </a:p>
          <a:p>
            <a:pPr lvl="1"/>
            <a:r>
              <a:rPr lang="en-US" dirty="0" smtClean="0"/>
              <a:t>Predict labor hours</a:t>
            </a:r>
          </a:p>
          <a:p>
            <a:pPr lvl="1"/>
            <a:r>
              <a:rPr lang="en-US" dirty="0" smtClean="0"/>
              <a:t>Predict loan losses/bad debts</a:t>
            </a:r>
          </a:p>
          <a:p>
            <a:pPr lvl="1"/>
            <a:endParaRPr lang="en-US" dirty="0"/>
          </a:p>
          <a:p>
            <a:r>
              <a:rPr lang="en-US" dirty="0" smtClean="0"/>
              <a:t>You have to identify task </a:t>
            </a:r>
            <a:r>
              <a:rPr lang="en-US" smtClean="0"/>
              <a:t>and desired outcome </a:t>
            </a:r>
            <a:r>
              <a:rPr lang="en-US" dirty="0" smtClean="0"/>
              <a:t>before selecting appropriate tool from your toolbox!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790" y="3520451"/>
            <a:ext cx="8789313" cy="8954363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Much more work than I thought due to my inefficiencies in learning 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Next year I will  develop a more realistic data set for lecture demonstrations 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Overall, I found it to be a very intellectually stimulating experience!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864" y="2377440"/>
            <a:ext cx="10797702" cy="13731564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/>
              <a:t>AICPA. 2017. Audit Guide-Analytical Procedures</a:t>
            </a:r>
          </a:p>
          <a:p>
            <a:endParaRPr lang="en-US" sz="4000" dirty="0"/>
          </a:p>
          <a:p>
            <a:r>
              <a:rPr lang="en-US" sz="4000" dirty="0"/>
              <a:t>AICPA. 2017. Guide To Audit Data Analytics.</a:t>
            </a:r>
          </a:p>
          <a:p>
            <a:endParaRPr lang="en-US" sz="4000" dirty="0"/>
          </a:p>
          <a:p>
            <a:r>
              <a:rPr lang="en-US" sz="4000" dirty="0"/>
              <a:t>B. </a:t>
            </a:r>
            <a:r>
              <a:rPr lang="en-US" sz="4000" dirty="0" err="1"/>
              <a:t>Baesens</a:t>
            </a:r>
            <a:r>
              <a:rPr lang="en-US" sz="4000" dirty="0"/>
              <a:t>. 2014. Analytics In A Big Data World. Wiley.</a:t>
            </a:r>
          </a:p>
          <a:p>
            <a:endParaRPr lang="en-US" sz="4000" dirty="0"/>
          </a:p>
          <a:p>
            <a:r>
              <a:rPr lang="en-US" sz="4000" dirty="0" err="1"/>
              <a:t>Beysolow</a:t>
            </a:r>
            <a:r>
              <a:rPr lang="en-US" sz="4000" dirty="0"/>
              <a:t> II, T. 2017. Introduction To Deep Learning Using R. </a:t>
            </a:r>
            <a:r>
              <a:rPr lang="en-US" sz="4000" dirty="0" err="1"/>
              <a:t>Apress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EMC Educational Services. 2015. Data Science &amp; Big Data Analytics. Wiley.</a:t>
            </a:r>
          </a:p>
          <a:p>
            <a:endParaRPr lang="en-US" sz="4000" dirty="0"/>
          </a:p>
          <a:p>
            <a:r>
              <a:rPr lang="en-US" sz="4000" dirty="0"/>
              <a:t>Foreman, J.  2014.  Data Smart-Using Data Science To Transform Information Into Insight. Wiley</a:t>
            </a:r>
          </a:p>
          <a:p>
            <a:endParaRPr lang="en-US" sz="4000" dirty="0"/>
          </a:p>
          <a:p>
            <a:r>
              <a:rPr lang="en-US" sz="4000" dirty="0"/>
              <a:t>James, G., D. Witten, T. </a:t>
            </a:r>
            <a:r>
              <a:rPr lang="en-US" sz="4000" dirty="0" err="1"/>
              <a:t>Hasties</a:t>
            </a:r>
            <a:r>
              <a:rPr lang="en-US" sz="4000" dirty="0"/>
              <a:t>, and R. </a:t>
            </a:r>
            <a:r>
              <a:rPr lang="en-US" sz="4000" dirty="0" err="1"/>
              <a:t>Tibshirani</a:t>
            </a:r>
            <a:r>
              <a:rPr lang="en-US" sz="4000" dirty="0"/>
              <a:t>. 2013. An Introduction To Statistical Learning With Applications In R. Springer.</a:t>
            </a:r>
          </a:p>
          <a:p>
            <a:endParaRPr lang="en-US" sz="4000" dirty="0"/>
          </a:p>
          <a:p>
            <a:r>
              <a:rPr lang="en-US" sz="4000" dirty="0">
                <a:sym typeface="Wingdings" panose="05000000000000000000" pitchFamily="2" charset="2"/>
              </a:rPr>
              <a:t> </a:t>
            </a:r>
            <a:r>
              <a:rPr lang="en-US" sz="4000" dirty="0" err="1">
                <a:sym typeface="Wingdings" panose="05000000000000000000" pitchFamily="2" charset="2"/>
              </a:rPr>
              <a:t>Knaflic</a:t>
            </a:r>
            <a:r>
              <a:rPr lang="en-US" sz="4000" dirty="0">
                <a:sym typeface="Wingdings" panose="05000000000000000000" pitchFamily="2" charset="2"/>
              </a:rPr>
              <a:t>, C.N.. 2015. Storytelling with data. Wiley.</a:t>
            </a:r>
          </a:p>
          <a:p>
            <a:endParaRPr lang="en-US" sz="4000" dirty="0"/>
          </a:p>
          <a:p>
            <a:r>
              <a:rPr lang="en-US" sz="4000" dirty="0"/>
              <a:t>Lantz, B.  2015. Machine Learning With R. 2</a:t>
            </a:r>
            <a:r>
              <a:rPr lang="en-US" sz="4000" baseline="30000" dirty="0"/>
              <a:t>nd</a:t>
            </a:r>
            <a:r>
              <a:rPr lang="en-US" sz="4000" dirty="0"/>
              <a:t> edition. </a:t>
            </a:r>
            <a:r>
              <a:rPr lang="en-US" sz="4000" dirty="0" err="1"/>
              <a:t>Packt</a:t>
            </a:r>
            <a:r>
              <a:rPr lang="en-US" sz="4000" dirty="0"/>
              <a:t> Publishing.</a:t>
            </a:r>
          </a:p>
          <a:p>
            <a:endParaRPr lang="en-US" sz="4000" dirty="0"/>
          </a:p>
          <a:p>
            <a:r>
              <a:rPr lang="en-US" sz="4000" dirty="0" err="1"/>
              <a:t>Leskovec</a:t>
            </a:r>
            <a:r>
              <a:rPr lang="en-US" sz="4000" dirty="0"/>
              <a:t>, J., A. </a:t>
            </a:r>
            <a:r>
              <a:rPr lang="en-US" sz="4000" dirty="0" err="1"/>
              <a:t>Rajaraman</a:t>
            </a:r>
            <a:r>
              <a:rPr lang="en-US" sz="4000" dirty="0"/>
              <a:t>, and J.D. Ullman. 2014. Mining of massive data sets. </a:t>
            </a:r>
            <a:r>
              <a:rPr lang="en-US" sz="4000" dirty="0" smtClean="0"/>
              <a:t> Online book </a:t>
            </a:r>
            <a:r>
              <a:rPr lang="en-US" sz="4000" dirty="0"/>
              <a:t>used in 3 courses at Stanford </a:t>
            </a:r>
            <a:r>
              <a:rPr lang="en-US" sz="4000" dirty="0" smtClean="0"/>
              <a:t>University.</a:t>
            </a:r>
          </a:p>
          <a:p>
            <a:endParaRPr lang="en-US" sz="4000" dirty="0"/>
          </a:p>
          <a:p>
            <a:r>
              <a:rPr lang="en-US" sz="4000" dirty="0" smtClean="0"/>
              <a:t>McKee, T. 1988. “Does Your Practice Have A Place For An Expert System?”. The CPA Journal. Vol. 58, No. 1,  pp. 114-118.</a:t>
            </a:r>
          </a:p>
          <a:p>
            <a:endParaRPr lang="en-US" sz="4000" dirty="0"/>
          </a:p>
          <a:p>
            <a:r>
              <a:rPr lang="en-US" sz="4000" dirty="0" smtClean="0"/>
              <a:t>McKee, T. 1989.</a:t>
            </a:r>
            <a:r>
              <a:rPr lang="en-US" sz="4000" i="1" dirty="0"/>
              <a:t> Modern Analytical Auditing: Practical Guidance For Auditors and Accountants</a:t>
            </a:r>
            <a:r>
              <a:rPr lang="en-US" sz="4000" dirty="0"/>
              <a:t>, </a:t>
            </a:r>
            <a:r>
              <a:rPr lang="en-US" sz="4000" dirty="0" smtClean="0"/>
              <a:t> </a:t>
            </a:r>
            <a:r>
              <a:rPr lang="en-US" sz="4000" dirty="0"/>
              <a:t>Quorum Books, 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err="1" smtClean="0"/>
              <a:t>McKee,T</a:t>
            </a:r>
            <a:r>
              <a:rPr lang="en-US" sz="4000" dirty="0" smtClean="0"/>
              <a:t>. 1995. “Predicting Bankruptcy Via Induction.” Journal of Information Technology.  Vol. 10, pp. 26-36.</a:t>
            </a:r>
          </a:p>
          <a:p>
            <a:endParaRPr lang="en-US" sz="4000" dirty="0"/>
          </a:p>
          <a:p>
            <a:r>
              <a:rPr lang="en-US" sz="4000" dirty="0" smtClean="0"/>
              <a:t>Milligan, J.N. 2016 . Learning Tableau 10. Second edition. </a:t>
            </a:r>
            <a:r>
              <a:rPr lang="en-US" sz="4000" dirty="0" err="1" smtClean="0"/>
              <a:t>Packt</a:t>
            </a:r>
            <a:r>
              <a:rPr lang="en-US" sz="4000" dirty="0" smtClean="0"/>
              <a:t> Publishing.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 err="1"/>
              <a:t>Tabachnick</a:t>
            </a:r>
            <a:r>
              <a:rPr lang="en-US" sz="4000" dirty="0"/>
              <a:t>, B. and L. S. </a:t>
            </a:r>
            <a:r>
              <a:rPr lang="en-US" sz="4000" dirty="0" err="1"/>
              <a:t>Fidell</a:t>
            </a:r>
            <a:r>
              <a:rPr lang="en-US" sz="4000" dirty="0"/>
              <a:t>. 2007. Using Multivariate Statistics. 5</a:t>
            </a:r>
            <a:r>
              <a:rPr lang="en-US" sz="4000" baseline="30000" dirty="0"/>
              <a:t>th</a:t>
            </a:r>
            <a:r>
              <a:rPr lang="en-US" sz="4000" dirty="0"/>
              <a:t> edition. Pearson </a:t>
            </a:r>
            <a:r>
              <a:rPr lang="en-US" sz="4000" dirty="0" smtClean="0"/>
              <a:t>Publishing</a:t>
            </a:r>
          </a:p>
          <a:p>
            <a:endParaRPr lang="en-US" sz="4000" dirty="0" smtClean="0"/>
          </a:p>
          <a:p>
            <a:r>
              <a:rPr lang="en-US" sz="4000" dirty="0" err="1" smtClean="0"/>
              <a:t>Thiprungsri,S</a:t>
            </a:r>
            <a:r>
              <a:rPr lang="en-US" sz="4000" dirty="0" smtClean="0"/>
              <a:t>. and M.A. </a:t>
            </a:r>
            <a:r>
              <a:rPr lang="en-US" sz="4000" dirty="0" err="1" smtClean="0"/>
              <a:t>Vasarhelyi</a:t>
            </a:r>
            <a:r>
              <a:rPr lang="en-US" sz="4000" dirty="0" smtClean="0"/>
              <a:t>. 2011. “Cluster Analysis For Anomaly Detection in Accounting Data: An Audit Approach.”  Int. J. of Digital Accounting Research, Vol. 11, pp. 69-84.</a:t>
            </a:r>
          </a:p>
          <a:p>
            <a:endParaRPr lang="en-US" sz="4000" dirty="0"/>
          </a:p>
          <a:p>
            <a:r>
              <a:rPr lang="en-US" sz="4000" dirty="0" err="1" smtClean="0"/>
              <a:t>Templ</a:t>
            </a:r>
            <a:r>
              <a:rPr lang="en-US" sz="4000" dirty="0" smtClean="0"/>
              <a:t>, M. 2016. Simulation for Data Science With R.  </a:t>
            </a:r>
            <a:r>
              <a:rPr lang="en-US" sz="4000" dirty="0" err="1" smtClean="0"/>
              <a:t>Packt</a:t>
            </a:r>
            <a:r>
              <a:rPr lang="en-US" sz="4000" dirty="0" smtClean="0"/>
              <a:t> Publishing.</a:t>
            </a:r>
          </a:p>
          <a:p>
            <a:endParaRPr lang="en-US" sz="4000" dirty="0"/>
          </a:p>
          <a:p>
            <a:r>
              <a:rPr lang="en-US" sz="4000" dirty="0" err="1" smtClean="0"/>
              <a:t>Walkowiak</a:t>
            </a:r>
            <a:r>
              <a:rPr lang="en-US" sz="4000" dirty="0" smtClean="0"/>
              <a:t>, S. 2016. Big Data Analytics With R. </a:t>
            </a:r>
            <a:r>
              <a:rPr lang="en-US" sz="4000" dirty="0" err="1" smtClean="0"/>
              <a:t>Packt</a:t>
            </a:r>
            <a:r>
              <a:rPr lang="en-US" sz="4000" dirty="0" smtClean="0"/>
              <a:t> Publishing.</a:t>
            </a:r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171218"/>
            <a:ext cx="8789313" cy="10840568"/>
          </a:xfrm>
        </p:spPr>
        <p:txBody>
          <a:bodyPr>
            <a:normAutofit/>
          </a:bodyPr>
          <a:lstStyle/>
          <a:p>
            <a:r>
              <a:rPr lang="en-US" sz="3600" dirty="0"/>
              <a:t>Course coordinator and other </a:t>
            </a:r>
            <a:r>
              <a:rPr lang="en-US" sz="3600" dirty="0" smtClean="0"/>
              <a:t>course instructors </a:t>
            </a:r>
            <a:r>
              <a:rPr lang="en-US" sz="3600" dirty="0"/>
              <a:t>decided on R </a:t>
            </a:r>
            <a:r>
              <a:rPr lang="en-US" sz="3600" dirty="0" smtClean="0"/>
              <a:t>language </a:t>
            </a:r>
            <a:r>
              <a:rPr lang="en-US" sz="3600" dirty="0"/>
              <a:t>for </a:t>
            </a:r>
            <a:r>
              <a:rPr lang="en-US" sz="3600" dirty="0" smtClean="0"/>
              <a:t>this course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My prior programming experience:</a:t>
            </a:r>
          </a:p>
          <a:p>
            <a:pPr lvl="1"/>
            <a:r>
              <a:rPr lang="en-US" sz="3600" dirty="0"/>
              <a:t>Assembly</a:t>
            </a:r>
          </a:p>
          <a:p>
            <a:pPr lvl="1"/>
            <a:r>
              <a:rPr lang="en-US" sz="3600" dirty="0"/>
              <a:t>Fortran</a:t>
            </a:r>
          </a:p>
          <a:p>
            <a:pPr lvl="1"/>
            <a:r>
              <a:rPr lang="en-US" sz="3600" dirty="0"/>
              <a:t>Basic</a:t>
            </a:r>
          </a:p>
          <a:p>
            <a:pPr lvl="1"/>
            <a:r>
              <a:rPr lang="en-US" sz="3600" dirty="0"/>
              <a:t>Cobol</a:t>
            </a:r>
          </a:p>
          <a:p>
            <a:pPr lvl="1"/>
            <a:r>
              <a:rPr lang="en-US" sz="3600" dirty="0"/>
              <a:t>Visual Basic</a:t>
            </a:r>
          </a:p>
          <a:p>
            <a:pPr lvl="1"/>
            <a:r>
              <a:rPr lang="en-US" sz="3600" dirty="0"/>
              <a:t>C </a:t>
            </a:r>
            <a:r>
              <a:rPr lang="en-US" sz="3600" dirty="0" smtClean="0"/>
              <a:t>++</a:t>
            </a:r>
          </a:p>
          <a:p>
            <a:pPr lvl="1"/>
            <a:endParaRPr lang="en-US" sz="3600" dirty="0"/>
          </a:p>
          <a:p>
            <a:r>
              <a:rPr lang="en-US" sz="3600" dirty="0" smtClean="0"/>
              <a:t>Never previously programmed in R !!!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3556000"/>
            <a:ext cx="8789313" cy="1045578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Open source language developed in mid-1990’s from more archaic S language developed in mid-1970’s at Bell Labs</a:t>
            </a:r>
          </a:p>
          <a:p>
            <a:endParaRPr lang="en-US" sz="3200" dirty="0" smtClean="0"/>
          </a:p>
          <a:p>
            <a:r>
              <a:rPr lang="en-US" sz="3200" dirty="0" smtClean="0"/>
              <a:t>Free</a:t>
            </a:r>
          </a:p>
          <a:p>
            <a:endParaRPr lang="en-US" sz="3200" dirty="0" smtClean="0"/>
          </a:p>
          <a:p>
            <a:r>
              <a:rPr lang="en-US" sz="3200" dirty="0" smtClean="0"/>
              <a:t>Good visualizations</a:t>
            </a:r>
          </a:p>
          <a:p>
            <a:endParaRPr lang="en-US" sz="3200" dirty="0" smtClean="0"/>
          </a:p>
          <a:p>
            <a:r>
              <a:rPr lang="en-US" sz="3200" dirty="0" smtClean="0"/>
              <a:t>8700+  third party packages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Rstudio</a:t>
            </a:r>
            <a:r>
              <a:rPr lang="en-US" sz="3200" dirty="0" smtClean="0"/>
              <a:t> is nice interface</a:t>
            </a:r>
          </a:p>
          <a:p>
            <a:endParaRPr lang="en-US" sz="3200" dirty="0"/>
          </a:p>
          <a:p>
            <a:r>
              <a:rPr lang="en-US" sz="3200" dirty="0" smtClean="0"/>
              <a:t>Data must fit in RAM so limited to 50% of RAM data sizes unless workarounds:</a:t>
            </a:r>
          </a:p>
          <a:p>
            <a:pPr lvl="1"/>
            <a:r>
              <a:rPr lang="en-US" sz="2933" dirty="0" smtClean="0"/>
              <a:t>Chunk data in partitions for hard drive storage/multiple processors</a:t>
            </a:r>
          </a:p>
          <a:p>
            <a:pPr lvl="1"/>
            <a:r>
              <a:rPr lang="en-US" sz="2933" dirty="0" smtClean="0"/>
              <a:t>Run R in Cloud on Apache Hadoop ecosystem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490281"/>
            <a:ext cx="8789313" cy="11521505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 hands-on emphasis!</a:t>
            </a:r>
          </a:p>
          <a:p>
            <a:endParaRPr lang="en-US" sz="3200" dirty="0" smtClean="0"/>
          </a:p>
          <a:p>
            <a:r>
              <a:rPr lang="en-US" sz="3200" dirty="0" smtClean="0"/>
              <a:t>Task-Centered</a:t>
            </a:r>
          </a:p>
          <a:p>
            <a:pPr lvl="1"/>
            <a:r>
              <a:rPr lang="en-US" sz="3200" dirty="0" smtClean="0"/>
              <a:t>Progression through  increasingly complex tasks</a:t>
            </a:r>
          </a:p>
          <a:p>
            <a:pPr lvl="2"/>
            <a:r>
              <a:rPr lang="en-US" sz="3200" dirty="0" smtClean="0"/>
              <a:t>E.g. Basic cluster to SOM</a:t>
            </a:r>
          </a:p>
          <a:p>
            <a:pPr lvl="2"/>
            <a:r>
              <a:rPr lang="en-US" sz="3200" dirty="0" smtClean="0"/>
              <a:t>E.g. Regression to Neural Networks</a:t>
            </a:r>
          </a:p>
          <a:p>
            <a:endParaRPr lang="en-US" sz="3200" dirty="0"/>
          </a:p>
          <a:p>
            <a:r>
              <a:rPr lang="en-US" sz="3200" dirty="0" smtClean="0"/>
              <a:t>Demonstration</a:t>
            </a:r>
          </a:p>
          <a:p>
            <a:pPr lvl="1"/>
            <a:r>
              <a:rPr lang="en-US" sz="3200" dirty="0" smtClean="0"/>
              <a:t>Guide learners through skill by having them execute same R code as instructor </a:t>
            </a:r>
          </a:p>
          <a:p>
            <a:endParaRPr lang="en-US" sz="3200" dirty="0"/>
          </a:p>
          <a:p>
            <a:r>
              <a:rPr lang="en-US" sz="3200" dirty="0" smtClean="0"/>
              <a:t>Activation</a:t>
            </a:r>
          </a:p>
          <a:p>
            <a:pPr lvl="1"/>
            <a:r>
              <a:rPr lang="en-US" sz="3200" dirty="0" smtClean="0"/>
              <a:t>Build on prior knowledge gained from previous instructors who taught </a:t>
            </a:r>
          </a:p>
          <a:p>
            <a:pPr lvl="2"/>
            <a:r>
              <a:rPr lang="en-US" sz="3200" dirty="0" smtClean="0"/>
              <a:t>R</a:t>
            </a:r>
          </a:p>
          <a:p>
            <a:pPr lvl="2"/>
            <a:r>
              <a:rPr lang="en-US" sz="3200" dirty="0" smtClean="0"/>
              <a:t>Cluster, Decision Tree, Regression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7" y="3734461"/>
            <a:ext cx="8789313" cy="89543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Preferred a single data set which could be used for all 5 techniques</a:t>
            </a:r>
          </a:p>
          <a:p>
            <a:endParaRPr lang="en-US" sz="3600" dirty="0"/>
          </a:p>
          <a:p>
            <a:r>
              <a:rPr lang="en-US" sz="3600" dirty="0" smtClean="0"/>
              <a:t>Advantages</a:t>
            </a:r>
          </a:p>
          <a:p>
            <a:pPr lvl="1"/>
            <a:r>
              <a:rPr lang="en-US" sz="3333" dirty="0" smtClean="0"/>
              <a:t>Less time required for basic data familiarity analysis</a:t>
            </a:r>
          </a:p>
          <a:p>
            <a:pPr lvl="1"/>
            <a:r>
              <a:rPr lang="en-US" sz="3333" dirty="0" smtClean="0"/>
              <a:t>Deeper understanding of data</a:t>
            </a:r>
          </a:p>
          <a:p>
            <a:pPr lvl="1"/>
            <a:r>
              <a:rPr lang="en-US" sz="3333" dirty="0" smtClean="0"/>
              <a:t>Comparison relative performance of techniques</a:t>
            </a:r>
          </a:p>
          <a:p>
            <a:pPr lvl="1"/>
            <a:endParaRPr lang="en-US" sz="3333" dirty="0"/>
          </a:p>
          <a:p>
            <a:r>
              <a:rPr lang="en-US" sz="3600" dirty="0" smtClean="0"/>
              <a:t>PROBLEM !</a:t>
            </a:r>
          </a:p>
          <a:p>
            <a:pPr lvl="1"/>
            <a:r>
              <a:rPr lang="en-US" sz="3333" dirty="0" smtClean="0"/>
              <a:t>Could not locate suitable data set which was not overly complex and would not consume too much class time with setup</a:t>
            </a:r>
            <a:endParaRPr lang="en-US" sz="33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Data As Precursor To Synthetic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err="1"/>
              <a:t>install.packages</a:t>
            </a:r>
            <a:r>
              <a:rPr lang="en-US" sz="3200" dirty="0"/>
              <a:t>(psych)</a:t>
            </a:r>
          </a:p>
          <a:p>
            <a:r>
              <a:rPr lang="en-US" sz="3200" dirty="0"/>
              <a:t>library("psych")</a:t>
            </a:r>
          </a:p>
          <a:p>
            <a:r>
              <a:rPr lang="en-US" sz="3200" dirty="0"/>
              <a:t>describe(Iris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 Thomas E. McKee,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8" y="8758872"/>
            <a:ext cx="12205481" cy="22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1283</TotalTime>
  <Words>2676</Words>
  <Application>Microsoft Office PowerPoint</Application>
  <PresentationFormat>Custom</PresentationFormat>
  <Paragraphs>532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Lucida Console</vt:lpstr>
      <vt:lpstr>Wingdings</vt:lpstr>
      <vt:lpstr>Wingdings 3</vt:lpstr>
      <vt:lpstr>Wisp</vt:lpstr>
      <vt:lpstr>Enhancing Understanding of Audit Data Analytics Decisions Via A Hands-On Case Solution In R</vt:lpstr>
      <vt:lpstr>Background</vt:lpstr>
      <vt:lpstr>TOPICS</vt:lpstr>
      <vt:lpstr>Neural Networks &amp; SOMs</vt:lpstr>
      <vt:lpstr>Programming In R</vt:lpstr>
      <vt:lpstr>Why R?</vt:lpstr>
      <vt:lpstr>Instructional Approach</vt:lpstr>
      <vt:lpstr>Implementation</vt:lpstr>
      <vt:lpstr>IRIS Data As Precursor To Synthetic Data</vt:lpstr>
      <vt:lpstr>Synthetic Data Set As Solution</vt:lpstr>
      <vt:lpstr>PowerPoint Presentation</vt:lpstr>
      <vt:lpstr>PowerPoint Presentation</vt:lpstr>
      <vt:lpstr>Generate 30,000 Data Items In 3 Subsets then Bind Together Into Single File Named “QB1”</vt:lpstr>
      <vt:lpstr>Examining File Generated</vt:lpstr>
      <vt:lpstr>Histogram V1</vt:lpstr>
      <vt:lpstr>Correlations </vt:lpstr>
      <vt:lpstr>Plots</vt:lpstr>
      <vt:lpstr>Broad Data Overview </vt:lpstr>
      <vt:lpstr>Cluster Analysis Scaled Data &gt;install.packages("gmodels") &gt;library(gmodels) &gt;install.packages("ggplot2") &gt;library(plyr) &gt;library("ggplot2") &gt;install.packages("C50") &gt;library(C50)</vt:lpstr>
      <vt:lpstr>Cluster Visualization- Non-Normalized Data</vt:lpstr>
      <vt:lpstr>Cluster Visualization- Normalized Data</vt:lpstr>
      <vt:lpstr>Cluster Analysis Un-Scaled Data </vt:lpstr>
      <vt:lpstr>Cluster Analysis Un-Scaled Data </vt:lpstr>
      <vt:lpstr>Dendrogram</vt:lpstr>
      <vt:lpstr>Cluster Scree Plot Scaled Data </vt:lpstr>
      <vt:lpstr>Cluster Scree Plot Original Data wss&lt;-numeric (15)      # vector varies from 1 to 15  for (k in 1:15) wss[k]&lt;-sum(kmeans(QB1,centers=k,nstart=25)$withinss)  #repeat kmeans 25 times and store values wss vector  plot(1:15,wss,type="b",xlab="Number of Clusters",ylab="Within Sum of Squares")</vt:lpstr>
      <vt:lpstr>K Means</vt:lpstr>
      <vt:lpstr>Examining Actual Data In Clusters</vt:lpstr>
      <vt:lpstr>Self Organizing Maps</vt:lpstr>
      <vt:lpstr>SOM</vt:lpstr>
      <vt:lpstr>C5 Decision Tree</vt:lpstr>
      <vt:lpstr>Conditional Inference Tree  (Use statistical stopping rules so pruning not generally required)</vt:lpstr>
      <vt:lpstr>Regression</vt:lpstr>
      <vt:lpstr>Residuals</vt:lpstr>
      <vt:lpstr>Regression Graph  (Y=revenue, X=location)</vt:lpstr>
      <vt:lpstr>QQ Plot of Residuals &amp; Durbin Watson for Autocorrelation</vt:lpstr>
      <vt:lpstr>Non-Constant Variance Test For Heteroscedasticity  &amp; Spread Level Plot</vt:lpstr>
      <vt:lpstr>Neural Network </vt:lpstr>
      <vt:lpstr>Increasing Hidden Layer </vt:lpstr>
      <vt:lpstr>Training vs Testing Samples</vt:lpstr>
      <vt:lpstr>Saving File and Importing File From Internet</vt:lpstr>
      <vt:lpstr>Case Study #1 -- After Class Lecture Coverage </vt:lpstr>
      <vt:lpstr>Case Study#2– After Class Lecture Coverage</vt:lpstr>
      <vt:lpstr>Case Study # 3 – After Class Lecture Coverage</vt:lpstr>
      <vt:lpstr>Students Takeaways</vt:lpstr>
      <vt:lpstr>Professor Takeaways</vt:lpstr>
      <vt:lpstr>Resources</vt:lpstr>
    </vt:vector>
  </TitlesOfParts>
  <Company>MUSC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Synthetic Data Files Via R Language-A Tutorial With Hands-on Application</dc:title>
  <dc:creator>McKee, Thomas E</dc:creator>
  <cp:lastModifiedBy>Aasmund Eilifsen</cp:lastModifiedBy>
  <cp:revision>115</cp:revision>
  <cp:lastPrinted>2018-05-02T19:54:44Z</cp:lastPrinted>
  <dcterms:created xsi:type="dcterms:W3CDTF">2018-04-13T13:13:22Z</dcterms:created>
  <dcterms:modified xsi:type="dcterms:W3CDTF">2018-06-12T06:25:47Z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