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9" r:id="rId1"/>
  </p:sldMasterIdLst>
  <p:notesMasterIdLst>
    <p:notesMasterId r:id="rId35"/>
  </p:notesMasterIdLst>
  <p:handoutMasterIdLst>
    <p:handoutMasterId r:id="rId36"/>
  </p:handoutMasterIdLst>
  <p:sldIdLst>
    <p:sldId id="256" r:id="rId2"/>
    <p:sldId id="257" r:id="rId3"/>
    <p:sldId id="261" r:id="rId4"/>
    <p:sldId id="260" r:id="rId5"/>
    <p:sldId id="258" r:id="rId6"/>
    <p:sldId id="292" r:id="rId7"/>
    <p:sldId id="259" r:id="rId8"/>
    <p:sldId id="262" r:id="rId9"/>
    <p:sldId id="263" r:id="rId10"/>
    <p:sldId id="264" r:id="rId11"/>
    <p:sldId id="267" r:id="rId12"/>
    <p:sldId id="268" r:id="rId13"/>
    <p:sldId id="265" r:id="rId14"/>
    <p:sldId id="273" r:id="rId15"/>
    <p:sldId id="271" r:id="rId16"/>
    <p:sldId id="293" r:id="rId17"/>
    <p:sldId id="272" r:id="rId18"/>
    <p:sldId id="287" r:id="rId19"/>
    <p:sldId id="285" r:id="rId20"/>
    <p:sldId id="286" r:id="rId21"/>
    <p:sldId id="288" r:id="rId22"/>
    <p:sldId id="290" r:id="rId23"/>
    <p:sldId id="291" r:id="rId24"/>
    <p:sldId id="275" r:id="rId25"/>
    <p:sldId id="276" r:id="rId26"/>
    <p:sldId id="278" r:id="rId27"/>
    <p:sldId id="277" r:id="rId28"/>
    <p:sldId id="279" r:id="rId29"/>
    <p:sldId id="280" r:id="rId30"/>
    <p:sldId id="281" r:id="rId31"/>
    <p:sldId id="282" r:id="rId32"/>
    <p:sldId id="284" r:id="rId33"/>
    <p:sldId id="283" r:id="rId34"/>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60" autoAdjust="0"/>
    <p:restoredTop sz="94651" autoAdjust="0"/>
  </p:normalViewPr>
  <p:slideViewPr>
    <p:cSldViewPr snapToGrid="0">
      <p:cViewPr varScale="1">
        <p:scale>
          <a:sx n="37" d="100"/>
          <a:sy n="37" d="100"/>
        </p:scale>
        <p:origin x="1712" y="60"/>
      </p:cViewPr>
      <p:guideLst/>
    </p:cSldViewPr>
  </p:slideViewPr>
  <p:notesTextViewPr>
    <p:cViewPr>
      <p:scale>
        <a:sx n="1" d="1"/>
        <a:sy n="1" d="1"/>
      </p:scale>
      <p:origin x="0" y="0"/>
    </p:cViewPr>
  </p:notesTextViewPr>
  <p:sorterViewPr>
    <p:cViewPr>
      <p:scale>
        <a:sx n="100" d="100"/>
        <a:sy n="100" d="100"/>
      </p:scale>
      <p:origin x="0" y="-9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B68E69-BF0A-4E87-84EE-3D89F8CADAFB}" type="datetimeFigureOut">
              <a:rPr lang="en-US" smtClean="0"/>
              <a:t>6/12/2018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7A7DFE-1995-4A3A-93C2-C0115C471F9C}" type="slidenum">
              <a:rPr lang="en-US" smtClean="0"/>
              <a:t>‹#›</a:t>
            </a:fld>
            <a:endParaRPr lang="en-US"/>
          </a:p>
        </p:txBody>
      </p:sp>
    </p:spTree>
    <p:extLst>
      <p:ext uri="{BB962C8B-B14F-4D97-AF65-F5344CB8AC3E}">
        <p14:creationId xmlns:p14="http://schemas.microsoft.com/office/powerpoint/2010/main" val="3259080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29DF5-CDBC-4D27-9C60-BFC7668F82E8}" type="datetimeFigureOut">
              <a:rPr lang="en-US" smtClean="0"/>
              <a:t>6/12/2018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0D8A2-CE7B-4F6C-8316-693D0A6E6C6A}" type="slidenum">
              <a:rPr lang="en-US" smtClean="0"/>
              <a:t>‹#›</a:t>
            </a:fld>
            <a:endParaRPr lang="en-US"/>
          </a:p>
        </p:txBody>
      </p:sp>
    </p:spTree>
    <p:extLst>
      <p:ext uri="{BB962C8B-B14F-4D97-AF65-F5344CB8AC3E}">
        <p14:creationId xmlns:p14="http://schemas.microsoft.com/office/powerpoint/2010/main" val="223033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0D8A2-CE7B-4F6C-8316-693D0A6E6C6A}" type="slidenum">
              <a:rPr lang="en-US" smtClean="0"/>
              <a:t>1</a:t>
            </a:fld>
            <a:endParaRPr lang="en-US"/>
          </a:p>
        </p:txBody>
      </p:sp>
    </p:spTree>
    <p:extLst>
      <p:ext uri="{BB962C8B-B14F-4D97-AF65-F5344CB8AC3E}">
        <p14:creationId xmlns:p14="http://schemas.microsoft.com/office/powerpoint/2010/main" val="238037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0D8A2-CE7B-4F6C-8316-693D0A6E6C6A}" type="slidenum">
              <a:rPr lang="en-US" smtClean="0"/>
              <a:t>2</a:t>
            </a:fld>
            <a:endParaRPr lang="en-US"/>
          </a:p>
        </p:txBody>
      </p:sp>
    </p:spTree>
    <p:extLst>
      <p:ext uri="{BB962C8B-B14F-4D97-AF65-F5344CB8AC3E}">
        <p14:creationId xmlns:p14="http://schemas.microsoft.com/office/powerpoint/2010/main" val="189329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0D8A2-CE7B-4F6C-8316-693D0A6E6C6A}" type="slidenum">
              <a:rPr lang="en-US" smtClean="0"/>
              <a:t>3</a:t>
            </a:fld>
            <a:endParaRPr lang="en-US"/>
          </a:p>
        </p:txBody>
      </p:sp>
    </p:spTree>
    <p:extLst>
      <p:ext uri="{BB962C8B-B14F-4D97-AF65-F5344CB8AC3E}">
        <p14:creationId xmlns:p14="http://schemas.microsoft.com/office/powerpoint/2010/main" val="350342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0D8A2-CE7B-4F6C-8316-693D0A6E6C6A}" type="slidenum">
              <a:rPr lang="en-US" smtClean="0"/>
              <a:t>4</a:t>
            </a:fld>
            <a:endParaRPr lang="en-US"/>
          </a:p>
        </p:txBody>
      </p:sp>
    </p:spTree>
    <p:extLst>
      <p:ext uri="{BB962C8B-B14F-4D97-AF65-F5344CB8AC3E}">
        <p14:creationId xmlns:p14="http://schemas.microsoft.com/office/powerpoint/2010/main" val="424106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0D8A2-CE7B-4F6C-8316-693D0A6E6C6A}" type="slidenum">
              <a:rPr lang="en-US" smtClean="0"/>
              <a:t>5</a:t>
            </a:fld>
            <a:endParaRPr lang="en-US"/>
          </a:p>
        </p:txBody>
      </p:sp>
    </p:spTree>
    <p:extLst>
      <p:ext uri="{BB962C8B-B14F-4D97-AF65-F5344CB8AC3E}">
        <p14:creationId xmlns:p14="http://schemas.microsoft.com/office/powerpoint/2010/main" val="199758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0D8A2-CE7B-4F6C-8316-693D0A6E6C6A}" type="slidenum">
              <a:rPr lang="en-US" smtClean="0"/>
              <a:t>7</a:t>
            </a:fld>
            <a:endParaRPr lang="en-US"/>
          </a:p>
        </p:txBody>
      </p:sp>
    </p:spTree>
    <p:extLst>
      <p:ext uri="{BB962C8B-B14F-4D97-AF65-F5344CB8AC3E}">
        <p14:creationId xmlns:p14="http://schemas.microsoft.com/office/powerpoint/2010/main" val="216149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5960537"/>
            <a:ext cx="8800601" cy="5363629"/>
          </a:xfrm>
        </p:spPr>
        <p:txBody>
          <a:bodyPr anchor="b">
            <a:normAutofit/>
          </a:bodyPr>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2589889" y="11324161"/>
            <a:ext cx="8800601" cy="2669708"/>
          </a:xfrm>
        </p:spPr>
        <p:txBody>
          <a:bodyPr anchor="t"/>
          <a:lstStyle>
            <a:lvl1pPr marL="0" indent="0" algn="l">
              <a:buNone/>
              <a:defRPr>
                <a:solidFill>
                  <a:schemeClr val="tx1">
                    <a:lumMod val="65000"/>
                    <a:lumOff val="3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24586E-1E3F-4F07-ADBD-EB09F2DCFB15}" type="datetime1">
              <a:rPr lang="en-US" smtClean="0"/>
              <a:t>6/12/2018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9" name="Freeform 8"/>
          <p:cNvSpPr/>
          <p:nvPr/>
        </p:nvSpPr>
        <p:spPr bwMode="auto">
          <a:xfrm>
            <a:off x="-42292" y="10242746"/>
            <a:ext cx="1860631" cy="185311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10736691"/>
            <a:ext cx="779971" cy="86548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654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1444978"/>
            <a:ext cx="8789313" cy="7388539"/>
          </a:xfrm>
        </p:spPr>
        <p:txBody>
          <a:bodyPr anchor="ctr">
            <a:normAutofit/>
          </a:bodyPr>
          <a:lstStyle>
            <a:lvl1pPr algn="l">
              <a:defRPr sz="6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888" y="10320702"/>
            <a:ext cx="8789313" cy="3687974"/>
          </a:xfrm>
        </p:spPr>
        <p:txBody>
          <a:bodyPr anchor="ctr">
            <a:normAutofit/>
          </a:bodyPr>
          <a:lstStyle>
            <a:lvl1pPr marL="0" indent="0" algn="l">
              <a:buNone/>
              <a:defRPr sz="2400">
                <a:solidFill>
                  <a:schemeClr val="tx1">
                    <a:lumMod val="65000"/>
                    <a:lumOff val="3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F853C0-61A6-4205-9DEA-FD900CEA995E}" type="datetime1">
              <a:rPr lang="en-US" smtClean="0"/>
              <a:t>6/12/2018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10" name="Freeform 11"/>
          <p:cNvSpPr/>
          <p:nvPr/>
        </p:nvSpPr>
        <p:spPr bwMode="auto">
          <a:xfrm flipV="1">
            <a:off x="78" y="7505843"/>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7689815"/>
            <a:ext cx="779971" cy="86548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0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1444978"/>
            <a:ext cx="8146116" cy="6863644"/>
          </a:xfrm>
        </p:spPr>
        <p:txBody>
          <a:bodyPr anchor="ctr">
            <a:normAutofit/>
          </a:bodyPr>
          <a:lstStyle>
            <a:lvl1pPr algn="l">
              <a:defRPr sz="64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21296" y="8308622"/>
            <a:ext cx="7538517" cy="903111"/>
          </a:xfrm>
        </p:spPr>
        <p:txBody>
          <a:bodyPr anchor="ctr">
            <a:noAutofit/>
          </a:bodyPr>
          <a:lstStyle>
            <a:lvl1pPr marL="0" indent="0">
              <a:buFontTx/>
              <a:buNone/>
              <a:defRPr sz="2133">
                <a:solidFill>
                  <a:schemeClr val="tx1">
                    <a:lumMod val="50000"/>
                    <a:lumOff val="50000"/>
                  </a:schemeClr>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888" y="10320702"/>
            <a:ext cx="8789313" cy="3687974"/>
          </a:xfrm>
        </p:spPr>
        <p:txBody>
          <a:bodyPr anchor="ctr">
            <a:normAutofit/>
          </a:bodyPr>
          <a:lstStyle>
            <a:lvl1pPr marL="0" indent="0" algn="l">
              <a:buNone/>
              <a:defRPr sz="2400">
                <a:solidFill>
                  <a:schemeClr val="tx1">
                    <a:lumMod val="65000"/>
                    <a:lumOff val="3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2B4072-DCE4-467E-81CB-2EBF78C0DC92}" type="datetime1">
              <a:rPr lang="en-US" smtClean="0"/>
              <a:t>6/12/2018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19" name="Freeform 11"/>
          <p:cNvSpPr/>
          <p:nvPr/>
        </p:nvSpPr>
        <p:spPr bwMode="auto">
          <a:xfrm flipV="1">
            <a:off x="78" y="7505843"/>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7689815"/>
            <a:ext cx="779971" cy="865481"/>
          </a:xfrm>
        </p:spPr>
        <p:txBody>
          <a:bodyPr/>
          <a:lstStyle/>
          <a:p>
            <a:fld id="{D57F1E4F-1CFF-5643-939E-217C01CDF565}" type="slidenum">
              <a:rPr lang="en-US" smtClean="0"/>
              <a:pPr/>
              <a:t>‹#›</a:t>
            </a:fld>
            <a:endParaRPr lang="en-US" dirty="0"/>
          </a:p>
        </p:txBody>
      </p:sp>
      <p:sp>
        <p:nvSpPr>
          <p:cNvPr id="14" name="TextBox 13"/>
          <p:cNvSpPr txBox="1"/>
          <p:nvPr/>
        </p:nvSpPr>
        <p:spPr>
          <a:xfrm>
            <a:off x="2411089" y="1536012"/>
            <a:ext cx="609759" cy="1386136"/>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solidFill>
                <a:effectLst/>
                <a:latin typeface="Arial"/>
              </a:rPr>
              <a:t>“</a:t>
            </a:r>
          </a:p>
        </p:txBody>
      </p:sp>
      <p:sp>
        <p:nvSpPr>
          <p:cNvPr id="15" name="TextBox 14"/>
          <p:cNvSpPr txBox="1"/>
          <p:nvPr/>
        </p:nvSpPr>
        <p:spPr>
          <a:xfrm>
            <a:off x="10892711" y="6886651"/>
            <a:ext cx="609759" cy="1386136"/>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772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5779915"/>
            <a:ext cx="8789313" cy="6458892"/>
          </a:xfrm>
        </p:spPr>
        <p:txBody>
          <a:bodyPr anchor="b">
            <a:normAutofit/>
          </a:bodyPr>
          <a:lstStyle>
            <a:lvl1pPr algn="l">
              <a:defRPr sz="64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888" y="12282311"/>
            <a:ext cx="8789313" cy="172947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628B757-A51E-4603-A3F1-4DB23EF3305D}" type="datetime1">
              <a:rPr lang="en-US" smtClean="0"/>
              <a:t>6/12/2018</a:t>
            </a:fld>
            <a:endParaRPr lang="en-US" dirty="0"/>
          </a:p>
        </p:txBody>
      </p:sp>
      <p:sp>
        <p:nvSpPr>
          <p:cNvPr id="6" name="Footer Placeholder 5"/>
          <p:cNvSpPr>
            <a:spLocks noGrp="1"/>
          </p:cNvSpPr>
          <p:nvPr>
            <p:ph type="ftr" sz="quarter" idx="11"/>
          </p:nvPr>
        </p:nvSpPr>
        <p:spPr/>
        <p:txBody>
          <a:bodyPr/>
          <a:lstStyle/>
          <a:p>
            <a:r>
              <a:rPr lang="en-US" smtClean="0"/>
              <a:t>© 2018 Thomas E. McKee, All Rights Reserved</a:t>
            </a:r>
            <a:endParaRPr lang="en-US" dirty="0"/>
          </a:p>
        </p:txBody>
      </p:sp>
      <p:sp>
        <p:nvSpPr>
          <p:cNvPr id="11" name="Freeform 11"/>
          <p:cNvSpPr/>
          <p:nvPr/>
        </p:nvSpPr>
        <p:spPr bwMode="auto">
          <a:xfrm flipV="1">
            <a:off x="78" y="1164008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11811766"/>
            <a:ext cx="779971" cy="86548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63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1444978"/>
            <a:ext cx="8146116" cy="6863644"/>
          </a:xfrm>
        </p:spPr>
        <p:txBody>
          <a:bodyPr anchor="ctr">
            <a:normAutofit/>
          </a:bodyPr>
          <a:lstStyle>
            <a:lvl1pPr algn="l">
              <a:defRPr sz="64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887" y="10295467"/>
            <a:ext cx="8917723" cy="1986844"/>
          </a:xfrm>
        </p:spPr>
        <p:txBody>
          <a:bodyPr anchor="b">
            <a:noAutofit/>
          </a:bodyPr>
          <a:lstStyle>
            <a:lvl1pPr marL="0" indent="0">
              <a:buFontTx/>
              <a:buNone/>
              <a:defRPr sz="3200">
                <a:solidFill>
                  <a:schemeClr val="accent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887" y="12282311"/>
            <a:ext cx="8917723" cy="172947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AD2AFAA-A6AF-4584-8928-EFAEC45447D4}" type="datetime1">
              <a:rPr lang="en-US" smtClean="0"/>
              <a:t>6/12/2018</a:t>
            </a:fld>
            <a:endParaRPr lang="en-US" dirty="0"/>
          </a:p>
        </p:txBody>
      </p:sp>
      <p:sp>
        <p:nvSpPr>
          <p:cNvPr id="6" name="Footer Placeholder 5"/>
          <p:cNvSpPr>
            <a:spLocks noGrp="1"/>
          </p:cNvSpPr>
          <p:nvPr>
            <p:ph type="ftr" sz="quarter" idx="11"/>
          </p:nvPr>
        </p:nvSpPr>
        <p:spPr/>
        <p:txBody>
          <a:bodyPr/>
          <a:lstStyle/>
          <a:p>
            <a:r>
              <a:rPr lang="en-US" smtClean="0"/>
              <a:t>© 2018 Thomas E. McKee, All Rights Reserved</a:t>
            </a:r>
            <a:endParaRPr lang="en-US" dirty="0"/>
          </a:p>
        </p:txBody>
      </p:sp>
      <p:sp>
        <p:nvSpPr>
          <p:cNvPr id="20" name="Freeform 11"/>
          <p:cNvSpPr/>
          <p:nvPr/>
        </p:nvSpPr>
        <p:spPr bwMode="auto">
          <a:xfrm flipV="1">
            <a:off x="78" y="1164008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11811766"/>
            <a:ext cx="779971" cy="865481"/>
          </a:xfrm>
        </p:spPr>
        <p:txBody>
          <a:bodyPr/>
          <a:lstStyle/>
          <a:p>
            <a:fld id="{D57F1E4F-1CFF-5643-939E-217C01CDF565}" type="slidenum">
              <a:rPr lang="en-US" smtClean="0"/>
              <a:pPr/>
              <a:t>‹#›</a:t>
            </a:fld>
            <a:endParaRPr lang="en-US" dirty="0"/>
          </a:p>
        </p:txBody>
      </p:sp>
      <p:sp>
        <p:nvSpPr>
          <p:cNvPr id="11" name="TextBox 10"/>
          <p:cNvSpPr txBox="1"/>
          <p:nvPr/>
        </p:nvSpPr>
        <p:spPr>
          <a:xfrm>
            <a:off x="2411089" y="1536012"/>
            <a:ext cx="609759" cy="1386136"/>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solidFill>
                <a:effectLst/>
                <a:latin typeface="Arial"/>
              </a:rPr>
              <a:t>“</a:t>
            </a:r>
          </a:p>
        </p:txBody>
      </p:sp>
      <p:sp>
        <p:nvSpPr>
          <p:cNvPr id="12" name="TextBox 11"/>
          <p:cNvSpPr txBox="1"/>
          <p:nvPr/>
        </p:nvSpPr>
        <p:spPr>
          <a:xfrm>
            <a:off x="10892711" y="6886651"/>
            <a:ext cx="609759" cy="1386136"/>
          </a:xfrm>
          <a:prstGeom prst="rect">
            <a:avLst/>
          </a:prstGeom>
        </p:spPr>
        <p:txBody>
          <a:bodyPr vert="horz" lIns="121920" tIns="60960" rIns="121920" bIns="60960" rtlCol="0" anchor="ctr">
            <a:noAutofit/>
          </a:bodyPr>
          <a:lstStyle/>
          <a:p>
            <a:pPr lvl="0"/>
            <a:r>
              <a:rPr lang="en-US" sz="10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013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1487187"/>
            <a:ext cx="8789312" cy="6826714"/>
          </a:xfrm>
        </p:spPr>
        <p:txBody>
          <a:bodyPr anchor="ctr">
            <a:normAutofit/>
          </a:bodyPr>
          <a:lstStyle>
            <a:lvl1pPr algn="l">
              <a:defRPr sz="64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888" y="10295467"/>
            <a:ext cx="8789313" cy="1986844"/>
          </a:xfrm>
        </p:spPr>
        <p:txBody>
          <a:bodyPr anchor="b">
            <a:noAutofit/>
          </a:bodyPr>
          <a:lstStyle>
            <a:lvl1pPr marL="0" indent="0">
              <a:buFontTx/>
              <a:buNone/>
              <a:defRPr sz="3200">
                <a:solidFill>
                  <a:schemeClr val="accent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888" y="12282311"/>
            <a:ext cx="8789313" cy="172947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06F28FE-45CF-4513-9634-8BB109D4824D}" type="datetime1">
              <a:rPr lang="en-US" smtClean="0"/>
              <a:t>6/12/2018</a:t>
            </a:fld>
            <a:endParaRPr lang="en-US" dirty="0"/>
          </a:p>
        </p:txBody>
      </p:sp>
      <p:sp>
        <p:nvSpPr>
          <p:cNvPr id="6" name="Footer Placeholder 5"/>
          <p:cNvSpPr>
            <a:spLocks noGrp="1"/>
          </p:cNvSpPr>
          <p:nvPr>
            <p:ph type="ftr" sz="quarter" idx="11"/>
          </p:nvPr>
        </p:nvSpPr>
        <p:spPr/>
        <p:txBody>
          <a:bodyPr/>
          <a:lstStyle/>
          <a:p>
            <a:r>
              <a:rPr lang="en-US" smtClean="0"/>
              <a:t>© 2018 Thomas E. McKee, All Rights Reserved</a:t>
            </a:r>
            <a:endParaRPr lang="en-US" dirty="0"/>
          </a:p>
        </p:txBody>
      </p:sp>
      <p:sp>
        <p:nvSpPr>
          <p:cNvPr id="10" name="Freeform 11"/>
          <p:cNvSpPr/>
          <p:nvPr/>
        </p:nvSpPr>
        <p:spPr bwMode="auto">
          <a:xfrm flipV="1">
            <a:off x="78" y="1164008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11811766"/>
            <a:ext cx="779971" cy="86548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9524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435AC8-65C6-408F-85BB-67CDFFBC15A7}" type="datetime1">
              <a:rPr lang="en-US" smtClean="0"/>
              <a:t>6/12/2018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10" name="Freeform 11"/>
          <p:cNvSpPr/>
          <p:nvPr/>
        </p:nvSpPr>
        <p:spPr bwMode="auto">
          <a:xfrm flipV="1">
            <a:off x="78" y="168579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74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1487186"/>
            <a:ext cx="2208176" cy="1252460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888" y="1487186"/>
            <a:ext cx="6288464" cy="125246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A64D12-F65B-403D-A503-9A1643217BF8}" type="datetime1">
              <a:rPr lang="en-US" smtClean="0"/>
              <a:t>6/12/2018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10" name="Freeform 11"/>
          <p:cNvSpPr/>
          <p:nvPr/>
        </p:nvSpPr>
        <p:spPr bwMode="auto">
          <a:xfrm flipV="1">
            <a:off x="78" y="168579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308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1479372"/>
            <a:ext cx="8785599" cy="303618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888" y="5057422"/>
            <a:ext cx="8789313" cy="8954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2D2229-F109-419F-B74B-3AC5E81F704A}" type="datetime1">
              <a:rPr lang="en-US" smtClean="0"/>
              <a:t>6/12/2018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10" name="Freeform 11"/>
          <p:cNvSpPr/>
          <p:nvPr/>
        </p:nvSpPr>
        <p:spPr bwMode="auto">
          <a:xfrm flipV="1">
            <a:off x="78" y="168579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51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4917480"/>
            <a:ext cx="8789313" cy="3481600"/>
          </a:xfrm>
        </p:spPr>
        <p:txBody>
          <a:bodyPr anchor="b"/>
          <a:lstStyle>
            <a:lvl1pPr algn="l">
              <a:defRPr sz="533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888" y="8489244"/>
            <a:ext cx="8789313" cy="2039467"/>
          </a:xfrm>
        </p:spPr>
        <p:txBody>
          <a:bodyPr anchor="t"/>
          <a:lstStyle>
            <a:lvl1pPr marL="0" indent="0" algn="l">
              <a:buNone/>
              <a:defRPr sz="2667">
                <a:solidFill>
                  <a:schemeClr val="tx1">
                    <a:lumMod val="65000"/>
                    <a:lumOff val="3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2B8263-565D-4E55-B56D-A95364C20A9D}" type="datetime1">
              <a:rPr lang="en-US" smtClean="0"/>
              <a:t>6/12/2018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11" name="Freeform 11"/>
          <p:cNvSpPr/>
          <p:nvPr/>
        </p:nvSpPr>
        <p:spPr bwMode="auto">
          <a:xfrm flipV="1">
            <a:off x="78" y="7505843"/>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7689815"/>
            <a:ext cx="779971" cy="86548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436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889" y="5064786"/>
            <a:ext cx="4263375" cy="893012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16410" y="5064786"/>
            <a:ext cx="4262791" cy="893012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0351AF-2C0B-4321-937E-7E3AA8842E8D}" type="datetime1">
              <a:rPr lang="en-US" smtClean="0"/>
              <a:t>6/12/2018</a:t>
            </a:fld>
            <a:endParaRPr lang="en-US" dirty="0"/>
          </a:p>
        </p:txBody>
      </p:sp>
      <p:sp>
        <p:nvSpPr>
          <p:cNvPr id="6" name="Footer Placeholder 5"/>
          <p:cNvSpPr>
            <a:spLocks noGrp="1"/>
          </p:cNvSpPr>
          <p:nvPr>
            <p:ph type="ftr" sz="quarter" idx="11"/>
          </p:nvPr>
        </p:nvSpPr>
        <p:spPr/>
        <p:txBody>
          <a:bodyPr/>
          <a:lstStyle/>
          <a:p>
            <a:r>
              <a:rPr lang="en-US" smtClean="0"/>
              <a:t>© 2018 Thomas E. McKee, All Rights Reserved</a:t>
            </a:r>
            <a:endParaRPr lang="en-US" dirty="0"/>
          </a:p>
        </p:txBody>
      </p:sp>
      <p:sp>
        <p:nvSpPr>
          <p:cNvPr id="9" name="Freeform 11"/>
          <p:cNvSpPr/>
          <p:nvPr/>
        </p:nvSpPr>
        <p:spPr bwMode="auto">
          <a:xfrm flipV="1">
            <a:off x="78" y="168579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1867339"/>
            <a:ext cx="779971" cy="86548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61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0469" y="5277928"/>
            <a:ext cx="3832795" cy="1365954"/>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2589887" y="6643884"/>
            <a:ext cx="4263376" cy="73616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1540" y="5270277"/>
            <a:ext cx="3830985" cy="1365954"/>
          </a:xfrm>
        </p:spPr>
        <p:txBody>
          <a:bodyPr anchor="b">
            <a:noAutofit/>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7111620" y="6636232"/>
            <a:ext cx="4260907" cy="73616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5A5D53-5AE8-43E4-B1C6-995DDFBB3BD5}" type="datetime1">
              <a:rPr lang="en-US" smtClean="0"/>
              <a:t>6/12/2018</a:t>
            </a:fld>
            <a:endParaRPr lang="en-US" dirty="0"/>
          </a:p>
        </p:txBody>
      </p:sp>
      <p:sp>
        <p:nvSpPr>
          <p:cNvPr id="8" name="Footer Placeholder 7"/>
          <p:cNvSpPr>
            <a:spLocks noGrp="1"/>
          </p:cNvSpPr>
          <p:nvPr>
            <p:ph type="ftr" sz="quarter" idx="11"/>
          </p:nvPr>
        </p:nvSpPr>
        <p:spPr/>
        <p:txBody>
          <a:bodyPr/>
          <a:lstStyle/>
          <a:p>
            <a:r>
              <a:rPr lang="en-US" smtClean="0"/>
              <a:t>© 2018 Thomas E. McKee, All Rights Reserved</a:t>
            </a:r>
            <a:endParaRPr lang="en-US" dirty="0"/>
          </a:p>
        </p:txBody>
      </p:sp>
      <p:sp>
        <p:nvSpPr>
          <p:cNvPr id="11" name="Freeform 11"/>
          <p:cNvSpPr/>
          <p:nvPr/>
        </p:nvSpPr>
        <p:spPr bwMode="auto">
          <a:xfrm flipV="1">
            <a:off x="78" y="168579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1867339"/>
            <a:ext cx="779971" cy="86548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538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1479372"/>
            <a:ext cx="8785600" cy="303618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78496D-EEBA-494B-AD3E-63E62BDB4460}" type="datetime1">
              <a:rPr lang="en-US" smtClean="0"/>
              <a:t>6/12/2018</a:t>
            </a:fld>
            <a:endParaRPr lang="en-US"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8" name="Freeform 11"/>
          <p:cNvSpPr/>
          <p:nvPr/>
        </p:nvSpPr>
        <p:spPr bwMode="auto">
          <a:xfrm flipV="1">
            <a:off x="78" y="168579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7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87707-458B-44AD-BA60-3E1F9D966D8D}" type="datetime1">
              <a:rPr lang="en-US" smtClean="0"/>
              <a:t>6/12/2018</a:t>
            </a:fld>
            <a:endParaRPr lang="en-US" dirty="0"/>
          </a:p>
        </p:txBody>
      </p:sp>
      <p:sp>
        <p:nvSpPr>
          <p:cNvPr id="3" name="Footer Placeholder 2"/>
          <p:cNvSpPr>
            <a:spLocks noGrp="1"/>
          </p:cNvSpPr>
          <p:nvPr>
            <p:ph type="ftr" sz="quarter" idx="11"/>
          </p:nvPr>
        </p:nvSpPr>
        <p:spPr/>
        <p:txBody>
          <a:bodyPr/>
          <a:lstStyle/>
          <a:p>
            <a:r>
              <a:rPr lang="en-US" smtClean="0"/>
              <a:t>© 2018 Thomas E. McKee, All Rights Reserved</a:t>
            </a:r>
            <a:endParaRPr lang="en-US" dirty="0"/>
          </a:p>
        </p:txBody>
      </p:sp>
      <p:sp>
        <p:nvSpPr>
          <p:cNvPr id="6" name="Freeform 11"/>
          <p:cNvSpPr/>
          <p:nvPr/>
        </p:nvSpPr>
        <p:spPr bwMode="auto">
          <a:xfrm flipV="1">
            <a:off x="78" y="168579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19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1057394"/>
            <a:ext cx="3506112" cy="2314221"/>
          </a:xfrm>
        </p:spPr>
        <p:txBody>
          <a:bodyPr anchor="b"/>
          <a:lstStyle>
            <a:lvl1pPr algn="l">
              <a:defRPr sz="2667" b="0"/>
            </a:lvl1pPr>
          </a:lstStyle>
          <a:p>
            <a:r>
              <a:rPr lang="en-US" smtClean="0"/>
              <a:t>Click to edit Master title style</a:t>
            </a:r>
            <a:endParaRPr lang="en-US" dirty="0"/>
          </a:p>
        </p:txBody>
      </p:sp>
      <p:sp>
        <p:nvSpPr>
          <p:cNvPr id="3" name="Content Placeholder 2"/>
          <p:cNvSpPr>
            <a:spLocks noGrp="1"/>
          </p:cNvSpPr>
          <p:nvPr>
            <p:ph idx="1"/>
          </p:nvPr>
        </p:nvSpPr>
        <p:spPr>
          <a:xfrm>
            <a:off x="6324659" y="1057397"/>
            <a:ext cx="5054541" cy="12835468"/>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887" y="3789305"/>
            <a:ext cx="3506112" cy="10103552"/>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95F5CA1-7D2D-43E7-B906-7B2AFEE53B25}" type="datetime1">
              <a:rPr lang="en-US" smtClean="0"/>
              <a:t>6/12/2018</a:t>
            </a:fld>
            <a:endParaRPr lang="en-US" dirty="0"/>
          </a:p>
        </p:txBody>
      </p:sp>
      <p:sp>
        <p:nvSpPr>
          <p:cNvPr id="6" name="Footer Placeholder 5"/>
          <p:cNvSpPr>
            <a:spLocks noGrp="1"/>
          </p:cNvSpPr>
          <p:nvPr>
            <p:ph type="ftr" sz="quarter" idx="11"/>
          </p:nvPr>
        </p:nvSpPr>
        <p:spPr/>
        <p:txBody>
          <a:bodyPr/>
          <a:lstStyle/>
          <a:p>
            <a:r>
              <a:rPr lang="en-US" smtClean="0"/>
              <a:t>© 2018 Thomas E. McKee, All Rights Reserved</a:t>
            </a:r>
            <a:endParaRPr lang="en-US" dirty="0"/>
          </a:p>
        </p:txBody>
      </p:sp>
      <p:sp>
        <p:nvSpPr>
          <p:cNvPr id="10" name="Freeform 11"/>
          <p:cNvSpPr/>
          <p:nvPr/>
        </p:nvSpPr>
        <p:spPr bwMode="auto">
          <a:xfrm flipV="1">
            <a:off x="78" y="168579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71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11379200"/>
            <a:ext cx="8789313" cy="1343379"/>
          </a:xfrm>
        </p:spPr>
        <p:txBody>
          <a:bodyPr anchor="b">
            <a:normAutofit/>
          </a:bodyPr>
          <a:lstStyle>
            <a:lvl1pPr algn="l">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888" y="1505102"/>
            <a:ext cx="8789313" cy="9137707"/>
          </a:xfrm>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4" name="Text Placeholder 3"/>
          <p:cNvSpPr>
            <a:spLocks noGrp="1"/>
          </p:cNvSpPr>
          <p:nvPr>
            <p:ph type="body" sz="half" idx="2"/>
          </p:nvPr>
        </p:nvSpPr>
        <p:spPr>
          <a:xfrm>
            <a:off x="2589888" y="12722579"/>
            <a:ext cx="8789313" cy="1170280"/>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2850013A-070A-4B46-AAD2-90D2723DC7BD}" type="datetime1">
              <a:rPr lang="en-US" smtClean="0"/>
              <a:t>6/12/2018</a:t>
            </a:fld>
            <a:endParaRPr lang="en-US" dirty="0"/>
          </a:p>
        </p:txBody>
      </p:sp>
      <p:sp>
        <p:nvSpPr>
          <p:cNvPr id="6" name="Footer Placeholder 5"/>
          <p:cNvSpPr>
            <a:spLocks noGrp="1"/>
          </p:cNvSpPr>
          <p:nvPr>
            <p:ph type="ftr" sz="quarter" idx="11"/>
          </p:nvPr>
        </p:nvSpPr>
        <p:spPr/>
        <p:txBody>
          <a:bodyPr/>
          <a:lstStyle/>
          <a:p>
            <a:r>
              <a:rPr lang="en-US" smtClean="0"/>
              <a:t>© 2018 Thomas E. McKee, All Rights Reserved</a:t>
            </a:r>
            <a:endParaRPr lang="en-US" dirty="0"/>
          </a:p>
        </p:txBody>
      </p:sp>
      <p:sp>
        <p:nvSpPr>
          <p:cNvPr id="10" name="Freeform 11"/>
          <p:cNvSpPr/>
          <p:nvPr/>
        </p:nvSpPr>
        <p:spPr bwMode="auto">
          <a:xfrm flipV="1">
            <a:off x="78" y="11640084"/>
            <a:ext cx="1811141" cy="120416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11811766"/>
            <a:ext cx="779971" cy="86548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135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541867"/>
            <a:ext cx="2641600" cy="15736007"/>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676"/>
            <a:ext cx="2603029" cy="16244072"/>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1625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1479372"/>
            <a:ext cx="8785600" cy="3036184"/>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888" y="5057422"/>
            <a:ext cx="8789313" cy="92117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3200" y="14542435"/>
            <a:ext cx="1021840" cy="877442"/>
          </a:xfrm>
          <a:prstGeom prst="rect">
            <a:avLst/>
          </a:prstGeom>
        </p:spPr>
        <p:txBody>
          <a:bodyPr vert="horz" lIns="91440" tIns="45720" rIns="91440" bIns="45720" rtlCol="0" anchor="ctr"/>
          <a:lstStyle>
            <a:lvl1pPr algn="r">
              <a:defRPr sz="1200">
                <a:solidFill>
                  <a:schemeClr val="tx1">
                    <a:tint val="75000"/>
                  </a:schemeClr>
                </a:solidFill>
              </a:defRPr>
            </a:lvl1pPr>
          </a:lstStyle>
          <a:p>
            <a:fld id="{A331FF73-EB5A-404D-A6FA-21CF0BEADD89}" type="datetime1">
              <a:rPr lang="en-US" smtClean="0"/>
              <a:t>6/12/2018</a:t>
            </a:fld>
            <a:endParaRPr lang="en-US" dirty="0"/>
          </a:p>
        </p:txBody>
      </p:sp>
      <p:sp>
        <p:nvSpPr>
          <p:cNvPr id="5" name="Footer Placeholder 4"/>
          <p:cNvSpPr>
            <a:spLocks noGrp="1"/>
          </p:cNvSpPr>
          <p:nvPr>
            <p:ph type="ftr" sz="quarter" idx="3"/>
          </p:nvPr>
        </p:nvSpPr>
        <p:spPr>
          <a:xfrm>
            <a:off x="2589887" y="14544141"/>
            <a:ext cx="7621984" cy="86548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2018 Thomas E. McKee, All Rights Reserved</a:t>
            </a:r>
            <a:endParaRPr lang="en-US" dirty="0"/>
          </a:p>
        </p:txBody>
      </p:sp>
      <p:sp>
        <p:nvSpPr>
          <p:cNvPr id="6" name="Slide Number Placeholder 5"/>
          <p:cNvSpPr>
            <a:spLocks noGrp="1"/>
          </p:cNvSpPr>
          <p:nvPr>
            <p:ph type="sldNum" sz="quarter" idx="4"/>
          </p:nvPr>
        </p:nvSpPr>
        <p:spPr bwMode="gray">
          <a:xfrm>
            <a:off x="681637" y="1867339"/>
            <a:ext cx="779971" cy="865481"/>
          </a:xfrm>
          <a:prstGeom prst="rect">
            <a:avLst/>
          </a:prstGeom>
        </p:spPr>
        <p:txBody>
          <a:bodyPr vert="horz" lIns="91440" tIns="45720" rIns="91440" bIns="45720" rtlCol="0" anchor="ctr"/>
          <a:lstStyle>
            <a:lvl1pPr algn="r">
              <a:defRPr sz="2667">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11475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dt="0"/>
  <p:txStyles>
    <p:titleStyle>
      <a:lvl1pPr algn="l" defTabSz="609585"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57189" algn="l" defTabSz="609585" rtl="0" eaLnBrk="1" latinLnBrk="0" hangingPunct="1">
        <a:spcBef>
          <a:spcPts val="1333"/>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1pPr>
      <a:lvl2pPr marL="990575" indent="-380990" algn="l" defTabSz="609585" rtl="0" eaLnBrk="1" latinLnBrk="0" hangingPunct="1">
        <a:spcBef>
          <a:spcPts val="1333"/>
        </a:spcBef>
        <a:spcAft>
          <a:spcPts val="0"/>
        </a:spcAft>
        <a:buClr>
          <a:schemeClr val="accent1"/>
        </a:buClr>
        <a:buFont typeface="Wingdings 3" charset="2"/>
        <a:buChar char=""/>
        <a:defRPr sz="2133" kern="1200">
          <a:solidFill>
            <a:schemeClr val="tx1">
              <a:lumMod val="75000"/>
              <a:lumOff val="25000"/>
            </a:schemeClr>
          </a:solidFill>
          <a:latin typeface="+mn-lt"/>
          <a:ea typeface="+mn-ea"/>
          <a:cs typeface="+mn-cs"/>
        </a:defRPr>
      </a:lvl2pPr>
      <a:lvl3pPr marL="1523962" indent="-304792" algn="l" defTabSz="609585" rtl="0" eaLnBrk="1" latinLnBrk="0" hangingPunct="1">
        <a:spcBef>
          <a:spcPts val="1333"/>
        </a:spcBef>
        <a:spcAft>
          <a:spcPts val="0"/>
        </a:spcAft>
        <a:buClr>
          <a:schemeClr val="accent1"/>
        </a:buClr>
        <a:buFont typeface="Wingdings 3" charset="2"/>
        <a:buChar char=""/>
        <a:defRPr sz="1867" kern="1200">
          <a:solidFill>
            <a:schemeClr val="tx1">
              <a:lumMod val="75000"/>
              <a:lumOff val="25000"/>
            </a:schemeClr>
          </a:solidFill>
          <a:latin typeface="+mn-lt"/>
          <a:ea typeface="+mn-ea"/>
          <a:cs typeface="+mn-cs"/>
        </a:defRPr>
      </a:lvl3pPr>
      <a:lvl4pPr marL="2133547" indent="-304792" algn="l" defTabSz="609585" rtl="0" eaLnBrk="1" latinLnBrk="0" hangingPunct="1">
        <a:spcBef>
          <a:spcPts val="1333"/>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4pPr>
      <a:lvl5pPr marL="2743131" indent="-304792" algn="l" defTabSz="609585" rtl="0" eaLnBrk="1" latinLnBrk="0" hangingPunct="1">
        <a:spcBef>
          <a:spcPts val="1333"/>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5pPr>
      <a:lvl6pPr marL="3352716" indent="-304792" algn="l" defTabSz="609585" rtl="0" eaLnBrk="1" latinLnBrk="0" hangingPunct="1">
        <a:spcBef>
          <a:spcPts val="1333"/>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6pPr>
      <a:lvl7pPr marL="3962301" indent="-304792" algn="l" defTabSz="609585" rtl="0" eaLnBrk="1" latinLnBrk="0" hangingPunct="1">
        <a:spcBef>
          <a:spcPts val="1333"/>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7pPr>
      <a:lvl8pPr marL="4571886" indent="-304792" algn="l" defTabSz="609585" rtl="0" eaLnBrk="1" latinLnBrk="0" hangingPunct="1">
        <a:spcBef>
          <a:spcPts val="1333"/>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8pPr>
      <a:lvl9pPr marL="5181470" indent="-304792" algn="l" defTabSz="609585" rtl="0" eaLnBrk="1" latinLnBrk="0" hangingPunct="1">
        <a:spcBef>
          <a:spcPts val="1333"/>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en.wikipedia.org/wiki/Iris_virginica" TargetMode="External"/><Relationship Id="rId7" Type="http://schemas.openxmlformats.org/officeDocument/2006/relationships/hyperlink" Target="https://en.wikipedia.org/wiki/Petal" TargetMode="External"/><Relationship Id="rId2" Type="http://schemas.openxmlformats.org/officeDocument/2006/relationships/hyperlink" Target="https://en.wikipedia.org/wiki/Iris_setosa" TargetMode="External"/><Relationship Id="rId1" Type="http://schemas.openxmlformats.org/officeDocument/2006/relationships/slideLayout" Target="../slideLayouts/slideLayout2.xml"/><Relationship Id="rId6" Type="http://schemas.openxmlformats.org/officeDocument/2006/relationships/hyperlink" Target="https://en.wikipedia.org/wiki/Sepal" TargetMode="External"/><Relationship Id="rId5" Type="http://schemas.openxmlformats.org/officeDocument/2006/relationships/hyperlink" Target="https://en.wikipedia.org/wiki/Features_(pattern_recognition)" TargetMode="External"/><Relationship Id="rId10" Type="http://schemas.openxmlformats.org/officeDocument/2006/relationships/image" Target="../media/image3.png"/><Relationship Id="rId4" Type="http://schemas.openxmlformats.org/officeDocument/2006/relationships/hyperlink" Target="https://en.wikipedia.org/wiki/Iris_versicolor"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148" y="3022784"/>
            <a:ext cx="8800601" cy="5363629"/>
          </a:xfrm>
        </p:spPr>
        <p:txBody>
          <a:bodyPr>
            <a:normAutofit fontScale="90000"/>
          </a:bodyPr>
          <a:lstStyle/>
          <a:p>
            <a:r>
              <a:rPr lang="en-US" dirty="0" smtClean="0"/>
              <a:t>Creating Synthetic Data Files Via R Language-A Tutorial With Hands-on Application</a:t>
            </a:r>
            <a:endParaRPr lang="en-US" dirty="0"/>
          </a:p>
        </p:txBody>
      </p:sp>
      <p:sp>
        <p:nvSpPr>
          <p:cNvPr id="3" name="Subtitle 2"/>
          <p:cNvSpPr>
            <a:spLocks noGrp="1"/>
          </p:cNvSpPr>
          <p:nvPr>
            <p:ph type="subTitle" idx="1"/>
          </p:nvPr>
        </p:nvSpPr>
        <p:spPr>
          <a:xfrm>
            <a:off x="2092961" y="9773920"/>
            <a:ext cx="9677508" cy="4958080"/>
          </a:xfrm>
        </p:spPr>
        <p:txBody>
          <a:bodyPr>
            <a:normAutofit lnSpcReduction="10000"/>
          </a:bodyPr>
          <a:lstStyle/>
          <a:p>
            <a:r>
              <a:rPr lang="en-US" sz="2800" dirty="0" smtClean="0"/>
              <a:t>Thomas E. McKee, Ph.D. , CPA, CMA, CIA</a:t>
            </a:r>
          </a:p>
          <a:p>
            <a:r>
              <a:rPr lang="en-US" sz="2800" dirty="0" smtClean="0"/>
              <a:t>Professor -  Medical University of South Carolina</a:t>
            </a:r>
          </a:p>
          <a:p>
            <a:r>
              <a:rPr lang="en-US" sz="2800" dirty="0" smtClean="0"/>
              <a:t>Professor II- Norwegian School of Economics (NHH)</a:t>
            </a:r>
          </a:p>
          <a:p>
            <a:endParaRPr lang="en-US" sz="2800" dirty="0"/>
          </a:p>
          <a:p>
            <a:endParaRPr lang="en-US" sz="2800" dirty="0" smtClean="0"/>
          </a:p>
          <a:p>
            <a:endParaRPr lang="en-US" sz="2800" dirty="0"/>
          </a:p>
          <a:p>
            <a:endParaRPr lang="en-US" sz="2800" dirty="0" smtClean="0"/>
          </a:p>
          <a:p>
            <a:r>
              <a:rPr lang="en-US" sz="2800" dirty="0" smtClean="0"/>
              <a:t>Session 4:03 , 8:00 a.m., Tuesday June 5</a:t>
            </a:r>
            <a:r>
              <a:rPr lang="en-US" sz="2800" baseline="30000" dirty="0" smtClean="0"/>
              <a:t>th</a:t>
            </a:r>
          </a:p>
          <a:p>
            <a:r>
              <a:rPr lang="en-US" sz="2800" dirty="0" smtClean="0"/>
              <a:t>50 minute presentation</a:t>
            </a:r>
          </a:p>
          <a:p>
            <a:endParaRPr lang="en-US" sz="2800" dirty="0"/>
          </a:p>
        </p:txBody>
      </p:sp>
    </p:spTree>
    <p:extLst>
      <p:ext uri="{BB962C8B-B14F-4D97-AF65-F5344CB8AC3E}">
        <p14:creationId xmlns:p14="http://schemas.microsoft.com/office/powerpoint/2010/main" val="388921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 Commands For Data Creation </a:t>
            </a:r>
            <a:endParaRPr lang="en-US" dirty="0"/>
          </a:p>
        </p:txBody>
      </p:sp>
      <p:sp>
        <p:nvSpPr>
          <p:cNvPr id="3" name="Content Placeholder 2"/>
          <p:cNvSpPr>
            <a:spLocks noGrp="1"/>
          </p:cNvSpPr>
          <p:nvPr>
            <p:ph idx="1"/>
          </p:nvPr>
        </p:nvSpPr>
        <p:spPr/>
        <p:txBody>
          <a:bodyPr>
            <a:normAutofit fontScale="77500" lnSpcReduction="20000"/>
          </a:bodyPr>
          <a:lstStyle/>
          <a:p>
            <a:r>
              <a:rPr lang="en-US" sz="4200" dirty="0" smtClean="0"/>
              <a:t>Distributions</a:t>
            </a:r>
          </a:p>
          <a:p>
            <a:endParaRPr lang="en-US" sz="4200" dirty="0" smtClean="0"/>
          </a:p>
          <a:p>
            <a:pPr lvl="1"/>
            <a:r>
              <a:rPr lang="en-US" sz="4200" dirty="0" smtClean="0"/>
              <a:t>Normal</a:t>
            </a:r>
            <a:r>
              <a:rPr lang="en-US" sz="4200" dirty="0" smtClean="0">
                <a:sym typeface="Wingdings" panose="05000000000000000000" pitchFamily="2" charset="2"/>
              </a:rPr>
              <a:t> </a:t>
            </a:r>
            <a:r>
              <a:rPr lang="en-US" sz="4200" dirty="0" err="1" smtClean="0">
                <a:sym typeface="Wingdings" panose="05000000000000000000" pitchFamily="2" charset="2"/>
              </a:rPr>
              <a:t>r</a:t>
            </a:r>
            <a:r>
              <a:rPr lang="en-US" sz="4200" dirty="0" err="1" smtClean="0"/>
              <a:t>norm</a:t>
            </a:r>
            <a:r>
              <a:rPr lang="en-US" sz="4200" dirty="0" smtClean="0"/>
              <a:t> (n, mean= , std. dev=)</a:t>
            </a:r>
          </a:p>
          <a:p>
            <a:pPr lvl="1"/>
            <a:endParaRPr lang="en-US" sz="4200" dirty="0"/>
          </a:p>
          <a:p>
            <a:pPr lvl="1"/>
            <a:r>
              <a:rPr lang="en-US" sz="4200" dirty="0" smtClean="0"/>
              <a:t>Binomial </a:t>
            </a:r>
            <a:r>
              <a:rPr lang="en-US" sz="4200" dirty="0" smtClean="0">
                <a:sym typeface="Wingdings" panose="05000000000000000000" pitchFamily="2" charset="2"/>
              </a:rPr>
              <a:t> </a:t>
            </a:r>
            <a:r>
              <a:rPr lang="en-US" sz="4200" dirty="0" err="1" smtClean="0">
                <a:sym typeface="Wingdings" panose="05000000000000000000" pitchFamily="2" charset="2"/>
              </a:rPr>
              <a:t>r</a:t>
            </a:r>
            <a:r>
              <a:rPr lang="en-US" sz="4200" dirty="0" err="1" smtClean="0"/>
              <a:t>binom</a:t>
            </a:r>
            <a:r>
              <a:rPr lang="en-US" sz="4200" dirty="0" smtClean="0"/>
              <a:t> (n, size, probability)</a:t>
            </a:r>
          </a:p>
          <a:p>
            <a:pPr lvl="1"/>
            <a:endParaRPr lang="en-US" sz="4200" dirty="0"/>
          </a:p>
          <a:p>
            <a:pPr lvl="1"/>
            <a:r>
              <a:rPr lang="en-US" sz="4200" dirty="0" smtClean="0"/>
              <a:t>Uniform </a:t>
            </a:r>
            <a:r>
              <a:rPr lang="en-US" sz="4200" dirty="0" smtClean="0">
                <a:sym typeface="Wingdings" panose="05000000000000000000" pitchFamily="2" charset="2"/>
              </a:rPr>
              <a:t> </a:t>
            </a:r>
            <a:r>
              <a:rPr lang="en-US" sz="4200" dirty="0" err="1" smtClean="0">
                <a:sym typeface="Wingdings" panose="05000000000000000000" pitchFamily="2" charset="2"/>
              </a:rPr>
              <a:t>r</a:t>
            </a:r>
            <a:r>
              <a:rPr lang="en-US" sz="4200" dirty="0" err="1" smtClean="0"/>
              <a:t>unif</a:t>
            </a:r>
            <a:r>
              <a:rPr lang="en-US" sz="4200" dirty="0" smtClean="0"/>
              <a:t> </a:t>
            </a:r>
            <a:r>
              <a:rPr lang="en-US" sz="4200" dirty="0"/>
              <a:t>(</a:t>
            </a:r>
            <a:r>
              <a:rPr lang="en-US" sz="4200" dirty="0" smtClean="0"/>
              <a:t>n, min, max)</a:t>
            </a:r>
          </a:p>
          <a:p>
            <a:pPr lvl="1"/>
            <a:endParaRPr lang="en-US" sz="4200" dirty="0"/>
          </a:p>
          <a:p>
            <a:pPr lvl="1"/>
            <a:r>
              <a:rPr lang="en-US" sz="4200" dirty="0" smtClean="0"/>
              <a:t>Beta </a:t>
            </a:r>
            <a:r>
              <a:rPr lang="en-US" sz="4200" dirty="0" smtClean="0">
                <a:sym typeface="Wingdings" panose="05000000000000000000" pitchFamily="2" charset="2"/>
              </a:rPr>
              <a:t> </a:t>
            </a:r>
            <a:r>
              <a:rPr lang="en-US" sz="4200" dirty="0" err="1" smtClean="0">
                <a:sym typeface="Wingdings" panose="05000000000000000000" pitchFamily="2" charset="2"/>
              </a:rPr>
              <a:t>dbeta</a:t>
            </a:r>
            <a:r>
              <a:rPr lang="en-US" sz="4200" dirty="0" smtClean="0">
                <a:sym typeface="Wingdings" panose="05000000000000000000" pitchFamily="2" charset="2"/>
              </a:rPr>
              <a:t> (x,shape1, shape2, </a:t>
            </a:r>
            <a:r>
              <a:rPr lang="en-US" sz="4200" dirty="0" err="1" smtClean="0">
                <a:sym typeface="Wingdings" panose="05000000000000000000" pitchFamily="2" charset="2"/>
              </a:rPr>
              <a:t>ncp</a:t>
            </a:r>
            <a:r>
              <a:rPr lang="en-US" sz="4200" dirty="0" smtClean="0">
                <a:sym typeface="Wingdings" panose="05000000000000000000" pitchFamily="2" charset="2"/>
              </a:rPr>
              <a:t>=0, log = FALSE)</a:t>
            </a:r>
          </a:p>
          <a:p>
            <a:pPr lvl="1"/>
            <a:endParaRPr lang="en-US" sz="4200" dirty="0">
              <a:sym typeface="Wingdings" panose="05000000000000000000" pitchFamily="2" charset="2"/>
            </a:endParaRPr>
          </a:p>
          <a:p>
            <a:pPr lvl="1"/>
            <a:r>
              <a:rPr lang="en-US" sz="4200" dirty="0" smtClean="0">
                <a:sym typeface="Wingdings" panose="05000000000000000000" pitchFamily="2" charset="2"/>
              </a:rPr>
              <a:t>Categorical variables (10 in range 1,3)   sample (1:3,10,replace=TRUE, </a:t>
            </a:r>
            <a:r>
              <a:rPr lang="en-US" sz="4200" dirty="0" err="1" smtClean="0">
                <a:sym typeface="Wingdings" panose="05000000000000000000" pitchFamily="2" charset="2"/>
              </a:rPr>
              <a:t>prob</a:t>
            </a:r>
            <a:r>
              <a:rPr lang="en-US" sz="4200" dirty="0" smtClean="0">
                <a:sym typeface="Wingdings" panose="05000000000000000000" pitchFamily="2" charset="2"/>
              </a:rPr>
              <a:t> = c (3/7,1/7,3/7 )) [see p.105 </a:t>
            </a:r>
            <a:r>
              <a:rPr lang="en-US" sz="4200" dirty="0" err="1" smtClean="0">
                <a:sym typeface="Wingdings" panose="05000000000000000000" pitchFamily="2" charset="2"/>
              </a:rPr>
              <a:t>Templ</a:t>
            </a:r>
            <a:r>
              <a:rPr lang="en-US" sz="4200" dirty="0" smtClean="0">
                <a:sym typeface="Wingdings" panose="05000000000000000000" pitchFamily="2" charset="2"/>
              </a:rPr>
              <a:t> for discussion]</a:t>
            </a:r>
            <a:endParaRPr lang="en-US" sz="4200" dirty="0"/>
          </a:p>
          <a:p>
            <a:pPr lvl="1"/>
            <a:endParaRPr lang="en-US" sz="4200" dirty="0" smtClean="0"/>
          </a:p>
          <a:p>
            <a:endParaRPr lang="en-US" sz="4200" dirty="0"/>
          </a:p>
          <a:p>
            <a:endParaRPr lang="en-US" sz="3600" dirty="0"/>
          </a:p>
          <a:p>
            <a:endParaRPr lang="en-US" sz="3600" dirty="0"/>
          </a:p>
          <a:p>
            <a:endParaRPr lang="en-US" sz="3600" dirty="0"/>
          </a:p>
          <a:p>
            <a:endParaRPr lang="en-US" sz="3600" dirty="0" smtClean="0"/>
          </a:p>
          <a:p>
            <a:endParaRPr lang="en-US" sz="3600" dirty="0"/>
          </a:p>
          <a:p>
            <a:endParaRPr lang="en-US" sz="3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1144163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Basic R Commands For Data Manipulation </a:t>
            </a:r>
            <a:endParaRPr lang="en-US" dirty="0"/>
          </a:p>
        </p:txBody>
      </p:sp>
      <p:sp>
        <p:nvSpPr>
          <p:cNvPr id="3" name="Content Placeholder 2"/>
          <p:cNvSpPr>
            <a:spLocks noGrp="1"/>
          </p:cNvSpPr>
          <p:nvPr>
            <p:ph idx="1"/>
          </p:nvPr>
        </p:nvSpPr>
        <p:spPr>
          <a:xfrm>
            <a:off x="2589888" y="3962400"/>
            <a:ext cx="8789313" cy="10049385"/>
          </a:xfrm>
        </p:spPr>
        <p:txBody>
          <a:bodyPr>
            <a:normAutofit fontScale="92500" lnSpcReduction="10000"/>
          </a:bodyPr>
          <a:lstStyle/>
          <a:p>
            <a:r>
              <a:rPr lang="en-US" sz="4200" dirty="0" smtClean="0"/>
              <a:t>Join individual variables </a:t>
            </a:r>
            <a:r>
              <a:rPr lang="en-US" sz="4200" dirty="0" smtClean="0">
                <a:sym typeface="Wingdings" panose="05000000000000000000" pitchFamily="2" charset="2"/>
              </a:rPr>
              <a:t></a:t>
            </a:r>
            <a:r>
              <a:rPr lang="en-US" sz="4200" dirty="0" err="1" smtClean="0"/>
              <a:t>data.frame</a:t>
            </a:r>
            <a:r>
              <a:rPr lang="en-US" sz="4200" dirty="0" smtClean="0"/>
              <a:t> (x1x2,…</a:t>
            </a:r>
            <a:r>
              <a:rPr lang="en-US" sz="4200" dirty="0" err="1" smtClean="0"/>
              <a:t>xn</a:t>
            </a:r>
            <a:r>
              <a:rPr lang="en-US" sz="4200" dirty="0" smtClean="0"/>
              <a:t>)</a:t>
            </a:r>
          </a:p>
          <a:p>
            <a:endParaRPr lang="en-US" sz="4200" dirty="0"/>
          </a:p>
          <a:p>
            <a:r>
              <a:rPr lang="en-US" sz="4200" dirty="0" smtClean="0"/>
              <a:t>Merge data frames </a:t>
            </a:r>
            <a:r>
              <a:rPr lang="en-US" sz="4200" dirty="0" err="1" smtClean="0"/>
              <a:t>vertically</a:t>
            </a:r>
            <a:r>
              <a:rPr lang="en-US" sz="4200" dirty="0" err="1" smtClean="0">
                <a:sym typeface="Wingdings" panose="05000000000000000000" pitchFamily="2" charset="2"/>
              </a:rPr>
              <a:t>rbind</a:t>
            </a:r>
            <a:endParaRPr lang="en-US" sz="4200" dirty="0" smtClean="0"/>
          </a:p>
          <a:p>
            <a:endParaRPr lang="en-US" sz="4200" dirty="0"/>
          </a:p>
          <a:p>
            <a:r>
              <a:rPr lang="en-US" sz="4200" dirty="0" smtClean="0"/>
              <a:t>Truncate </a:t>
            </a:r>
            <a:r>
              <a:rPr lang="en-US" sz="4200" dirty="0" smtClean="0">
                <a:sym typeface="Wingdings" panose="05000000000000000000" pitchFamily="2" charset="2"/>
              </a:rPr>
              <a:t>x1[x1&gt;4 &amp; x1&lt;8]</a:t>
            </a:r>
          </a:p>
          <a:p>
            <a:pPr lvl="2"/>
            <a:r>
              <a:rPr lang="en-US" sz="3067" dirty="0" smtClean="0"/>
              <a:t>Previous uses rejection method which can be computationally  inefficient for small intervals.  See P 117 in Temple for inversion method.</a:t>
            </a:r>
          </a:p>
          <a:p>
            <a:pPr lvl="2"/>
            <a:endParaRPr lang="en-US" sz="3067" dirty="0"/>
          </a:p>
          <a:p>
            <a:r>
              <a:rPr lang="en-US" sz="3600" dirty="0" smtClean="0"/>
              <a:t>Slice() </a:t>
            </a:r>
            <a:r>
              <a:rPr lang="en-US" sz="3600" dirty="0" smtClean="0">
                <a:sym typeface="Wingdings" panose="05000000000000000000" pitchFamily="2" charset="2"/>
              </a:rPr>
              <a:t></a:t>
            </a:r>
            <a:r>
              <a:rPr lang="en-US" sz="3600" dirty="0" smtClean="0"/>
              <a:t> to select 1 or more rows</a:t>
            </a:r>
          </a:p>
          <a:p>
            <a:endParaRPr lang="en-US" sz="3600" dirty="0"/>
          </a:p>
          <a:p>
            <a:r>
              <a:rPr lang="en-US" sz="3600" dirty="0" smtClean="0"/>
              <a:t>Select() </a:t>
            </a:r>
            <a:r>
              <a:rPr lang="en-US" sz="3600" dirty="0" smtClean="0">
                <a:sym typeface="Wingdings" panose="05000000000000000000" pitchFamily="2" charset="2"/>
              </a:rPr>
              <a:t> to select 1 or more columns</a:t>
            </a:r>
          </a:p>
          <a:p>
            <a:endParaRPr lang="en-US" sz="3600" dirty="0">
              <a:sym typeface="Wingdings" panose="05000000000000000000" pitchFamily="2" charset="2"/>
            </a:endParaRPr>
          </a:p>
          <a:p>
            <a:r>
              <a:rPr lang="en-US" sz="3600" dirty="0" smtClean="0">
                <a:sym typeface="Wingdings" panose="05000000000000000000" pitchFamily="2" charset="2"/>
              </a:rPr>
              <a:t>Arrange()  to sort</a:t>
            </a:r>
            <a:endParaRPr lang="en-US" sz="3600" dirty="0"/>
          </a:p>
          <a:p>
            <a:endParaRPr lang="en-US" sz="3600" dirty="0"/>
          </a:p>
          <a:p>
            <a:endParaRPr lang="en-US" sz="3600" dirty="0"/>
          </a:p>
          <a:p>
            <a:endParaRPr lang="en-US" sz="3600" dirty="0" smtClean="0"/>
          </a:p>
          <a:p>
            <a:endParaRPr lang="en-US" sz="3600" dirty="0"/>
          </a:p>
          <a:p>
            <a:endParaRPr lang="en-US" sz="3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1084690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Data Creation</a:t>
            </a:r>
            <a:endParaRPr lang="en-US" dirty="0"/>
          </a:p>
        </p:txBody>
      </p:sp>
      <p:sp>
        <p:nvSpPr>
          <p:cNvPr id="3" name="Content Placeholder 2"/>
          <p:cNvSpPr>
            <a:spLocks noGrp="1"/>
          </p:cNvSpPr>
          <p:nvPr>
            <p:ph idx="1"/>
          </p:nvPr>
        </p:nvSpPr>
        <p:spPr>
          <a:xfrm>
            <a:off x="2589888" y="3373120"/>
            <a:ext cx="8789313" cy="10638665"/>
          </a:xfrm>
        </p:spPr>
        <p:txBody>
          <a:bodyPr>
            <a:normAutofit fontScale="92500" lnSpcReduction="20000"/>
          </a:bodyPr>
          <a:lstStyle/>
          <a:p>
            <a:r>
              <a:rPr lang="en-US" sz="3900" dirty="0" smtClean="0"/>
              <a:t>Use mean and covariance matrix from original data </a:t>
            </a:r>
          </a:p>
          <a:p>
            <a:pPr lvl="1"/>
            <a:r>
              <a:rPr lang="en-US" sz="3900" dirty="0" smtClean="0"/>
              <a:t>P324 , </a:t>
            </a:r>
            <a:r>
              <a:rPr lang="en-US" sz="3900" dirty="0" err="1" smtClean="0"/>
              <a:t>Templ</a:t>
            </a:r>
            <a:endParaRPr lang="en-US" sz="3900" dirty="0" smtClean="0"/>
          </a:p>
          <a:p>
            <a:pPr lvl="1"/>
            <a:endParaRPr lang="en-US" sz="3900" dirty="0" smtClean="0"/>
          </a:p>
          <a:p>
            <a:r>
              <a:rPr lang="en-US" sz="3900" dirty="0" smtClean="0"/>
              <a:t>Create mixture model containing good data and potential outliers by simulating both distributions separately</a:t>
            </a:r>
          </a:p>
          <a:p>
            <a:pPr lvl="1"/>
            <a:r>
              <a:rPr lang="en-US" sz="3900" dirty="0" smtClean="0"/>
              <a:t>P 327, </a:t>
            </a:r>
            <a:r>
              <a:rPr lang="en-US" sz="3900" dirty="0" err="1" smtClean="0"/>
              <a:t>Templ</a:t>
            </a:r>
            <a:endParaRPr lang="en-US" sz="3900" dirty="0" smtClean="0"/>
          </a:p>
          <a:p>
            <a:pPr lvl="1"/>
            <a:endParaRPr lang="en-US" sz="3900" dirty="0"/>
          </a:p>
          <a:p>
            <a:r>
              <a:rPr lang="en-US" sz="3900" dirty="0" smtClean="0"/>
              <a:t>Regress variable against predictors on real data set  and then use model to replace variable (in a new data set) with some errors added for variable.</a:t>
            </a:r>
          </a:p>
          <a:p>
            <a:pPr lvl="1"/>
            <a:r>
              <a:rPr lang="en-US" sz="3900" dirty="0" smtClean="0"/>
              <a:t>P 328, </a:t>
            </a:r>
            <a:r>
              <a:rPr lang="en-US" sz="3900" dirty="0" err="1" smtClean="0"/>
              <a:t>Templ</a:t>
            </a:r>
            <a:endParaRPr lang="en-US" sz="3900" dirty="0" smtClean="0"/>
          </a:p>
          <a:p>
            <a:pPr lvl="1"/>
            <a:endParaRPr lang="en-US" sz="3900" dirty="0"/>
          </a:p>
          <a:p>
            <a:r>
              <a:rPr lang="en-US" sz="4167" dirty="0" smtClean="0"/>
              <a:t>R has package called “</a:t>
            </a:r>
            <a:r>
              <a:rPr lang="en-US" sz="4167" dirty="0" err="1" smtClean="0"/>
              <a:t>simPop</a:t>
            </a:r>
            <a:r>
              <a:rPr lang="en-US" sz="4167" dirty="0" smtClean="0"/>
              <a:t>” </a:t>
            </a:r>
            <a:r>
              <a:rPr lang="en-US" sz="4167" dirty="0"/>
              <a:t>which uses advanced statistical design </a:t>
            </a:r>
            <a:r>
              <a:rPr lang="en-US" sz="4167" dirty="0" smtClean="0"/>
              <a:t>in simulating a population.</a:t>
            </a:r>
            <a:endParaRPr lang="en-US" sz="4167" dirty="0"/>
          </a:p>
          <a:p>
            <a:endParaRPr lang="en-US" sz="3900" dirty="0"/>
          </a:p>
          <a:p>
            <a:endParaRPr lang="en-US" sz="3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3889290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Process To Create Data File For Class Teaching Use</a:t>
            </a:r>
            <a:endParaRPr lang="en-US" dirty="0"/>
          </a:p>
        </p:txBody>
      </p:sp>
      <p:sp>
        <p:nvSpPr>
          <p:cNvPr id="3" name="Content Placeholder 2"/>
          <p:cNvSpPr>
            <a:spLocks noGrp="1"/>
          </p:cNvSpPr>
          <p:nvPr>
            <p:ph idx="1"/>
          </p:nvPr>
        </p:nvSpPr>
        <p:spPr>
          <a:xfrm>
            <a:off x="2589888" y="3881120"/>
            <a:ext cx="8789313" cy="10130665"/>
          </a:xfrm>
        </p:spPr>
        <p:txBody>
          <a:bodyPr>
            <a:normAutofit/>
          </a:bodyPr>
          <a:lstStyle/>
          <a:p>
            <a:r>
              <a:rPr lang="en-US" sz="3600" dirty="0" smtClean="0"/>
              <a:t>Download IRIS data from web</a:t>
            </a:r>
          </a:p>
          <a:p>
            <a:endParaRPr lang="en-US" sz="3600" dirty="0" smtClean="0"/>
          </a:p>
          <a:p>
            <a:r>
              <a:rPr lang="en-US" sz="3600" dirty="0" smtClean="0"/>
              <a:t>Compute statistics on IRIS data</a:t>
            </a:r>
          </a:p>
          <a:p>
            <a:endParaRPr lang="en-US" sz="3600" dirty="0"/>
          </a:p>
          <a:p>
            <a:r>
              <a:rPr lang="en-US" sz="3600" dirty="0" smtClean="0"/>
              <a:t>Create small synthetic data set that has same statistical properties</a:t>
            </a:r>
          </a:p>
          <a:p>
            <a:endParaRPr lang="en-US" sz="3600" dirty="0" smtClean="0"/>
          </a:p>
          <a:p>
            <a:r>
              <a:rPr lang="en-US" sz="3600" dirty="0" smtClean="0"/>
              <a:t>Test synthetic data set properties to validate match</a:t>
            </a:r>
          </a:p>
          <a:p>
            <a:endParaRPr lang="en-US" sz="3600" dirty="0"/>
          </a:p>
          <a:p>
            <a:r>
              <a:rPr lang="en-US" sz="3600" dirty="0" smtClean="0"/>
              <a:t>Expand synthetic data set to more realistic size and adjust variable values to  realistic case values  for class use</a:t>
            </a:r>
            <a:endParaRPr lang="en-US" sz="3600" dirty="0"/>
          </a:p>
          <a:p>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1511966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Fisher’s Iris Data</a:t>
            </a:r>
            <a:endParaRPr lang="en-US" dirty="0"/>
          </a:p>
        </p:txBody>
      </p:sp>
      <p:sp>
        <p:nvSpPr>
          <p:cNvPr id="3" name="Content Placeholder 2"/>
          <p:cNvSpPr>
            <a:spLocks noGrp="1"/>
          </p:cNvSpPr>
          <p:nvPr>
            <p:ph idx="1"/>
          </p:nvPr>
        </p:nvSpPr>
        <p:spPr>
          <a:xfrm>
            <a:off x="2593602" y="3229583"/>
            <a:ext cx="8789313" cy="10908125"/>
          </a:xfrm>
        </p:spPr>
        <p:txBody>
          <a:bodyPr/>
          <a:lstStyle/>
          <a:p>
            <a:r>
              <a:rPr lang="en-US" dirty="0" smtClean="0"/>
              <a:t>R. Fisher used data in 1936 paper but data was actually collected by E. Anderson in1935.</a:t>
            </a:r>
          </a:p>
          <a:p>
            <a:endParaRPr lang="en-US" dirty="0"/>
          </a:p>
          <a:p>
            <a:r>
              <a:rPr lang="en-US" dirty="0" smtClean="0"/>
              <a:t>Typical test case for many statistical classification techniques in machine learning</a:t>
            </a:r>
          </a:p>
          <a:p>
            <a:endParaRPr lang="en-US" dirty="0"/>
          </a:p>
          <a:p>
            <a:r>
              <a:rPr lang="en-US" dirty="0" smtClean="0"/>
              <a:t>The </a:t>
            </a:r>
            <a:r>
              <a:rPr lang="en-US" dirty="0"/>
              <a:t>data set consists of 50 samples from each of three species of </a:t>
            </a:r>
            <a:r>
              <a:rPr lang="en-US" i="1" dirty="0"/>
              <a:t>Iris</a:t>
            </a:r>
            <a:r>
              <a:rPr lang="en-US" dirty="0"/>
              <a:t> (</a:t>
            </a:r>
            <a:r>
              <a:rPr lang="en-US" i="1" dirty="0">
                <a:hlinkClick r:id="rId2" tooltip="Iris setosa"/>
              </a:rPr>
              <a:t>Iris </a:t>
            </a:r>
            <a:r>
              <a:rPr lang="en-US" i="1" dirty="0" err="1">
                <a:hlinkClick r:id="rId2" tooltip="Iris setosa"/>
              </a:rPr>
              <a:t>setosa</a:t>
            </a:r>
            <a:r>
              <a:rPr lang="en-US" dirty="0"/>
              <a:t>, </a:t>
            </a:r>
            <a:r>
              <a:rPr lang="en-US" i="1" dirty="0">
                <a:hlinkClick r:id="rId3" tooltip="Iris virginica"/>
              </a:rPr>
              <a:t>Iris </a:t>
            </a:r>
            <a:r>
              <a:rPr lang="en-US" i="1" dirty="0" err="1">
                <a:hlinkClick r:id="rId3" tooltip="Iris virginica"/>
              </a:rPr>
              <a:t>virginica</a:t>
            </a:r>
            <a:r>
              <a:rPr lang="en-US" dirty="0"/>
              <a:t> and </a:t>
            </a:r>
            <a:r>
              <a:rPr lang="en-US" i="1" dirty="0">
                <a:hlinkClick r:id="rId4" tooltip="Iris versicolor"/>
              </a:rPr>
              <a:t>Iris versicolor</a:t>
            </a:r>
            <a:r>
              <a:rPr lang="en-US" dirty="0" smtClean="0"/>
              <a:t>).</a:t>
            </a:r>
          </a:p>
          <a:p>
            <a:endParaRPr lang="en-US" dirty="0" smtClean="0"/>
          </a:p>
          <a:p>
            <a:r>
              <a:rPr lang="en-US" dirty="0" smtClean="0"/>
              <a:t> </a:t>
            </a:r>
            <a:r>
              <a:rPr lang="en-US" dirty="0"/>
              <a:t>Four </a:t>
            </a:r>
            <a:r>
              <a:rPr lang="en-US" dirty="0">
                <a:hlinkClick r:id="rId5" tooltip="Features (pattern recognition)"/>
              </a:rPr>
              <a:t>features</a:t>
            </a:r>
            <a:r>
              <a:rPr lang="en-US" dirty="0"/>
              <a:t> were measured from each sample: the length and the width of the </a:t>
            </a:r>
            <a:r>
              <a:rPr lang="en-US" dirty="0">
                <a:hlinkClick r:id="rId6" tooltip="Sepal"/>
              </a:rPr>
              <a:t>sepals</a:t>
            </a:r>
            <a:r>
              <a:rPr lang="en-US" dirty="0"/>
              <a:t> and </a:t>
            </a:r>
            <a:r>
              <a:rPr lang="en-US" dirty="0">
                <a:hlinkClick r:id="rId7" tooltip="Petal"/>
              </a:rPr>
              <a:t>petals</a:t>
            </a:r>
            <a:r>
              <a:rPr lang="en-US" dirty="0"/>
              <a:t>, in </a:t>
            </a:r>
            <a:r>
              <a:rPr lang="en-US" dirty="0" err="1"/>
              <a:t>centimetres</a:t>
            </a:r>
            <a:r>
              <a:rPr lang="en-US" dirty="0"/>
              <a:t>. </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TextBox 4"/>
          <p:cNvSpPr txBox="1"/>
          <p:nvPr/>
        </p:nvSpPr>
        <p:spPr>
          <a:xfrm>
            <a:off x="3152509" y="13474025"/>
            <a:ext cx="8677073" cy="369332"/>
          </a:xfrm>
          <a:prstGeom prst="rect">
            <a:avLst/>
          </a:prstGeom>
          <a:noFill/>
        </p:spPr>
        <p:txBody>
          <a:bodyPr wrap="square" rtlCol="0">
            <a:spAutoFit/>
          </a:bodyPr>
          <a:lstStyle/>
          <a:p>
            <a:r>
              <a:rPr lang="en-US" dirty="0" smtClean="0"/>
              <a:t>Source:  Wikipedia</a:t>
            </a:r>
            <a:endParaRPr lang="en-US" dirty="0"/>
          </a:p>
        </p:txBody>
      </p:sp>
      <p:pic>
        <p:nvPicPr>
          <p:cNvPr id="6" name="Picture 5"/>
          <p:cNvPicPr>
            <a:picLocks noChangeAspect="1"/>
          </p:cNvPicPr>
          <p:nvPr/>
        </p:nvPicPr>
        <p:blipFill>
          <a:blip r:embed="rId8"/>
          <a:stretch>
            <a:fillRect/>
          </a:stretch>
        </p:blipFill>
        <p:spPr>
          <a:xfrm>
            <a:off x="8585072" y="9441584"/>
            <a:ext cx="3399405" cy="3265218"/>
          </a:xfrm>
          <a:prstGeom prst="rect">
            <a:avLst/>
          </a:prstGeom>
        </p:spPr>
      </p:pic>
      <p:pic>
        <p:nvPicPr>
          <p:cNvPr id="7" name="Picture 6"/>
          <p:cNvPicPr>
            <a:picLocks noChangeAspect="1"/>
          </p:cNvPicPr>
          <p:nvPr/>
        </p:nvPicPr>
        <p:blipFill>
          <a:blip r:embed="rId9"/>
          <a:stretch>
            <a:fillRect/>
          </a:stretch>
        </p:blipFill>
        <p:spPr>
          <a:xfrm>
            <a:off x="4774827" y="9508718"/>
            <a:ext cx="3555364" cy="3112851"/>
          </a:xfrm>
          <a:prstGeom prst="rect">
            <a:avLst/>
          </a:prstGeom>
        </p:spPr>
      </p:pic>
      <p:pic>
        <p:nvPicPr>
          <p:cNvPr id="8" name="Picture 7"/>
          <p:cNvPicPr>
            <a:picLocks noChangeAspect="1"/>
          </p:cNvPicPr>
          <p:nvPr/>
        </p:nvPicPr>
        <p:blipFill>
          <a:blip r:embed="rId10"/>
          <a:stretch>
            <a:fillRect/>
          </a:stretch>
        </p:blipFill>
        <p:spPr>
          <a:xfrm>
            <a:off x="2216791" y="9516855"/>
            <a:ext cx="2181225" cy="3114675"/>
          </a:xfrm>
          <a:prstGeom prst="rect">
            <a:avLst/>
          </a:prstGeom>
        </p:spPr>
      </p:pic>
      <p:sp>
        <p:nvSpPr>
          <p:cNvPr id="9" name="Footer Placeholder 8"/>
          <p:cNvSpPr>
            <a:spLocks noGrp="1"/>
          </p:cNvSpPr>
          <p:nvPr>
            <p:ph type="ftr" sz="quarter" idx="11"/>
          </p:nvPr>
        </p:nvSpPr>
        <p:spPr>
          <a:xfrm>
            <a:off x="2662790" y="14685852"/>
            <a:ext cx="7621984" cy="865481"/>
          </a:xfrm>
        </p:spPr>
        <p:txBody>
          <a:bodyPr/>
          <a:lstStyle/>
          <a:p>
            <a:r>
              <a:rPr lang="en-US" dirty="0" smtClean="0"/>
              <a:t>© 2018 Thomas E. McKee, All Rights Reserved</a:t>
            </a:r>
            <a:endParaRPr lang="en-US" dirty="0"/>
          </a:p>
        </p:txBody>
      </p:sp>
    </p:spTree>
    <p:extLst>
      <p:ext uri="{BB962C8B-B14F-4D97-AF65-F5344CB8AC3E}">
        <p14:creationId xmlns:p14="http://schemas.microsoft.com/office/powerpoint/2010/main" val="36388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File</a:t>
            </a:r>
            <a:endParaRPr lang="en-US" dirty="0"/>
          </a:p>
        </p:txBody>
      </p:sp>
      <p:sp>
        <p:nvSpPr>
          <p:cNvPr id="3" name="Content Placeholder 2"/>
          <p:cNvSpPr>
            <a:spLocks noGrp="1"/>
          </p:cNvSpPr>
          <p:nvPr>
            <p:ph idx="1"/>
          </p:nvPr>
        </p:nvSpPr>
        <p:spPr>
          <a:xfrm>
            <a:off x="2589888" y="2732820"/>
            <a:ext cx="8789313" cy="11572460"/>
          </a:xfrm>
        </p:spPr>
        <p:txBody>
          <a:bodyPr>
            <a:normAutofit/>
          </a:bodyPr>
          <a:lstStyle/>
          <a:p>
            <a:endParaRPr lang="en-US" dirty="0"/>
          </a:p>
          <a:p>
            <a:pPr marL="0" indent="0">
              <a:buNone/>
            </a:pPr>
            <a:r>
              <a:rPr lang="en-US" dirty="0" smtClean="0"/>
              <a:t>&gt;</a:t>
            </a:r>
            <a:r>
              <a:rPr lang="en-US" dirty="0" err="1" smtClean="0"/>
              <a:t>download.file</a:t>
            </a:r>
            <a:r>
              <a:rPr lang="en-US" dirty="0"/>
              <a:t>("https://archive.ics.uci.edu/ml/machine-learning-databases/iris/</a:t>
            </a:r>
            <a:r>
              <a:rPr lang="en-US" dirty="0" err="1"/>
              <a:t>iris.data</a:t>
            </a:r>
            <a:r>
              <a:rPr lang="en-US" dirty="0"/>
              <a:t>", "iris", "</a:t>
            </a:r>
            <a:r>
              <a:rPr lang="en-US" dirty="0" err="1"/>
              <a:t>wininet</a:t>
            </a:r>
            <a:r>
              <a:rPr lang="en-US" dirty="0"/>
              <a:t>", quiet = FALSE, mode = "w</a:t>
            </a:r>
            <a:r>
              <a:rPr lang="en-US" dirty="0" smtClean="0"/>
              <a:t>")</a:t>
            </a:r>
          </a:p>
          <a:p>
            <a:pPr marL="0" indent="0">
              <a:buNone/>
            </a:pPr>
            <a:endParaRPr lang="en-US" dirty="0"/>
          </a:p>
          <a:p>
            <a:pPr marL="0" indent="0">
              <a:buNone/>
            </a:pPr>
            <a:r>
              <a:rPr lang="en-US" dirty="0" smtClean="0"/>
              <a:t>&gt;Iris</a:t>
            </a:r>
            <a:r>
              <a:rPr lang="en-US" dirty="0"/>
              <a:t>&lt;-read.csv("C:/Users/tem21/Downloads/iris", </a:t>
            </a:r>
            <a:endParaRPr lang="en-US" dirty="0" smtClean="0"/>
          </a:p>
          <a:p>
            <a:pPr marL="0" indent="0">
              <a:buNone/>
            </a:pPr>
            <a:r>
              <a:rPr lang="en-US" dirty="0" smtClean="0"/>
              <a:t>header=FALSE)</a:t>
            </a:r>
          </a:p>
          <a:p>
            <a:pPr marL="0" indent="0">
              <a:buNone/>
            </a:pPr>
            <a:endParaRPr lang="en-US" dirty="0"/>
          </a:p>
          <a:p>
            <a:pPr marL="0" indent="0">
              <a:buNone/>
            </a:pPr>
            <a:r>
              <a:rPr lang="en-US" dirty="0" smtClean="0"/>
              <a:t>&gt;head(Iris)</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&gt;</a:t>
            </a:r>
            <a:r>
              <a:rPr lang="en-US" dirty="0" err="1" smtClean="0"/>
              <a:t>str</a:t>
            </a:r>
            <a:r>
              <a:rPr lang="en-US" dirty="0" smtClean="0"/>
              <a:t>(Iris</a:t>
            </a:r>
            <a:r>
              <a:rPr lang="en-US" dirty="0"/>
              <a: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pic>
        <p:nvPicPr>
          <p:cNvPr id="6" name="Picture 5"/>
          <p:cNvPicPr>
            <a:picLocks noChangeAspect="1"/>
          </p:cNvPicPr>
          <p:nvPr/>
        </p:nvPicPr>
        <p:blipFill>
          <a:blip r:embed="rId2"/>
          <a:stretch>
            <a:fillRect/>
          </a:stretch>
        </p:blipFill>
        <p:spPr>
          <a:xfrm>
            <a:off x="4273419" y="7346632"/>
            <a:ext cx="6149153" cy="2650808"/>
          </a:xfrm>
          <a:prstGeom prst="rect">
            <a:avLst/>
          </a:prstGeom>
        </p:spPr>
      </p:pic>
      <p:pic>
        <p:nvPicPr>
          <p:cNvPr id="7" name="Picture 6"/>
          <p:cNvPicPr>
            <a:picLocks noChangeAspect="1"/>
          </p:cNvPicPr>
          <p:nvPr/>
        </p:nvPicPr>
        <p:blipFill>
          <a:blip r:embed="rId3"/>
          <a:stretch>
            <a:fillRect/>
          </a:stretch>
        </p:blipFill>
        <p:spPr>
          <a:xfrm>
            <a:off x="2230699" y="11825692"/>
            <a:ext cx="9507690" cy="2005648"/>
          </a:xfrm>
          <a:prstGeom prst="rect">
            <a:avLst/>
          </a:prstGeom>
        </p:spPr>
      </p:pic>
    </p:spTree>
    <p:extLst>
      <p:ext uri="{BB962C8B-B14F-4D97-AF65-F5344CB8AC3E}">
        <p14:creationId xmlns:p14="http://schemas.microsoft.com/office/powerpoint/2010/main" val="2460450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 Package </a:t>
            </a:r>
            <a:r>
              <a:rPr lang="en-US" dirty="0"/>
              <a:t>S</a:t>
            </a:r>
            <a:r>
              <a:rPr lang="en-US" dirty="0" smtClean="0"/>
              <a:t>tatistics</a:t>
            </a:r>
            <a:endParaRPr lang="en-US" dirty="0"/>
          </a:p>
        </p:txBody>
      </p:sp>
      <p:sp>
        <p:nvSpPr>
          <p:cNvPr id="3" name="Content Placeholder 2"/>
          <p:cNvSpPr>
            <a:spLocks noGrp="1"/>
          </p:cNvSpPr>
          <p:nvPr>
            <p:ph idx="1"/>
          </p:nvPr>
        </p:nvSpPr>
        <p:spPr/>
        <p:txBody>
          <a:bodyPr/>
          <a:lstStyle/>
          <a:p>
            <a:endParaRPr lang="en-US" dirty="0" smtClean="0"/>
          </a:p>
          <a:p>
            <a:r>
              <a:rPr lang="en-US" sz="3200" dirty="0" err="1"/>
              <a:t>install.packages</a:t>
            </a:r>
            <a:r>
              <a:rPr lang="en-US" sz="3200" dirty="0"/>
              <a:t>(psych)</a:t>
            </a:r>
          </a:p>
          <a:p>
            <a:r>
              <a:rPr lang="en-US" sz="3200" dirty="0"/>
              <a:t>library("psych")</a:t>
            </a:r>
          </a:p>
          <a:p>
            <a:r>
              <a:rPr lang="en-US" sz="3200" dirty="0"/>
              <a:t>describe(Iris</a:t>
            </a:r>
            <a:r>
              <a:rPr lang="en-US" sz="3200" dirty="0" smtClean="0"/>
              <a:t>)</a:t>
            </a:r>
          </a:p>
          <a:p>
            <a:endParaRPr lang="en-US" sz="3200" dirty="0"/>
          </a:p>
          <a:p>
            <a:endParaRPr lang="en-US" sz="3200" dirty="0"/>
          </a:p>
          <a:p>
            <a:endParaRPr lang="en-US" dirty="0" smtClean="0"/>
          </a:p>
          <a:p>
            <a:endParaRPr lang="en-US" dirty="0"/>
          </a:p>
          <a:p>
            <a:endParaRPr lang="en-US" dirty="0" smtClean="0"/>
          </a:p>
          <a:p>
            <a:endParaRPr lang="en-US" dirty="0"/>
          </a:p>
          <a:p>
            <a:endParaRPr lang="en-US" dirty="0" smtClean="0"/>
          </a:p>
          <a:p>
            <a:endParaRPr lang="en-US" i="1"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Picture 5"/>
          <p:cNvPicPr>
            <a:picLocks noChangeAspect="1"/>
          </p:cNvPicPr>
          <p:nvPr/>
        </p:nvPicPr>
        <p:blipFill>
          <a:blip r:embed="rId2"/>
          <a:stretch>
            <a:fillRect/>
          </a:stretch>
        </p:blipFill>
        <p:spPr>
          <a:xfrm>
            <a:off x="298138" y="8758872"/>
            <a:ext cx="12205481" cy="2213928"/>
          </a:xfrm>
          <a:prstGeom prst="rect">
            <a:avLst/>
          </a:prstGeom>
        </p:spPr>
      </p:pic>
    </p:spTree>
    <p:extLst>
      <p:ext uri="{BB962C8B-B14F-4D97-AF65-F5344CB8AC3E}">
        <p14:creationId xmlns:p14="http://schemas.microsoft.com/office/powerpoint/2010/main" val="2426374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Statistics</a:t>
            </a:r>
            <a:endParaRPr lang="en-US" dirty="0"/>
          </a:p>
        </p:txBody>
      </p:sp>
      <p:sp>
        <p:nvSpPr>
          <p:cNvPr id="3" name="Content Placeholder 2"/>
          <p:cNvSpPr>
            <a:spLocks noGrp="1"/>
          </p:cNvSpPr>
          <p:nvPr>
            <p:ph idx="1"/>
          </p:nvPr>
        </p:nvSpPr>
        <p:spPr/>
        <p:txBody>
          <a:bodyPr>
            <a:normAutofit/>
          </a:bodyPr>
          <a:lstStyle/>
          <a:p>
            <a:r>
              <a:rPr lang="en-US" dirty="0" smtClean="0"/>
              <a:t>Summary (Iris)</a:t>
            </a:r>
          </a:p>
          <a:p>
            <a:endParaRPr lang="en-US" dirty="0"/>
          </a:p>
          <a:p>
            <a:endParaRPr lang="en-US" dirty="0" smtClean="0"/>
          </a:p>
          <a:p>
            <a:r>
              <a:rPr lang="en-US" dirty="0" smtClean="0"/>
              <a:t>mean(Iris$V1)</a:t>
            </a:r>
          </a:p>
          <a:p>
            <a:endParaRPr lang="en-US" dirty="0"/>
          </a:p>
          <a:p>
            <a:endParaRPr lang="en-US" dirty="0" smtClean="0"/>
          </a:p>
          <a:p>
            <a:r>
              <a:rPr lang="en-US" dirty="0"/>
              <a:t>v1=Iris$v1</a:t>
            </a:r>
          </a:p>
          <a:p>
            <a:r>
              <a:rPr lang="en-US" dirty="0"/>
              <a:t>mean(v1</a:t>
            </a:r>
            <a:r>
              <a:rPr lang="en-US" dirty="0" smtClean="0"/>
              <a:t>)</a:t>
            </a:r>
          </a:p>
          <a:p>
            <a:endParaRPr lang="en-US" dirty="0"/>
          </a:p>
          <a:p>
            <a:endParaRPr lang="en-US" dirty="0" smtClean="0"/>
          </a:p>
          <a:p>
            <a:endParaRPr lang="en-US" dirty="0" smtClean="0"/>
          </a:p>
          <a:p>
            <a:r>
              <a:rPr lang="en-US" dirty="0" err="1" smtClean="0"/>
              <a:t>sd</a:t>
            </a:r>
            <a:r>
              <a:rPr lang="en-US" dirty="0" smtClean="0"/>
              <a:t>(Iris.$x1)	</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528319" y="3934122"/>
            <a:ext cx="11255141" cy="2227580"/>
          </a:xfrm>
          <a:prstGeom prst="rect">
            <a:avLst/>
          </a:prstGeom>
        </p:spPr>
      </p:pic>
      <p:pic>
        <p:nvPicPr>
          <p:cNvPr id="7" name="Picture 6"/>
          <p:cNvPicPr>
            <a:picLocks noChangeAspect="1"/>
          </p:cNvPicPr>
          <p:nvPr/>
        </p:nvPicPr>
        <p:blipFill>
          <a:blip r:embed="rId3"/>
          <a:stretch>
            <a:fillRect/>
          </a:stretch>
        </p:blipFill>
        <p:spPr>
          <a:xfrm>
            <a:off x="4915158" y="9373230"/>
            <a:ext cx="3492500" cy="975846"/>
          </a:xfrm>
          <a:prstGeom prst="rect">
            <a:avLst/>
          </a:prstGeom>
        </p:spPr>
      </p:pic>
      <p:pic>
        <p:nvPicPr>
          <p:cNvPr id="9" name="Picture 8"/>
          <p:cNvPicPr>
            <a:picLocks noChangeAspect="1"/>
          </p:cNvPicPr>
          <p:nvPr/>
        </p:nvPicPr>
        <p:blipFill>
          <a:blip r:embed="rId4"/>
          <a:stretch>
            <a:fillRect/>
          </a:stretch>
        </p:blipFill>
        <p:spPr>
          <a:xfrm>
            <a:off x="5120640" y="7261950"/>
            <a:ext cx="4675435" cy="1244759"/>
          </a:xfrm>
          <a:prstGeom prst="rect">
            <a:avLst/>
          </a:prstGeom>
        </p:spPr>
      </p:pic>
      <p:pic>
        <p:nvPicPr>
          <p:cNvPr id="10" name="Picture 9"/>
          <p:cNvPicPr>
            <a:picLocks noChangeAspect="1"/>
          </p:cNvPicPr>
          <p:nvPr/>
        </p:nvPicPr>
        <p:blipFill>
          <a:blip r:embed="rId5"/>
          <a:stretch>
            <a:fillRect/>
          </a:stretch>
        </p:blipFill>
        <p:spPr>
          <a:xfrm>
            <a:off x="5800209" y="11215186"/>
            <a:ext cx="3075861" cy="3761695"/>
          </a:xfrm>
          <a:prstGeom prst="rect">
            <a:avLst/>
          </a:prstGeom>
        </p:spPr>
      </p:pic>
    </p:spTree>
    <p:extLst>
      <p:ext uri="{BB962C8B-B14F-4D97-AF65-F5344CB8AC3E}">
        <p14:creationId xmlns:p14="http://schemas.microsoft.com/office/powerpoint/2010/main" val="906150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Variables</a:t>
            </a:r>
            <a:endParaRPr lang="en-US" dirty="0"/>
          </a:p>
        </p:txBody>
      </p:sp>
      <p:sp>
        <p:nvSpPr>
          <p:cNvPr id="3" name="Content Placeholder 2"/>
          <p:cNvSpPr>
            <a:spLocks noGrp="1"/>
          </p:cNvSpPr>
          <p:nvPr>
            <p:ph idx="1"/>
          </p:nvPr>
        </p:nvSpPr>
        <p:spPr/>
        <p:txBody>
          <a:bodyPr/>
          <a:lstStyle/>
          <a:p>
            <a:r>
              <a:rPr lang="en-US" dirty="0"/>
              <a:t>names(Iris)&lt;-c("Sepall","Sepalw","v3","v4","v5")  #names the first 2 </a:t>
            </a:r>
            <a:r>
              <a:rPr lang="en-US" dirty="0" smtClean="0"/>
              <a:t>variables</a:t>
            </a:r>
          </a:p>
          <a:p>
            <a:endParaRPr lang="en-US" dirty="0"/>
          </a:p>
          <a:p>
            <a:r>
              <a:rPr lang="en-US" dirty="0"/>
              <a:t>summary(Iris</a:t>
            </a:r>
            <a:r>
              <a:rPr lang="en-US" dirty="0" smtClean="0"/>
              <a:t>)</a:t>
            </a:r>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5"/>
          <p:cNvPicPr>
            <a:picLocks noChangeAspect="1"/>
          </p:cNvPicPr>
          <p:nvPr/>
        </p:nvPicPr>
        <p:blipFill>
          <a:blip r:embed="rId2"/>
          <a:stretch>
            <a:fillRect/>
          </a:stretch>
        </p:blipFill>
        <p:spPr>
          <a:xfrm>
            <a:off x="983368" y="7442200"/>
            <a:ext cx="10580687" cy="1965960"/>
          </a:xfrm>
          <a:prstGeom prst="rect">
            <a:avLst/>
          </a:prstGeom>
        </p:spPr>
      </p:pic>
    </p:spTree>
    <p:extLst>
      <p:ext uri="{BB962C8B-B14F-4D97-AF65-F5344CB8AC3E}">
        <p14:creationId xmlns:p14="http://schemas.microsoft.com/office/powerpoint/2010/main" val="26684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 column</a:t>
            </a:r>
            <a:br>
              <a:rPr lang="en-US" dirty="0" smtClean="0"/>
            </a:br>
            <a:r>
              <a:rPr lang="en-US" dirty="0"/>
              <a:t/>
            </a:r>
            <a:br>
              <a:rPr lang="en-US" dirty="0"/>
            </a:br>
            <a:endParaRPr lang="en-US" dirty="0"/>
          </a:p>
        </p:txBody>
      </p:sp>
      <p:sp>
        <p:nvSpPr>
          <p:cNvPr id="3" name="Content Placeholder 2"/>
          <p:cNvSpPr>
            <a:spLocks noGrp="1"/>
          </p:cNvSpPr>
          <p:nvPr>
            <p:ph idx="1"/>
          </p:nvPr>
        </p:nvSpPr>
        <p:spPr>
          <a:xfrm>
            <a:off x="2589887" y="5174356"/>
            <a:ext cx="8789313" cy="8954363"/>
          </a:xfrm>
        </p:spPr>
        <p:txBody>
          <a:bodyPr/>
          <a:lstStyle/>
          <a:p>
            <a:r>
              <a:rPr lang="pt-BR" dirty="0"/>
              <a:t>Iris4&lt;-Iris[,-c(5)]  </a:t>
            </a:r>
            <a:r>
              <a:rPr lang="pt-BR" dirty="0" smtClean="0"/>
              <a:t>#concatenate command to delete column </a:t>
            </a:r>
            <a:r>
              <a:rPr lang="pt-BR" dirty="0"/>
              <a:t>5 from </a:t>
            </a:r>
            <a:r>
              <a:rPr lang="pt-BR" dirty="0" smtClean="0"/>
              <a:t>data [drops character string]</a:t>
            </a:r>
          </a:p>
          <a:p>
            <a:endParaRPr lang="pt-BR" dirty="0"/>
          </a:p>
          <a:p>
            <a:r>
              <a:rPr lang="pt-BR" dirty="0"/>
              <a:t>str(Iris4</a:t>
            </a:r>
            <a:r>
              <a:rPr lang="pt-BR" dirty="0" smtClean="0"/>
              <a:t>)</a:t>
            </a:r>
          </a:p>
          <a:p>
            <a:endParaRPr lang="pt-BR" dirty="0"/>
          </a:p>
          <a:p>
            <a:endParaRPr lang="en-US"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Picture 5"/>
          <p:cNvPicPr>
            <a:picLocks noChangeAspect="1"/>
          </p:cNvPicPr>
          <p:nvPr/>
        </p:nvPicPr>
        <p:blipFill>
          <a:blip r:embed="rId2"/>
          <a:stretch>
            <a:fillRect/>
          </a:stretch>
        </p:blipFill>
        <p:spPr>
          <a:xfrm>
            <a:off x="1461608" y="7043452"/>
            <a:ext cx="10692587" cy="2364707"/>
          </a:xfrm>
          <a:prstGeom prst="rect">
            <a:avLst/>
          </a:prstGeom>
        </p:spPr>
      </p:pic>
    </p:spTree>
    <p:extLst>
      <p:ext uri="{BB962C8B-B14F-4D97-AF65-F5344CB8AC3E}">
        <p14:creationId xmlns:p14="http://schemas.microsoft.com/office/powerpoint/2010/main" val="2682531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2589888" y="3027680"/>
            <a:ext cx="8789313" cy="10984105"/>
          </a:xfrm>
        </p:spPr>
        <p:txBody>
          <a:bodyPr>
            <a:normAutofit/>
          </a:bodyPr>
          <a:lstStyle/>
          <a:p>
            <a:r>
              <a:rPr lang="en-US" sz="3600" dirty="0" smtClean="0"/>
              <a:t>For the </a:t>
            </a:r>
            <a:r>
              <a:rPr lang="en-US" sz="3600" dirty="0"/>
              <a:t>past three decades </a:t>
            </a:r>
            <a:r>
              <a:rPr lang="en-US" sz="3600" dirty="0" smtClean="0"/>
              <a:t>I have </a:t>
            </a:r>
            <a:r>
              <a:rPr lang="en-US" sz="3600" dirty="0"/>
              <a:t>lectured in graduate auditing </a:t>
            </a:r>
            <a:r>
              <a:rPr lang="en-US" sz="3600" dirty="0" smtClean="0"/>
              <a:t>courses (part-time or full-time [Fulbright Scholar] ) at Norwegian School of Economics [NHH]</a:t>
            </a:r>
          </a:p>
          <a:p>
            <a:endParaRPr lang="en-US" sz="3600" dirty="0" smtClean="0"/>
          </a:p>
          <a:p>
            <a:r>
              <a:rPr lang="en-US" sz="3600" dirty="0" smtClean="0"/>
              <a:t>October 2017-I was asked to teach part of new NHH graduate class “Digital Auditing” which was first  offered March 2018</a:t>
            </a:r>
          </a:p>
          <a:p>
            <a:endParaRPr lang="en-US" sz="3600" dirty="0"/>
          </a:p>
          <a:p>
            <a:r>
              <a:rPr lang="en-US" sz="3600" dirty="0" smtClean="0"/>
              <a:t>I was asked to focus on linking data analytics with </a:t>
            </a:r>
            <a:r>
              <a:rPr lang="en-US" sz="3600" dirty="0"/>
              <a:t>auditing </a:t>
            </a:r>
            <a:r>
              <a:rPr lang="en-US" sz="3600" dirty="0" smtClean="0"/>
              <a:t> decisions</a:t>
            </a:r>
            <a:endParaRPr lang="en-US" sz="3600"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597025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Subsets</a:t>
            </a:r>
            <a:endParaRPr lang="en-US" dirty="0"/>
          </a:p>
        </p:txBody>
      </p:sp>
      <p:sp>
        <p:nvSpPr>
          <p:cNvPr id="3" name="Content Placeholder 2"/>
          <p:cNvSpPr>
            <a:spLocks noGrp="1"/>
          </p:cNvSpPr>
          <p:nvPr>
            <p:ph idx="1"/>
          </p:nvPr>
        </p:nvSpPr>
        <p:spPr/>
        <p:txBody>
          <a:bodyPr/>
          <a:lstStyle/>
          <a:p>
            <a:r>
              <a:rPr lang="en-US" dirty="0"/>
              <a:t>names(Iris)&lt;-c("v1","v2","v3","v4","v5")  #renames the </a:t>
            </a:r>
            <a:r>
              <a:rPr lang="en-US" dirty="0" smtClean="0"/>
              <a:t>variables</a:t>
            </a:r>
          </a:p>
          <a:p>
            <a:endParaRPr lang="en-US" dirty="0"/>
          </a:p>
          <a:p>
            <a:r>
              <a:rPr lang="en-US" dirty="0"/>
              <a:t>Iris$v5&lt;-</a:t>
            </a:r>
            <a:r>
              <a:rPr lang="en-US" dirty="0" err="1"/>
              <a:t>as.numeric</a:t>
            </a:r>
            <a:r>
              <a:rPr lang="en-US" dirty="0"/>
              <a:t>(Iris$v5)  # to convert from factor to </a:t>
            </a:r>
            <a:r>
              <a:rPr lang="en-US" dirty="0" smtClean="0"/>
              <a:t>numeric</a:t>
            </a:r>
          </a:p>
          <a:p>
            <a:endParaRPr lang="en-US" dirty="0"/>
          </a:p>
          <a:p>
            <a:r>
              <a:rPr lang="en-US" dirty="0"/>
              <a:t>subset(Iris,v5==1</a:t>
            </a:r>
            <a:r>
              <a:rPr lang="en-US" dirty="0" smtClean="0"/>
              <a:t>)</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5003482" y="8814117"/>
            <a:ext cx="4750118" cy="5979560"/>
          </a:xfrm>
          <a:prstGeom prst="rect">
            <a:avLst/>
          </a:prstGeom>
        </p:spPr>
      </p:pic>
    </p:spTree>
    <p:extLst>
      <p:ext uri="{BB962C8B-B14F-4D97-AF65-F5344CB8AC3E}">
        <p14:creationId xmlns:p14="http://schemas.microsoft.com/office/powerpoint/2010/main" val="3363231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Subset1 Statistics</a:t>
            </a:r>
            <a:endParaRPr lang="en-US" dirty="0"/>
          </a:p>
        </p:txBody>
      </p:sp>
      <p:sp>
        <p:nvSpPr>
          <p:cNvPr id="3" name="Content Placeholder 2"/>
          <p:cNvSpPr>
            <a:spLocks noGrp="1"/>
          </p:cNvSpPr>
          <p:nvPr>
            <p:ph idx="1"/>
          </p:nvPr>
        </p:nvSpPr>
        <p:spPr/>
        <p:txBody>
          <a:bodyPr/>
          <a:lstStyle/>
          <a:p>
            <a:r>
              <a:rPr lang="en-US" dirty="0" smtClean="0"/>
              <a:t>For subset 1</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Picture 5"/>
          <p:cNvPicPr>
            <a:picLocks noChangeAspect="1"/>
          </p:cNvPicPr>
          <p:nvPr/>
        </p:nvPicPr>
        <p:blipFill>
          <a:blip r:embed="rId2"/>
          <a:stretch>
            <a:fillRect/>
          </a:stretch>
        </p:blipFill>
        <p:spPr>
          <a:xfrm>
            <a:off x="4519612" y="6032499"/>
            <a:ext cx="6410230" cy="8521151"/>
          </a:xfrm>
          <a:prstGeom prst="rect">
            <a:avLst/>
          </a:prstGeom>
        </p:spPr>
      </p:pic>
    </p:spTree>
    <p:extLst>
      <p:ext uri="{BB962C8B-B14F-4D97-AF65-F5344CB8AC3E}">
        <p14:creationId xmlns:p14="http://schemas.microsoft.com/office/powerpoint/2010/main" val="977044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Subset2 Statistics</a:t>
            </a:r>
            <a:endParaRPr lang="en-US" dirty="0"/>
          </a:p>
        </p:txBody>
      </p:sp>
      <p:sp>
        <p:nvSpPr>
          <p:cNvPr id="3" name="Content Placeholder 2"/>
          <p:cNvSpPr>
            <a:spLocks noGrp="1"/>
          </p:cNvSpPr>
          <p:nvPr>
            <p:ph idx="1"/>
          </p:nvPr>
        </p:nvSpPr>
        <p:spPr/>
        <p:txBody>
          <a:bodyPr/>
          <a:lstStyle/>
          <a:p>
            <a:r>
              <a:rPr lang="en-US" dirty="0" smtClean="0"/>
              <a:t>For subset 2</a:t>
            </a:r>
            <a:endParaRPr lang="en-US" dirty="0"/>
          </a:p>
          <a:p>
            <a:endParaRPr lang="en-US"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 name="Picture 6"/>
          <p:cNvPicPr>
            <a:picLocks noChangeAspect="1"/>
          </p:cNvPicPr>
          <p:nvPr/>
        </p:nvPicPr>
        <p:blipFill>
          <a:blip r:embed="rId2"/>
          <a:stretch>
            <a:fillRect/>
          </a:stretch>
        </p:blipFill>
        <p:spPr>
          <a:xfrm>
            <a:off x="4538662" y="6389687"/>
            <a:ext cx="7314017" cy="8163964"/>
          </a:xfrm>
          <a:prstGeom prst="rect">
            <a:avLst/>
          </a:prstGeom>
        </p:spPr>
      </p:pic>
    </p:spTree>
    <p:extLst>
      <p:ext uri="{BB962C8B-B14F-4D97-AF65-F5344CB8AC3E}">
        <p14:creationId xmlns:p14="http://schemas.microsoft.com/office/powerpoint/2010/main" val="1593909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Subset3 Statistics</a:t>
            </a:r>
            <a:endParaRPr lang="en-US" dirty="0"/>
          </a:p>
        </p:txBody>
      </p:sp>
      <p:sp>
        <p:nvSpPr>
          <p:cNvPr id="3" name="Content Placeholder 2"/>
          <p:cNvSpPr>
            <a:spLocks noGrp="1"/>
          </p:cNvSpPr>
          <p:nvPr>
            <p:ph idx="1"/>
          </p:nvPr>
        </p:nvSpPr>
        <p:spPr/>
        <p:txBody>
          <a:bodyPr/>
          <a:lstStyle/>
          <a:p>
            <a:r>
              <a:rPr lang="en-US" dirty="0" smtClean="0"/>
              <a:t>For subset 3</a:t>
            </a:r>
            <a:endParaRPr lang="en-US" dirty="0"/>
          </a:p>
          <a:p>
            <a:endParaRPr lang="en-US"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3494656" y="6361111"/>
            <a:ext cx="7213984" cy="9072503"/>
          </a:xfrm>
          <a:prstGeom prst="rect">
            <a:avLst/>
          </a:prstGeom>
        </p:spPr>
      </p:pic>
    </p:spTree>
    <p:extLst>
      <p:ext uri="{BB962C8B-B14F-4D97-AF65-F5344CB8AC3E}">
        <p14:creationId xmlns:p14="http://schemas.microsoft.com/office/powerpoint/2010/main" val="625894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New Data Set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
        <p:nvSpPr>
          <p:cNvPr id="3" name="TextBox 2"/>
          <p:cNvSpPr txBox="1"/>
          <p:nvPr/>
        </p:nvSpPr>
        <p:spPr>
          <a:xfrm>
            <a:off x="1788161" y="3535814"/>
            <a:ext cx="9591040" cy="646331"/>
          </a:xfrm>
          <a:prstGeom prst="rect">
            <a:avLst/>
          </a:prstGeom>
          <a:noFill/>
        </p:spPr>
        <p:txBody>
          <a:bodyPr wrap="square" rtlCol="0">
            <a:spAutoFit/>
          </a:bodyPr>
          <a:lstStyle/>
          <a:p>
            <a:r>
              <a:rPr lang="en-US" dirty="0" smtClean="0"/>
              <a:t>Note:  Use “</a:t>
            </a:r>
            <a:r>
              <a:rPr lang="en-US" dirty="0" err="1"/>
              <a:t>s</a:t>
            </a:r>
            <a:r>
              <a:rPr lang="en-US" dirty="0" err="1" smtClean="0"/>
              <a:t>et.seed</a:t>
            </a:r>
            <a:r>
              <a:rPr lang="en-US" dirty="0" smtClean="0"/>
              <a:t> (333)” or similar number to establish seed which permits reproducing same results </a:t>
            </a:r>
            <a:endParaRPr lang="en-US" dirty="0"/>
          </a:p>
        </p:txBody>
      </p:sp>
      <p:sp>
        <p:nvSpPr>
          <p:cNvPr id="7" name="Content Placeholder 6"/>
          <p:cNvSpPr>
            <a:spLocks noGrp="1"/>
          </p:cNvSpPr>
          <p:nvPr>
            <p:ph idx="1"/>
          </p:nvPr>
        </p:nvSpPr>
        <p:spPr/>
        <p:txBody>
          <a:bodyPr>
            <a:normAutofit fontScale="92500" lnSpcReduction="10000"/>
          </a:bodyPr>
          <a:lstStyle/>
          <a:p>
            <a:r>
              <a:rPr lang="en-US" dirty="0"/>
              <a:t>x1&lt;-</a:t>
            </a:r>
            <a:r>
              <a:rPr lang="en-US" dirty="0" err="1"/>
              <a:t>rnorm</a:t>
            </a:r>
            <a:r>
              <a:rPr lang="en-US" dirty="0"/>
              <a:t>(10000,5.006,.3525) </a:t>
            </a:r>
          </a:p>
          <a:p>
            <a:r>
              <a:rPr lang="en-US" dirty="0"/>
              <a:t>x2&lt;-</a:t>
            </a:r>
            <a:r>
              <a:rPr lang="en-US" dirty="0" err="1"/>
              <a:t>rnorm</a:t>
            </a:r>
            <a:r>
              <a:rPr lang="en-US" dirty="0"/>
              <a:t>(10000,3.418,.3810) </a:t>
            </a:r>
          </a:p>
          <a:p>
            <a:r>
              <a:rPr lang="en-US" dirty="0"/>
              <a:t>x3&lt;-</a:t>
            </a:r>
            <a:r>
              <a:rPr lang="en-US" dirty="0" err="1"/>
              <a:t>rnorm</a:t>
            </a:r>
            <a:r>
              <a:rPr lang="en-US" dirty="0"/>
              <a:t>(10000,1.464,.1735) </a:t>
            </a:r>
          </a:p>
          <a:p>
            <a:r>
              <a:rPr lang="en-US" dirty="0"/>
              <a:t>x4&lt;-</a:t>
            </a:r>
            <a:r>
              <a:rPr lang="en-US" dirty="0" err="1"/>
              <a:t>rnorm</a:t>
            </a:r>
            <a:r>
              <a:rPr lang="en-US" dirty="0"/>
              <a:t>(10000,.244,.1072) </a:t>
            </a:r>
          </a:p>
          <a:p>
            <a:r>
              <a:rPr lang="en-US" dirty="0"/>
              <a:t>x5&lt;-</a:t>
            </a:r>
            <a:r>
              <a:rPr lang="en-US" dirty="0" err="1"/>
              <a:t>rnorm</a:t>
            </a:r>
            <a:r>
              <a:rPr lang="en-US" dirty="0"/>
              <a:t>(10000,1,0) </a:t>
            </a:r>
          </a:p>
          <a:p>
            <a:r>
              <a:rPr lang="en-US" dirty="0"/>
              <a:t>dataframe1&lt;-</a:t>
            </a:r>
            <a:r>
              <a:rPr lang="en-US" dirty="0" err="1"/>
              <a:t>data.frame</a:t>
            </a:r>
            <a:r>
              <a:rPr lang="en-US" dirty="0"/>
              <a:t> (x1,x2,x3,x4,x5)</a:t>
            </a:r>
          </a:p>
          <a:p>
            <a:r>
              <a:rPr lang="en-US" dirty="0"/>
              <a:t>x1&lt;-</a:t>
            </a:r>
            <a:r>
              <a:rPr lang="en-US" dirty="0" err="1"/>
              <a:t>rnorm</a:t>
            </a:r>
            <a:r>
              <a:rPr lang="en-US" dirty="0"/>
              <a:t>(10000,5.936,.5162)</a:t>
            </a:r>
          </a:p>
          <a:p>
            <a:r>
              <a:rPr lang="en-US" dirty="0"/>
              <a:t>x2&lt;-</a:t>
            </a:r>
            <a:r>
              <a:rPr lang="en-US" dirty="0" err="1"/>
              <a:t>rnorm</a:t>
            </a:r>
            <a:r>
              <a:rPr lang="en-US" dirty="0"/>
              <a:t>(10000,2.770,.3138)</a:t>
            </a:r>
          </a:p>
          <a:p>
            <a:r>
              <a:rPr lang="en-US" dirty="0"/>
              <a:t>x3&lt;-</a:t>
            </a:r>
            <a:r>
              <a:rPr lang="en-US" dirty="0" err="1"/>
              <a:t>rnorm</a:t>
            </a:r>
            <a:r>
              <a:rPr lang="en-US" dirty="0"/>
              <a:t>(10000,4.260,.4699)</a:t>
            </a:r>
          </a:p>
          <a:p>
            <a:r>
              <a:rPr lang="en-US" dirty="0"/>
              <a:t>x4&lt;-</a:t>
            </a:r>
            <a:r>
              <a:rPr lang="en-US" dirty="0" err="1"/>
              <a:t>rnorm</a:t>
            </a:r>
            <a:r>
              <a:rPr lang="en-US" dirty="0"/>
              <a:t>(10000,1.326,.1978)</a:t>
            </a:r>
          </a:p>
          <a:p>
            <a:r>
              <a:rPr lang="en-US" dirty="0"/>
              <a:t>x5&lt;-</a:t>
            </a:r>
            <a:r>
              <a:rPr lang="en-US" dirty="0" err="1"/>
              <a:t>rnorm</a:t>
            </a:r>
            <a:r>
              <a:rPr lang="en-US" dirty="0"/>
              <a:t>(10000,2,0)</a:t>
            </a:r>
          </a:p>
          <a:p>
            <a:r>
              <a:rPr lang="en-US" dirty="0"/>
              <a:t>dataframe2&lt;-</a:t>
            </a:r>
            <a:r>
              <a:rPr lang="en-US" dirty="0" err="1"/>
              <a:t>data.frame</a:t>
            </a:r>
            <a:r>
              <a:rPr lang="en-US" dirty="0"/>
              <a:t> (x1,x2,x3,x4,x5)</a:t>
            </a:r>
          </a:p>
          <a:p>
            <a:r>
              <a:rPr lang="en-US" dirty="0"/>
              <a:t>x1&lt;-</a:t>
            </a:r>
            <a:r>
              <a:rPr lang="en-US" dirty="0" err="1"/>
              <a:t>rnorm</a:t>
            </a:r>
            <a:r>
              <a:rPr lang="en-US" dirty="0"/>
              <a:t>(10000,6.588,.6359)</a:t>
            </a:r>
          </a:p>
          <a:p>
            <a:r>
              <a:rPr lang="en-US" dirty="0"/>
              <a:t>x2&lt;-</a:t>
            </a:r>
            <a:r>
              <a:rPr lang="en-US" dirty="0" err="1"/>
              <a:t>rnorm</a:t>
            </a:r>
            <a:r>
              <a:rPr lang="en-US" dirty="0"/>
              <a:t>(10000,2.974,.3225)</a:t>
            </a:r>
          </a:p>
          <a:p>
            <a:r>
              <a:rPr lang="en-US" dirty="0"/>
              <a:t>x3&lt;-</a:t>
            </a:r>
            <a:r>
              <a:rPr lang="en-US" dirty="0" err="1"/>
              <a:t>rnorm</a:t>
            </a:r>
            <a:r>
              <a:rPr lang="en-US" dirty="0"/>
              <a:t>(10000,5.552,.5519)</a:t>
            </a:r>
          </a:p>
          <a:p>
            <a:r>
              <a:rPr lang="en-US" dirty="0"/>
              <a:t>x4&lt;-</a:t>
            </a:r>
            <a:r>
              <a:rPr lang="en-US" dirty="0" err="1"/>
              <a:t>rnorm</a:t>
            </a:r>
            <a:r>
              <a:rPr lang="en-US" dirty="0"/>
              <a:t>(10000,2.026,.2747)</a:t>
            </a:r>
          </a:p>
          <a:p>
            <a:r>
              <a:rPr lang="en-US" dirty="0"/>
              <a:t>x5&lt;-</a:t>
            </a:r>
            <a:r>
              <a:rPr lang="en-US" dirty="0" err="1"/>
              <a:t>rnorm</a:t>
            </a:r>
            <a:r>
              <a:rPr lang="en-US" dirty="0"/>
              <a:t>(10000,3,0)</a:t>
            </a:r>
          </a:p>
          <a:p>
            <a:r>
              <a:rPr lang="en-US" dirty="0"/>
              <a:t>dataframe3&lt;-</a:t>
            </a:r>
            <a:r>
              <a:rPr lang="en-US" dirty="0" err="1"/>
              <a:t>data.frame</a:t>
            </a:r>
            <a:r>
              <a:rPr lang="en-US" dirty="0"/>
              <a:t> (x1,x2,x3,x4,x5)</a:t>
            </a:r>
          </a:p>
          <a:p>
            <a:r>
              <a:rPr lang="en-US" dirty="0"/>
              <a:t>merged&lt;-</a:t>
            </a:r>
            <a:r>
              <a:rPr lang="en-US" dirty="0" err="1"/>
              <a:t>rbind</a:t>
            </a:r>
            <a:r>
              <a:rPr lang="en-US" dirty="0"/>
              <a:t>(dataframe1,dataframe2,dataframe3)</a:t>
            </a:r>
          </a:p>
        </p:txBody>
      </p:sp>
    </p:spTree>
    <p:extLst>
      <p:ext uri="{BB962C8B-B14F-4D97-AF65-F5344CB8AC3E}">
        <p14:creationId xmlns:p14="http://schemas.microsoft.com/office/powerpoint/2010/main" val="2497735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Closer To Original Data</a:t>
            </a:r>
            <a:endParaRPr lang="en-US" dirty="0"/>
          </a:p>
        </p:txBody>
      </p:sp>
      <p:sp>
        <p:nvSpPr>
          <p:cNvPr id="3" name="Content Placeholder 2"/>
          <p:cNvSpPr>
            <a:spLocks noGrp="1"/>
          </p:cNvSpPr>
          <p:nvPr>
            <p:ph idx="1"/>
          </p:nvPr>
        </p:nvSpPr>
        <p:spPr>
          <a:xfrm>
            <a:off x="2589888" y="3230880"/>
            <a:ext cx="8789313" cy="10780905"/>
          </a:xfrm>
        </p:spPr>
        <p:txBody>
          <a:bodyPr/>
          <a:lstStyle/>
          <a:p>
            <a:r>
              <a:rPr lang="en-US" dirty="0" smtClean="0"/>
              <a:t># As you can see from previous slide, the original data set had minimums and maximums for each variable that were different from the maximum tail values from the normal distribution.</a:t>
            </a:r>
          </a:p>
          <a:p>
            <a:endParaRPr lang="en-US" dirty="0"/>
          </a:p>
          <a:p>
            <a:pPr lvl="1"/>
            <a:r>
              <a:rPr lang="en-US" dirty="0" err="1"/>
              <a:t>install.packages</a:t>
            </a:r>
            <a:r>
              <a:rPr lang="en-US" dirty="0"/>
              <a:t>("</a:t>
            </a:r>
            <a:r>
              <a:rPr lang="en-US" dirty="0" err="1"/>
              <a:t>truncnorm</a:t>
            </a:r>
            <a:r>
              <a:rPr lang="en-US" dirty="0"/>
              <a:t>")</a:t>
            </a:r>
          </a:p>
          <a:p>
            <a:pPr lvl="1"/>
            <a:r>
              <a:rPr lang="en-US" dirty="0"/>
              <a:t>library(</a:t>
            </a:r>
            <a:r>
              <a:rPr lang="en-US" dirty="0" err="1"/>
              <a:t>truncnorm</a:t>
            </a:r>
            <a:r>
              <a:rPr lang="en-US" dirty="0" smtClean="0"/>
              <a:t>)</a:t>
            </a:r>
          </a:p>
          <a:p>
            <a:endParaRPr lang="en-US" dirty="0"/>
          </a:p>
          <a:p>
            <a:pPr lvl="1"/>
            <a:r>
              <a:rPr lang="en-US" dirty="0" smtClean="0"/>
              <a:t>X1-&gt;</a:t>
            </a:r>
            <a:r>
              <a:rPr lang="en-US" dirty="0" err="1" smtClean="0"/>
              <a:t>rtruncnorm</a:t>
            </a:r>
            <a:r>
              <a:rPr lang="en-US" dirty="0" smtClean="0"/>
              <a:t>(10,a=4.3,b=7.9,mean=5.006,sd</a:t>
            </a:r>
            <a:r>
              <a:rPr lang="en-US" dirty="0"/>
              <a:t>=.3525)</a:t>
            </a:r>
          </a:p>
          <a:p>
            <a:pPr lvl="1"/>
            <a:r>
              <a:rPr lang="en-US" dirty="0" smtClean="0"/>
              <a:t>#Previous command generates 10 normally distributed variables with a lower bound of 4.3 and an upper bound of 7.9</a:t>
            </a:r>
          </a:p>
          <a:p>
            <a:pPr lvl="1"/>
            <a:endParaRPr lang="en-US" dirty="0"/>
          </a:p>
          <a:p>
            <a:r>
              <a:rPr lang="en-US" dirty="0" smtClean="0"/>
              <a:t>It is also possible to generate values using “</a:t>
            </a:r>
            <a:r>
              <a:rPr lang="en-US" dirty="0" err="1" smtClean="0"/>
              <a:t>rnorm</a:t>
            </a:r>
            <a:r>
              <a:rPr lang="en-US" dirty="0" smtClean="0"/>
              <a:t>” command and then omit those with values outside of desired interval.  If you wanted 10,000 items you would have to generate approximately twice that many values to have 10,000 values which fall in the desired interval.</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171138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Synthetic Data</a:t>
            </a:r>
            <a:endParaRPr lang="en-US" dirty="0"/>
          </a:p>
        </p:txBody>
      </p:sp>
      <p:sp>
        <p:nvSpPr>
          <p:cNvPr id="3" name="Content Placeholder 2"/>
          <p:cNvSpPr>
            <a:spLocks noGrp="1"/>
          </p:cNvSpPr>
          <p:nvPr>
            <p:ph idx="1"/>
          </p:nvPr>
        </p:nvSpPr>
        <p:spPr>
          <a:xfrm>
            <a:off x="1016000" y="2397760"/>
            <a:ext cx="10363201" cy="11614025"/>
          </a:xfrm>
        </p:spPr>
        <p:txBody>
          <a:bodyPr>
            <a:normAutofit/>
          </a:bodyPr>
          <a:lstStyle/>
          <a:p>
            <a:r>
              <a:rPr lang="en-US" dirty="0" smtClean="0"/>
              <a:t>Once you have created the small synthetic data file you should compare its statistical properties to the original data file to see if the properties are appropriately close.</a:t>
            </a:r>
            <a:endParaRPr lang="en-US"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r>
              <a:rPr lang="en-US" dirty="0" err="1" smtClean="0"/>
              <a:t>cor_sample</a:t>
            </a:r>
            <a:r>
              <a:rPr lang="en-US" dirty="0"/>
              <a:t>&lt;-sample(30000,150)#to select random sample of 150 items from 30000</a:t>
            </a:r>
          </a:p>
          <a:p>
            <a:r>
              <a:rPr lang="en-US" dirty="0" err="1"/>
              <a:t>merged_cor</a:t>
            </a:r>
            <a:r>
              <a:rPr lang="en-US" dirty="0"/>
              <a:t>&lt;-</a:t>
            </a:r>
            <a:r>
              <a:rPr lang="en-US" dirty="0" smtClean="0"/>
              <a:t>merged$x1[</a:t>
            </a:r>
            <a:r>
              <a:rPr lang="en-US" dirty="0" err="1" smtClean="0"/>
              <a:t>cor_sample</a:t>
            </a:r>
            <a:r>
              <a:rPr lang="en-US" dirty="0" smtClean="0"/>
              <a:t>]</a:t>
            </a:r>
          </a:p>
          <a:p>
            <a:pPr lvl="1"/>
            <a:r>
              <a:rPr lang="en-US" sz="2400" dirty="0" smtClean="0"/>
              <a:t># </a:t>
            </a:r>
            <a:r>
              <a:rPr lang="en-US" sz="2400" dirty="0"/>
              <a:t>to select first variable from </a:t>
            </a:r>
            <a:r>
              <a:rPr lang="en-US" sz="2400" dirty="0" smtClean="0"/>
              <a:t>sample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pic>
        <p:nvPicPr>
          <p:cNvPr id="6" name="Picture 5"/>
          <p:cNvPicPr>
            <a:picLocks noChangeAspect="1"/>
          </p:cNvPicPr>
          <p:nvPr/>
        </p:nvPicPr>
        <p:blipFill>
          <a:blip r:embed="rId2"/>
          <a:stretch>
            <a:fillRect/>
          </a:stretch>
        </p:blipFill>
        <p:spPr>
          <a:xfrm>
            <a:off x="865424" y="3628010"/>
            <a:ext cx="10664352" cy="2275840"/>
          </a:xfrm>
          <a:prstGeom prst="rect">
            <a:avLst/>
          </a:prstGeom>
        </p:spPr>
      </p:pic>
      <p:pic>
        <p:nvPicPr>
          <p:cNvPr id="7" name="Picture 6"/>
          <p:cNvPicPr>
            <a:picLocks noChangeAspect="1"/>
          </p:cNvPicPr>
          <p:nvPr/>
        </p:nvPicPr>
        <p:blipFill>
          <a:blip r:embed="rId3"/>
          <a:stretch>
            <a:fillRect/>
          </a:stretch>
        </p:blipFill>
        <p:spPr>
          <a:xfrm>
            <a:off x="642620" y="5936642"/>
            <a:ext cx="10664352" cy="2110653"/>
          </a:xfrm>
          <a:prstGeom prst="rect">
            <a:avLst/>
          </a:prstGeom>
        </p:spPr>
      </p:pic>
      <p:sp>
        <p:nvSpPr>
          <p:cNvPr id="8" name="Oval 7"/>
          <p:cNvSpPr/>
          <p:nvPr/>
        </p:nvSpPr>
        <p:spPr>
          <a:xfrm>
            <a:off x="1848207" y="4783704"/>
            <a:ext cx="1036320" cy="65024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25374" y="6970397"/>
            <a:ext cx="1036320" cy="65024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725374" y="10614247"/>
            <a:ext cx="7935873" cy="2789842"/>
          </a:xfrm>
          <a:prstGeom prst="rect">
            <a:avLst/>
          </a:prstGeom>
        </p:spPr>
      </p:pic>
      <p:sp>
        <p:nvSpPr>
          <p:cNvPr id="12" name="TextBox 11"/>
          <p:cNvSpPr txBox="1"/>
          <p:nvPr/>
        </p:nvSpPr>
        <p:spPr>
          <a:xfrm>
            <a:off x="5299788" y="12430523"/>
            <a:ext cx="2202181" cy="923330"/>
          </a:xfrm>
          <a:prstGeom prst="rect">
            <a:avLst/>
          </a:prstGeom>
          <a:noFill/>
        </p:spPr>
        <p:txBody>
          <a:bodyPr wrap="square" rtlCol="0">
            <a:spAutoFit/>
          </a:bodyPr>
          <a:lstStyle/>
          <a:p>
            <a:r>
              <a:rPr lang="en-US" dirty="0" smtClean="0"/>
              <a:t>P&gt;.05 =means not significantly different</a:t>
            </a:r>
            <a:endParaRPr lang="en-US" dirty="0"/>
          </a:p>
        </p:txBody>
      </p:sp>
      <p:pic>
        <p:nvPicPr>
          <p:cNvPr id="13" name="Picture 12"/>
          <p:cNvPicPr>
            <a:picLocks noChangeAspect="1"/>
          </p:cNvPicPr>
          <p:nvPr/>
        </p:nvPicPr>
        <p:blipFill>
          <a:blip r:embed="rId5"/>
          <a:stretch>
            <a:fillRect/>
          </a:stretch>
        </p:blipFill>
        <p:spPr>
          <a:xfrm>
            <a:off x="1311828" y="13407464"/>
            <a:ext cx="9771543" cy="612975"/>
          </a:xfrm>
          <a:prstGeom prst="rect">
            <a:avLst/>
          </a:prstGeom>
        </p:spPr>
      </p:pic>
      <p:pic>
        <p:nvPicPr>
          <p:cNvPr id="9" name="Picture 8"/>
          <p:cNvPicPr>
            <a:picLocks noChangeAspect="1"/>
          </p:cNvPicPr>
          <p:nvPr/>
        </p:nvPicPr>
        <p:blipFill>
          <a:blip r:embed="rId6"/>
          <a:stretch>
            <a:fillRect/>
          </a:stretch>
        </p:blipFill>
        <p:spPr>
          <a:xfrm>
            <a:off x="1186369" y="14146120"/>
            <a:ext cx="4113419" cy="1357220"/>
          </a:xfrm>
          <a:prstGeom prst="rect">
            <a:avLst/>
          </a:prstGeom>
        </p:spPr>
      </p:pic>
    </p:spTree>
    <p:extLst>
      <p:ext uri="{BB962C8B-B14F-4D97-AF65-F5344CB8AC3E}">
        <p14:creationId xmlns:p14="http://schemas.microsoft.com/office/powerpoint/2010/main" val="3042945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Data Set</a:t>
            </a:r>
            <a:endParaRPr lang="en-US" dirty="0"/>
          </a:p>
        </p:txBody>
      </p:sp>
      <p:sp>
        <p:nvSpPr>
          <p:cNvPr id="3" name="Content Placeholder 2"/>
          <p:cNvSpPr>
            <a:spLocks noGrp="1"/>
          </p:cNvSpPr>
          <p:nvPr>
            <p:ph idx="1"/>
          </p:nvPr>
        </p:nvSpPr>
        <p:spPr>
          <a:xfrm>
            <a:off x="2589888" y="3495040"/>
            <a:ext cx="8789313" cy="10516745"/>
          </a:xfrm>
        </p:spPr>
        <p:txBody>
          <a:bodyPr>
            <a:normAutofit fontScale="92500" lnSpcReduction="10000"/>
          </a:bodyPr>
          <a:lstStyle/>
          <a:p>
            <a:r>
              <a:rPr lang="en-US" sz="3600" dirty="0" smtClean="0"/>
              <a:t>After you have created small data set which is easy to visualize and test, you can create a much larger data set by simply increasing the number of items created.</a:t>
            </a:r>
          </a:p>
          <a:p>
            <a:endParaRPr lang="en-US" sz="3600" dirty="0"/>
          </a:p>
          <a:p>
            <a:r>
              <a:rPr lang="en-US" sz="3600" dirty="0" smtClean="0"/>
              <a:t>I originally only created 10 items in each of the 3 subsets.  After verifying it worked I increased this to 10,000 in each subset in order to end up with a data file of 30,000 items.</a:t>
            </a:r>
          </a:p>
          <a:p>
            <a:endParaRPr lang="en-US" sz="3600" dirty="0"/>
          </a:p>
          <a:p>
            <a:r>
              <a:rPr lang="en-US" sz="3600" dirty="0" smtClean="0"/>
              <a:t>This is not “Big Data” but it is large enough to motivate students to run outside of Excel.</a:t>
            </a:r>
          </a:p>
          <a:p>
            <a:endParaRPr lang="en-US" sz="3600" dirty="0"/>
          </a:p>
          <a:p>
            <a:r>
              <a:rPr lang="en-US" sz="3600" dirty="0" smtClean="0"/>
              <a:t>You can use write.csv() command to export file in csv format or, alternatively, use similar commands to write in Excel, tab, txt, etc. formats.</a:t>
            </a:r>
            <a:endParaRPr lang="en-US" sz="3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3542955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“Story” for Data</a:t>
            </a:r>
            <a:endParaRPr lang="en-US" dirty="0"/>
          </a:p>
        </p:txBody>
      </p:sp>
      <p:sp>
        <p:nvSpPr>
          <p:cNvPr id="3" name="Content Placeholder 2"/>
          <p:cNvSpPr>
            <a:spLocks noGrp="1"/>
          </p:cNvSpPr>
          <p:nvPr>
            <p:ph idx="1"/>
          </p:nvPr>
        </p:nvSpPr>
        <p:spPr>
          <a:xfrm>
            <a:off x="2589888" y="3616960"/>
            <a:ext cx="8789313" cy="10394825"/>
          </a:xfrm>
        </p:spPr>
        <p:txBody>
          <a:bodyPr>
            <a:normAutofit lnSpcReduction="10000"/>
          </a:bodyPr>
          <a:lstStyle/>
          <a:p>
            <a:r>
              <a:rPr lang="en-US" sz="3600" dirty="0" smtClean="0"/>
              <a:t>After creating synthetic data set of 30,000 items that was close match to the original data set, the problem was what “story” to use with the data to make it a realistic class exercise.</a:t>
            </a:r>
          </a:p>
          <a:p>
            <a:endParaRPr lang="en-US" sz="3600" dirty="0"/>
          </a:p>
          <a:p>
            <a:r>
              <a:rPr lang="en-US" sz="3600" dirty="0" smtClean="0"/>
              <a:t>Auditing students would not regard an Iris case as realistic.</a:t>
            </a:r>
          </a:p>
          <a:p>
            <a:endParaRPr lang="en-US" sz="3600" dirty="0"/>
          </a:p>
          <a:p>
            <a:r>
              <a:rPr lang="en-US" sz="3600" dirty="0" smtClean="0"/>
              <a:t>After search a bit on the internet for interesting companies, I located QB House, and found their  new business model to be interesting.</a:t>
            </a:r>
          </a:p>
          <a:p>
            <a:endParaRPr lang="en-US" sz="3600" dirty="0"/>
          </a:p>
          <a:p>
            <a:r>
              <a:rPr lang="en-US" sz="3600" dirty="0" smtClean="0"/>
              <a:t>I then modified the values for the 5 variables to values I thought would work for  the QB House case.</a:t>
            </a:r>
            <a:endParaRPr lang="en-US" sz="3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2260827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8" name="Picture 7"/>
          <p:cNvPicPr>
            <a:picLocks noChangeAspect="1"/>
          </p:cNvPicPr>
          <p:nvPr/>
        </p:nvPicPr>
        <p:blipFill>
          <a:blip r:embed="rId2"/>
          <a:stretch>
            <a:fillRect/>
          </a:stretch>
        </p:blipFill>
        <p:spPr>
          <a:xfrm>
            <a:off x="914400" y="1070836"/>
            <a:ext cx="11068050" cy="15185164"/>
          </a:xfrm>
          <a:prstGeom prst="rect">
            <a:avLst/>
          </a:prstGeom>
        </p:spPr>
      </p:pic>
      <p:sp>
        <p:nvSpPr>
          <p:cNvPr id="2" name="Footer Placeholder 1"/>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1667499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sz="3600" dirty="0"/>
              <a:t>Based on my prior published research, my data analytic topics </a:t>
            </a:r>
            <a:r>
              <a:rPr lang="en-US" sz="3600" dirty="0" smtClean="0"/>
              <a:t>were auditing and </a:t>
            </a:r>
          </a:p>
          <a:p>
            <a:endParaRPr lang="en-US" sz="3600" dirty="0"/>
          </a:p>
          <a:p>
            <a:pPr lvl="1"/>
            <a:r>
              <a:rPr lang="en-US" sz="3600" dirty="0"/>
              <a:t>Cluster </a:t>
            </a:r>
            <a:r>
              <a:rPr lang="en-US" sz="3600" dirty="0" smtClean="0"/>
              <a:t>analysis</a:t>
            </a:r>
          </a:p>
          <a:p>
            <a:pPr lvl="1"/>
            <a:endParaRPr lang="en-US" sz="3600" dirty="0"/>
          </a:p>
          <a:p>
            <a:pPr lvl="1"/>
            <a:r>
              <a:rPr lang="en-US" sz="3600" dirty="0"/>
              <a:t>Decision </a:t>
            </a:r>
            <a:r>
              <a:rPr lang="en-US" sz="3600" dirty="0" smtClean="0"/>
              <a:t>trees</a:t>
            </a:r>
          </a:p>
          <a:p>
            <a:pPr lvl="1"/>
            <a:endParaRPr lang="en-US" sz="3600" dirty="0"/>
          </a:p>
          <a:p>
            <a:pPr lvl="1"/>
            <a:r>
              <a:rPr lang="en-US" sz="3600" dirty="0" smtClean="0"/>
              <a:t>Regression</a:t>
            </a:r>
          </a:p>
          <a:p>
            <a:pPr lvl="1"/>
            <a:endParaRPr lang="en-US" sz="3600" dirty="0"/>
          </a:p>
          <a:p>
            <a:pPr lvl="1"/>
            <a:r>
              <a:rPr lang="en-US" sz="3600" dirty="0"/>
              <a:t>Neural </a:t>
            </a:r>
            <a:r>
              <a:rPr lang="en-US" sz="3600" dirty="0" smtClean="0"/>
              <a:t>Networks</a:t>
            </a:r>
          </a:p>
          <a:p>
            <a:pPr lvl="1"/>
            <a:endParaRPr lang="en-US" sz="3600" dirty="0"/>
          </a:p>
          <a:p>
            <a:pPr lvl="1"/>
            <a:r>
              <a:rPr lang="en-US" sz="3600" dirty="0"/>
              <a:t>Self-Organizing Maps (SOMs)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1278459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4" name="Picture 3"/>
          <p:cNvPicPr>
            <a:picLocks noChangeAspect="1"/>
          </p:cNvPicPr>
          <p:nvPr/>
        </p:nvPicPr>
        <p:blipFill>
          <a:blip r:embed="rId2"/>
          <a:stretch>
            <a:fillRect/>
          </a:stretch>
        </p:blipFill>
        <p:spPr>
          <a:xfrm>
            <a:off x="1790700" y="1037651"/>
            <a:ext cx="10401300" cy="14664129"/>
          </a:xfrm>
          <a:prstGeom prst="rect">
            <a:avLst/>
          </a:prstGeom>
        </p:spPr>
      </p:pic>
      <p:sp>
        <p:nvSpPr>
          <p:cNvPr id="5" name="TextBox 4"/>
          <p:cNvSpPr txBox="1"/>
          <p:nvPr/>
        </p:nvSpPr>
        <p:spPr>
          <a:xfrm>
            <a:off x="2400300" y="15609669"/>
            <a:ext cx="8724900" cy="646331"/>
          </a:xfrm>
          <a:prstGeom prst="rect">
            <a:avLst/>
          </a:prstGeom>
          <a:noFill/>
        </p:spPr>
        <p:txBody>
          <a:bodyPr wrap="square" rtlCol="0">
            <a:spAutoFit/>
          </a:bodyPr>
          <a:lstStyle/>
          <a:p>
            <a:r>
              <a:rPr lang="en-US" i="1"/>
              <a:t>We will do an in-class hands-on walkthrough of all four analysis techniques using R Studio!</a:t>
            </a:r>
            <a:endParaRPr lang="en-US"/>
          </a:p>
        </p:txBody>
      </p:sp>
      <p:sp>
        <p:nvSpPr>
          <p:cNvPr id="3" name="Footer Placeholder 2"/>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4438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r>
              <a:rPr lang="en-US" dirty="0" smtClean="0"/>
              <a:t>Take </a:t>
            </a:r>
            <a:r>
              <a:rPr lang="en-US" dirty="0" err="1" smtClean="0"/>
              <a:t>Aways</a:t>
            </a:r>
            <a:r>
              <a:rPr lang="en-US" dirty="0" smtClean="0"/>
              <a:t>!</a:t>
            </a:r>
            <a:endParaRPr lang="en-US" dirty="0"/>
          </a:p>
        </p:txBody>
      </p:sp>
      <p:sp>
        <p:nvSpPr>
          <p:cNvPr id="4" name="Content Placeholder 3"/>
          <p:cNvSpPr>
            <a:spLocks noGrp="1"/>
          </p:cNvSpPr>
          <p:nvPr>
            <p:ph idx="1"/>
          </p:nvPr>
        </p:nvSpPr>
        <p:spPr>
          <a:xfrm>
            <a:off x="2589888" y="3291840"/>
            <a:ext cx="8789313" cy="10719945"/>
          </a:xfrm>
        </p:spPr>
        <p:txBody>
          <a:bodyPr>
            <a:normAutofit fontScale="92500" lnSpcReduction="20000"/>
          </a:bodyPr>
          <a:lstStyle/>
          <a:p>
            <a:r>
              <a:rPr lang="en-US" sz="3600" dirty="0" smtClean="0"/>
              <a:t>R is time consuming to learn but very powerful</a:t>
            </a:r>
          </a:p>
          <a:p>
            <a:endParaRPr lang="en-US" sz="3600" dirty="0"/>
          </a:p>
          <a:p>
            <a:r>
              <a:rPr lang="en-US" sz="3600" dirty="0" smtClean="0"/>
              <a:t>Formal R documentation is written for a Ph.D. in data science and is dense ( very difficult to read)</a:t>
            </a:r>
          </a:p>
          <a:p>
            <a:endParaRPr lang="en-US" sz="3600" dirty="0"/>
          </a:p>
          <a:p>
            <a:r>
              <a:rPr lang="en-US" sz="3600" dirty="0" smtClean="0"/>
              <a:t>There are tons of example code on internet (beware as it may not actually run!)</a:t>
            </a:r>
          </a:p>
          <a:p>
            <a:endParaRPr lang="en-US" sz="3600" dirty="0"/>
          </a:p>
          <a:p>
            <a:r>
              <a:rPr lang="en-US" sz="3600" dirty="0" smtClean="0"/>
              <a:t>It is not too hard to simulate realistic data</a:t>
            </a:r>
          </a:p>
          <a:p>
            <a:endParaRPr lang="en-US" sz="3600" dirty="0"/>
          </a:p>
          <a:p>
            <a:r>
              <a:rPr lang="en-US" sz="3600" dirty="0" smtClean="0"/>
              <a:t>If you create the data via saved script, you can easily change it for  other classes</a:t>
            </a:r>
          </a:p>
          <a:p>
            <a:endParaRPr lang="en-US" sz="3600" dirty="0"/>
          </a:p>
          <a:p>
            <a:r>
              <a:rPr lang="en-US" sz="3600" dirty="0" smtClean="0"/>
              <a:t>I was energized to learn a new language and find classroom applications for it!</a:t>
            </a:r>
            <a:endParaRPr lang="en-US" sz="3600"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914680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Do Overs!</a:t>
            </a:r>
            <a:endParaRPr lang="en-US" sz="6000" dirty="0"/>
          </a:p>
        </p:txBody>
      </p:sp>
      <p:sp>
        <p:nvSpPr>
          <p:cNvPr id="3" name="Content Placeholder 2"/>
          <p:cNvSpPr>
            <a:spLocks noGrp="1"/>
          </p:cNvSpPr>
          <p:nvPr>
            <p:ph idx="1"/>
          </p:nvPr>
        </p:nvSpPr>
        <p:spPr>
          <a:xfrm>
            <a:off x="2589888" y="3332480"/>
            <a:ext cx="8789313" cy="10679305"/>
          </a:xfrm>
        </p:spPr>
        <p:txBody>
          <a:bodyPr>
            <a:normAutofit/>
          </a:bodyPr>
          <a:lstStyle/>
          <a:p>
            <a:r>
              <a:rPr lang="en-US" sz="3600" dirty="0" smtClean="0"/>
              <a:t>Start with a more basic book on R and work on learning R before trying to apply it to course material</a:t>
            </a:r>
          </a:p>
          <a:p>
            <a:endParaRPr lang="en-US" sz="3600" dirty="0"/>
          </a:p>
          <a:p>
            <a:r>
              <a:rPr lang="en-US" sz="3600" dirty="0" smtClean="0"/>
              <a:t>Develop case scenario first and case data second</a:t>
            </a:r>
          </a:p>
          <a:p>
            <a:endParaRPr lang="en-US" sz="3600" dirty="0"/>
          </a:p>
          <a:p>
            <a:r>
              <a:rPr lang="en-US" sz="3600" dirty="0" smtClean="0"/>
              <a:t>Seed more complicated patterns, errors, anomalies in data (next class!)</a:t>
            </a:r>
          </a:p>
          <a:p>
            <a:endParaRPr lang="en-US" sz="3600" dirty="0"/>
          </a:p>
          <a:p>
            <a:endParaRPr lang="en-US" sz="3600" dirty="0" smtClean="0"/>
          </a:p>
          <a:p>
            <a:pPr marL="609585" lvl="1" indent="0">
              <a:buNone/>
            </a:pPr>
            <a:endParaRPr lang="en-US" sz="3333"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376098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147864" y="2377440"/>
            <a:ext cx="10797702" cy="13731564"/>
          </a:xfrm>
        </p:spPr>
        <p:txBody>
          <a:bodyPr>
            <a:normAutofit fontScale="40000" lnSpcReduction="20000"/>
          </a:bodyPr>
          <a:lstStyle/>
          <a:p>
            <a:r>
              <a:rPr lang="en-US" sz="4000" dirty="0"/>
              <a:t>AICPA. 2017. Audit Guide-Analytical Procedures</a:t>
            </a:r>
          </a:p>
          <a:p>
            <a:endParaRPr lang="en-US" sz="4000" dirty="0"/>
          </a:p>
          <a:p>
            <a:r>
              <a:rPr lang="en-US" sz="4000" dirty="0"/>
              <a:t>AICPA. 2017. Guide To Audit Data Analytics.</a:t>
            </a:r>
          </a:p>
          <a:p>
            <a:endParaRPr lang="en-US" sz="4000" dirty="0"/>
          </a:p>
          <a:p>
            <a:r>
              <a:rPr lang="en-US" sz="4000" dirty="0"/>
              <a:t>B. </a:t>
            </a:r>
            <a:r>
              <a:rPr lang="en-US" sz="4000" dirty="0" err="1"/>
              <a:t>Baesens</a:t>
            </a:r>
            <a:r>
              <a:rPr lang="en-US" sz="4000" dirty="0"/>
              <a:t>. 2014. Analytics In A Big Data World. Wiley.</a:t>
            </a:r>
          </a:p>
          <a:p>
            <a:endParaRPr lang="en-US" sz="4000" dirty="0"/>
          </a:p>
          <a:p>
            <a:r>
              <a:rPr lang="en-US" sz="4000" dirty="0" err="1"/>
              <a:t>Beysolow</a:t>
            </a:r>
            <a:r>
              <a:rPr lang="en-US" sz="4000" dirty="0"/>
              <a:t> II, T. 2017. Introduction To Deep Learning Using R. </a:t>
            </a:r>
            <a:r>
              <a:rPr lang="en-US" sz="4000" dirty="0" err="1"/>
              <a:t>Apress</a:t>
            </a:r>
            <a:r>
              <a:rPr lang="en-US" sz="4000" dirty="0"/>
              <a:t>.</a:t>
            </a:r>
          </a:p>
          <a:p>
            <a:endParaRPr lang="en-US" sz="4000" dirty="0"/>
          </a:p>
          <a:p>
            <a:r>
              <a:rPr lang="en-US" sz="4000" dirty="0"/>
              <a:t>EMC Educational Services. 2015. Data Science &amp; Big Data Analytics. Wiley.</a:t>
            </a:r>
          </a:p>
          <a:p>
            <a:endParaRPr lang="en-US" sz="4000" dirty="0"/>
          </a:p>
          <a:p>
            <a:r>
              <a:rPr lang="en-US" sz="4000" dirty="0"/>
              <a:t>Foreman, J.  2014.  Data Smart-Using Data Science To Transform Information Into Insight. Wiley</a:t>
            </a:r>
          </a:p>
          <a:p>
            <a:endParaRPr lang="en-US" sz="4000" dirty="0"/>
          </a:p>
          <a:p>
            <a:r>
              <a:rPr lang="en-US" sz="4000" dirty="0"/>
              <a:t>James, G., D. Witten, T. </a:t>
            </a:r>
            <a:r>
              <a:rPr lang="en-US" sz="4000" dirty="0" err="1"/>
              <a:t>Hasties</a:t>
            </a:r>
            <a:r>
              <a:rPr lang="en-US" sz="4000" dirty="0"/>
              <a:t>, and R. </a:t>
            </a:r>
            <a:r>
              <a:rPr lang="en-US" sz="4000" dirty="0" err="1"/>
              <a:t>Tibshirani</a:t>
            </a:r>
            <a:r>
              <a:rPr lang="en-US" sz="4000" dirty="0"/>
              <a:t>. 2013. An Introduction To Statistical Learning With Applications In R. Springer.</a:t>
            </a:r>
          </a:p>
          <a:p>
            <a:endParaRPr lang="en-US" sz="4000" dirty="0"/>
          </a:p>
          <a:p>
            <a:r>
              <a:rPr lang="en-US" sz="4000" dirty="0">
                <a:sym typeface="Wingdings" panose="05000000000000000000" pitchFamily="2" charset="2"/>
              </a:rPr>
              <a:t> </a:t>
            </a:r>
            <a:r>
              <a:rPr lang="en-US" sz="4000" dirty="0" err="1">
                <a:sym typeface="Wingdings" panose="05000000000000000000" pitchFamily="2" charset="2"/>
              </a:rPr>
              <a:t>Knaflic</a:t>
            </a:r>
            <a:r>
              <a:rPr lang="en-US" sz="4000" dirty="0">
                <a:sym typeface="Wingdings" panose="05000000000000000000" pitchFamily="2" charset="2"/>
              </a:rPr>
              <a:t>, C.N.. 2015. Storytelling with data. Wiley.</a:t>
            </a:r>
          </a:p>
          <a:p>
            <a:endParaRPr lang="en-US" sz="4000" dirty="0"/>
          </a:p>
          <a:p>
            <a:r>
              <a:rPr lang="en-US" sz="4000" dirty="0"/>
              <a:t>Lantz, B.  2015. Machine Learning With R. 2</a:t>
            </a:r>
            <a:r>
              <a:rPr lang="en-US" sz="4000" baseline="30000" dirty="0"/>
              <a:t>nd</a:t>
            </a:r>
            <a:r>
              <a:rPr lang="en-US" sz="4000" dirty="0"/>
              <a:t> edition. </a:t>
            </a:r>
            <a:r>
              <a:rPr lang="en-US" sz="4000" dirty="0" err="1"/>
              <a:t>Packt</a:t>
            </a:r>
            <a:r>
              <a:rPr lang="en-US" sz="4000" dirty="0"/>
              <a:t> Publishing.</a:t>
            </a:r>
          </a:p>
          <a:p>
            <a:endParaRPr lang="en-US" sz="4000" dirty="0"/>
          </a:p>
          <a:p>
            <a:r>
              <a:rPr lang="en-US" sz="4000" dirty="0" err="1"/>
              <a:t>Leskovec</a:t>
            </a:r>
            <a:r>
              <a:rPr lang="en-US" sz="4000" dirty="0"/>
              <a:t>, J., A. </a:t>
            </a:r>
            <a:r>
              <a:rPr lang="en-US" sz="4000" dirty="0" err="1"/>
              <a:t>Rajaraman</a:t>
            </a:r>
            <a:r>
              <a:rPr lang="en-US" sz="4000" dirty="0"/>
              <a:t>, and J.D. Ullman. 2014. Mining of massive data sets. </a:t>
            </a:r>
            <a:r>
              <a:rPr lang="en-US" sz="4000" dirty="0" smtClean="0"/>
              <a:t> Online book </a:t>
            </a:r>
            <a:r>
              <a:rPr lang="en-US" sz="4000" dirty="0"/>
              <a:t>used in 3 courses at Stanford </a:t>
            </a:r>
            <a:r>
              <a:rPr lang="en-US" sz="4000" dirty="0" smtClean="0"/>
              <a:t>University.</a:t>
            </a:r>
          </a:p>
          <a:p>
            <a:endParaRPr lang="en-US" sz="4000" dirty="0"/>
          </a:p>
          <a:p>
            <a:r>
              <a:rPr lang="en-US" sz="4000" dirty="0" smtClean="0"/>
              <a:t>McKee, T. 1988. “Does Your Practice Have A Place For An Expert System?”. The CPA Journal. Vol. 58, No. 1,  pp. 114-118.</a:t>
            </a:r>
          </a:p>
          <a:p>
            <a:endParaRPr lang="en-US" sz="4000" dirty="0"/>
          </a:p>
          <a:p>
            <a:r>
              <a:rPr lang="en-US" sz="4000" dirty="0" smtClean="0"/>
              <a:t>McKee, T. 1989.</a:t>
            </a:r>
            <a:r>
              <a:rPr lang="en-US" sz="4000" i="1" dirty="0"/>
              <a:t> Modern Analytical Auditing: Practical Guidance For Auditors and Accountants</a:t>
            </a:r>
            <a:r>
              <a:rPr lang="en-US" sz="4000" dirty="0"/>
              <a:t>, </a:t>
            </a:r>
            <a:r>
              <a:rPr lang="en-US" sz="4000" dirty="0" smtClean="0"/>
              <a:t> </a:t>
            </a:r>
            <a:r>
              <a:rPr lang="en-US" sz="4000" dirty="0"/>
              <a:t>Quorum Books, </a:t>
            </a:r>
            <a:endParaRPr lang="en-US" sz="4000" dirty="0" smtClean="0"/>
          </a:p>
          <a:p>
            <a:endParaRPr lang="en-US" sz="4000" dirty="0"/>
          </a:p>
          <a:p>
            <a:r>
              <a:rPr lang="en-US" sz="4000" dirty="0" err="1" smtClean="0"/>
              <a:t>McKee,T</a:t>
            </a:r>
            <a:r>
              <a:rPr lang="en-US" sz="4000" dirty="0" smtClean="0"/>
              <a:t>. 1995. “Predicting Bankruptcy Via Induction.” Journal of Information Technology.  Vol. 10, pp. 26-36.</a:t>
            </a:r>
          </a:p>
          <a:p>
            <a:endParaRPr lang="en-US" sz="4000" dirty="0"/>
          </a:p>
          <a:p>
            <a:r>
              <a:rPr lang="en-US" sz="4000" dirty="0" smtClean="0"/>
              <a:t>Milligan, J.N. 2016 . Learning Tableau 10. Second edition. </a:t>
            </a:r>
            <a:r>
              <a:rPr lang="en-US" sz="4000" dirty="0" err="1" smtClean="0"/>
              <a:t>Packt</a:t>
            </a:r>
            <a:r>
              <a:rPr lang="en-US" sz="4000" dirty="0" smtClean="0"/>
              <a:t> Publishing.</a:t>
            </a:r>
            <a:endParaRPr lang="en-US" sz="4000" dirty="0"/>
          </a:p>
          <a:p>
            <a:endParaRPr lang="en-US" sz="4000" dirty="0"/>
          </a:p>
          <a:p>
            <a:r>
              <a:rPr lang="en-US" sz="4000" dirty="0" err="1"/>
              <a:t>Tabachnick</a:t>
            </a:r>
            <a:r>
              <a:rPr lang="en-US" sz="4000" dirty="0"/>
              <a:t>, B. and L. S. </a:t>
            </a:r>
            <a:r>
              <a:rPr lang="en-US" sz="4000" dirty="0" err="1"/>
              <a:t>Fidell</a:t>
            </a:r>
            <a:r>
              <a:rPr lang="en-US" sz="4000" dirty="0"/>
              <a:t>. 2007. Using Multivariate Statistics. 5</a:t>
            </a:r>
            <a:r>
              <a:rPr lang="en-US" sz="4000" baseline="30000" dirty="0"/>
              <a:t>th</a:t>
            </a:r>
            <a:r>
              <a:rPr lang="en-US" sz="4000" dirty="0"/>
              <a:t> edition. Pearson </a:t>
            </a:r>
            <a:r>
              <a:rPr lang="en-US" sz="4000" dirty="0" smtClean="0"/>
              <a:t>Publishing</a:t>
            </a:r>
          </a:p>
          <a:p>
            <a:endParaRPr lang="en-US" sz="4000" dirty="0" smtClean="0"/>
          </a:p>
          <a:p>
            <a:r>
              <a:rPr lang="en-US" sz="4000" dirty="0" err="1" smtClean="0"/>
              <a:t>Thiprungsri,S</a:t>
            </a:r>
            <a:r>
              <a:rPr lang="en-US" sz="4000" dirty="0" smtClean="0"/>
              <a:t>. and M.A. </a:t>
            </a:r>
            <a:r>
              <a:rPr lang="en-US" sz="4000" dirty="0" err="1" smtClean="0"/>
              <a:t>Vasarhelyi</a:t>
            </a:r>
            <a:r>
              <a:rPr lang="en-US" sz="4000" dirty="0" smtClean="0"/>
              <a:t>. 2011. “Cluster Analysis For Anomaly Detection in Accounting Data: An Audit Approach.”  Int. J. of Digital Accounting Research, Vol. 11, pp. 69-84.</a:t>
            </a:r>
          </a:p>
          <a:p>
            <a:endParaRPr lang="en-US" sz="4000" dirty="0"/>
          </a:p>
          <a:p>
            <a:r>
              <a:rPr lang="en-US" sz="4000" dirty="0" err="1" smtClean="0"/>
              <a:t>Templ</a:t>
            </a:r>
            <a:r>
              <a:rPr lang="en-US" sz="4000" dirty="0" smtClean="0"/>
              <a:t>, M. 2016. Simulation for Data Science With R.  </a:t>
            </a:r>
            <a:r>
              <a:rPr lang="en-US" sz="4000" dirty="0" err="1" smtClean="0"/>
              <a:t>Packt</a:t>
            </a:r>
            <a:r>
              <a:rPr lang="en-US" sz="4000" dirty="0" smtClean="0"/>
              <a:t> Publishing.</a:t>
            </a:r>
          </a:p>
          <a:p>
            <a:endParaRPr lang="en-US" sz="4000" dirty="0"/>
          </a:p>
          <a:p>
            <a:r>
              <a:rPr lang="en-US" sz="4000" dirty="0" err="1" smtClean="0"/>
              <a:t>Walkowiak</a:t>
            </a:r>
            <a:r>
              <a:rPr lang="en-US" sz="4000" dirty="0" smtClean="0"/>
              <a:t>, S. 2016. Big Data Analytics With R. </a:t>
            </a:r>
            <a:r>
              <a:rPr lang="en-US" sz="4000" dirty="0" err="1" smtClean="0"/>
              <a:t>Packt</a:t>
            </a:r>
            <a:r>
              <a:rPr lang="en-US" sz="4000" dirty="0" smtClean="0"/>
              <a:t> Publishing.</a:t>
            </a:r>
            <a:endParaRPr lang="en-US" sz="4000" dirty="0"/>
          </a:p>
          <a:p>
            <a:endParaRPr lang="en-US" sz="4000"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3742603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 &amp; SOMs</a:t>
            </a:r>
            <a:endParaRPr lang="en-US" dirty="0"/>
          </a:p>
        </p:txBody>
      </p:sp>
      <p:sp>
        <p:nvSpPr>
          <p:cNvPr id="3" name="Content Placeholder 2"/>
          <p:cNvSpPr>
            <a:spLocks noGrp="1"/>
          </p:cNvSpPr>
          <p:nvPr>
            <p:ph idx="1"/>
          </p:nvPr>
        </p:nvSpPr>
        <p:spPr>
          <a:xfrm>
            <a:off x="2589888" y="2732820"/>
            <a:ext cx="8789313" cy="11278966"/>
          </a:xfrm>
        </p:spPr>
        <p:txBody>
          <a:bodyPr>
            <a:noAutofit/>
          </a:bodyPr>
          <a:lstStyle/>
          <a:p>
            <a:r>
              <a:rPr lang="en-US" sz="3600" dirty="0"/>
              <a:t>Neural networks and SOMs were not initially part of the topics I was asked to lecture on</a:t>
            </a:r>
            <a:r>
              <a:rPr lang="en-US" sz="3600" dirty="0" smtClean="0"/>
              <a:t>.</a:t>
            </a:r>
          </a:p>
          <a:p>
            <a:pPr marL="0" indent="0">
              <a:buNone/>
            </a:pPr>
            <a:endParaRPr lang="en-US" sz="3600" dirty="0"/>
          </a:p>
          <a:p>
            <a:r>
              <a:rPr lang="en-US" sz="3600" dirty="0" smtClean="0"/>
              <a:t>I </a:t>
            </a:r>
            <a:r>
              <a:rPr lang="en-US" sz="3600" dirty="0"/>
              <a:t>have worked with neural networks for several </a:t>
            </a:r>
            <a:r>
              <a:rPr lang="en-US" sz="3600" dirty="0" smtClean="0"/>
              <a:t>decades,.</a:t>
            </a:r>
            <a:r>
              <a:rPr lang="en-US" sz="3600" dirty="0" err="1" smtClean="0"/>
              <a:t>e.g</a:t>
            </a:r>
            <a:r>
              <a:rPr lang="en-US" sz="3600" dirty="0" smtClean="0"/>
              <a:t>.</a:t>
            </a:r>
            <a:endParaRPr lang="en-US" sz="3600" dirty="0"/>
          </a:p>
          <a:p>
            <a:pPr lvl="1"/>
            <a:r>
              <a:rPr lang="en-US" sz="3333" dirty="0"/>
              <a:t>McKee, T.E. 1990. “Evaluation of Enterprise Continuity Status Via Neural Networks.”  </a:t>
            </a:r>
            <a:r>
              <a:rPr lang="en-US" sz="3333" i="1" dirty="0"/>
              <a:t>Abstracts of The Thirteenth Annual Congress of The European Accounting Association, </a:t>
            </a:r>
            <a:r>
              <a:rPr lang="en-US" sz="3333" dirty="0"/>
              <a:t>P. 72.</a:t>
            </a:r>
            <a:endParaRPr lang="en-US" sz="3600" dirty="0" smtClean="0"/>
          </a:p>
          <a:p>
            <a:endParaRPr lang="en-US" sz="3600" dirty="0" smtClean="0"/>
          </a:p>
          <a:p>
            <a:r>
              <a:rPr lang="en-US" sz="3600" dirty="0" smtClean="0"/>
              <a:t>I added the two topics to my lectures due to my belief that students need a deeper understanding of feature extraction and neural networks as a basis for understanding multi-layer </a:t>
            </a:r>
            <a:r>
              <a:rPr lang="en-US" sz="3600" dirty="0" err="1" smtClean="0"/>
              <a:t>Perceptrons</a:t>
            </a:r>
            <a:r>
              <a:rPr lang="en-US" sz="3600" dirty="0" smtClean="0"/>
              <a:t> “deep learning” possibilities, e.g. Machine vision</a:t>
            </a:r>
          </a:p>
          <a:p>
            <a:endParaRPr lang="en-US" sz="3600" dirty="0"/>
          </a:p>
          <a:p>
            <a:endParaRPr lang="en-US" sz="3333"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2868981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In R</a:t>
            </a:r>
            <a:endParaRPr lang="en-US" dirty="0"/>
          </a:p>
        </p:txBody>
      </p:sp>
      <p:sp>
        <p:nvSpPr>
          <p:cNvPr id="3" name="Content Placeholder 2"/>
          <p:cNvSpPr>
            <a:spLocks noGrp="1"/>
          </p:cNvSpPr>
          <p:nvPr>
            <p:ph idx="1"/>
          </p:nvPr>
        </p:nvSpPr>
        <p:spPr>
          <a:xfrm>
            <a:off x="2589888" y="2732820"/>
            <a:ext cx="8789313" cy="11999180"/>
          </a:xfrm>
        </p:spPr>
        <p:txBody>
          <a:bodyPr>
            <a:normAutofit lnSpcReduction="10000"/>
          </a:bodyPr>
          <a:lstStyle/>
          <a:p>
            <a:r>
              <a:rPr lang="en-US" sz="3600" dirty="0"/>
              <a:t>Course coordinator and other </a:t>
            </a:r>
            <a:r>
              <a:rPr lang="en-US" sz="3600" dirty="0" smtClean="0"/>
              <a:t>course instructors </a:t>
            </a:r>
            <a:r>
              <a:rPr lang="en-US" sz="3600" dirty="0"/>
              <a:t>decided on R </a:t>
            </a:r>
            <a:r>
              <a:rPr lang="en-US" sz="3600" dirty="0" smtClean="0"/>
              <a:t>language </a:t>
            </a:r>
            <a:r>
              <a:rPr lang="en-US" sz="3600" dirty="0"/>
              <a:t>for </a:t>
            </a:r>
            <a:r>
              <a:rPr lang="en-US" sz="3600" dirty="0" smtClean="0"/>
              <a:t>course</a:t>
            </a:r>
            <a:endParaRPr lang="en-US" sz="3600" dirty="0"/>
          </a:p>
          <a:p>
            <a:endParaRPr lang="en-US" sz="3600" dirty="0"/>
          </a:p>
          <a:p>
            <a:r>
              <a:rPr lang="en-US" sz="3600" dirty="0"/>
              <a:t>My prior programming experience:</a:t>
            </a:r>
          </a:p>
          <a:p>
            <a:pPr lvl="1"/>
            <a:r>
              <a:rPr lang="en-US" sz="3600" dirty="0"/>
              <a:t>Assembly</a:t>
            </a:r>
          </a:p>
          <a:p>
            <a:pPr lvl="1"/>
            <a:r>
              <a:rPr lang="en-US" sz="3600" dirty="0"/>
              <a:t>Fortran</a:t>
            </a:r>
          </a:p>
          <a:p>
            <a:pPr lvl="1"/>
            <a:r>
              <a:rPr lang="en-US" sz="3600" dirty="0"/>
              <a:t>Basic</a:t>
            </a:r>
          </a:p>
          <a:p>
            <a:pPr lvl="1"/>
            <a:r>
              <a:rPr lang="en-US" sz="3600" dirty="0"/>
              <a:t>Cobol</a:t>
            </a:r>
          </a:p>
          <a:p>
            <a:pPr lvl="1"/>
            <a:r>
              <a:rPr lang="en-US" sz="3600" dirty="0"/>
              <a:t>Visual Basic</a:t>
            </a:r>
          </a:p>
          <a:p>
            <a:pPr lvl="1"/>
            <a:r>
              <a:rPr lang="en-US" sz="3600" dirty="0"/>
              <a:t>C </a:t>
            </a:r>
            <a:r>
              <a:rPr lang="en-US" sz="3600" dirty="0" smtClean="0"/>
              <a:t>++</a:t>
            </a:r>
          </a:p>
          <a:p>
            <a:pPr lvl="1"/>
            <a:endParaRPr lang="en-US" sz="3600" dirty="0"/>
          </a:p>
          <a:p>
            <a:r>
              <a:rPr lang="en-US" sz="3600" dirty="0" smtClean="0"/>
              <a:t>Never previously programmed in R !!!  Required:</a:t>
            </a:r>
          </a:p>
          <a:p>
            <a:pPr lvl="1"/>
            <a:r>
              <a:rPr lang="en-US" sz="3333" dirty="0" smtClean="0"/>
              <a:t>Time</a:t>
            </a:r>
          </a:p>
          <a:p>
            <a:pPr lvl="1"/>
            <a:r>
              <a:rPr lang="en-US" sz="3333" dirty="0" smtClean="0"/>
              <a:t>Patience</a:t>
            </a:r>
          </a:p>
          <a:p>
            <a:pPr lvl="1"/>
            <a:r>
              <a:rPr lang="en-US" sz="3333" dirty="0" smtClean="0"/>
              <a:t>Practice</a:t>
            </a:r>
          </a:p>
          <a:p>
            <a:pPr lvl="1"/>
            <a:r>
              <a:rPr lang="en-US" sz="3333" dirty="0" smtClean="0"/>
              <a:t>Varied Exercises</a:t>
            </a:r>
            <a:endParaRPr lang="en-US" sz="3333"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296744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t>
            </a:r>
            <a:endParaRPr lang="en-US" dirty="0"/>
          </a:p>
        </p:txBody>
      </p:sp>
      <p:sp>
        <p:nvSpPr>
          <p:cNvPr id="3" name="Content Placeholder 2"/>
          <p:cNvSpPr>
            <a:spLocks noGrp="1"/>
          </p:cNvSpPr>
          <p:nvPr>
            <p:ph idx="1"/>
          </p:nvPr>
        </p:nvSpPr>
        <p:spPr>
          <a:xfrm>
            <a:off x="2589888" y="3556000"/>
            <a:ext cx="8789313" cy="10455785"/>
          </a:xfrm>
        </p:spPr>
        <p:txBody>
          <a:bodyPr>
            <a:normAutofit lnSpcReduction="10000"/>
          </a:bodyPr>
          <a:lstStyle/>
          <a:p>
            <a:r>
              <a:rPr lang="en-US" sz="3200" dirty="0" smtClean="0"/>
              <a:t>Open source language developed in mid-1990’s from more archaic S language developed in mid-1970’s at Bell Labs</a:t>
            </a:r>
          </a:p>
          <a:p>
            <a:endParaRPr lang="en-US" sz="3200" dirty="0" smtClean="0"/>
          </a:p>
          <a:p>
            <a:r>
              <a:rPr lang="en-US" sz="3200" dirty="0" smtClean="0"/>
              <a:t>Free</a:t>
            </a:r>
          </a:p>
          <a:p>
            <a:endParaRPr lang="en-US" sz="3200" dirty="0" smtClean="0"/>
          </a:p>
          <a:p>
            <a:r>
              <a:rPr lang="en-US" sz="3200" dirty="0" smtClean="0"/>
              <a:t>Good visualizations</a:t>
            </a:r>
          </a:p>
          <a:p>
            <a:endParaRPr lang="en-US" sz="3200" dirty="0" smtClean="0"/>
          </a:p>
          <a:p>
            <a:r>
              <a:rPr lang="en-US" sz="3200" dirty="0" smtClean="0"/>
              <a:t>8700+  third party packages</a:t>
            </a:r>
          </a:p>
          <a:p>
            <a:endParaRPr lang="en-US" sz="3200" dirty="0" smtClean="0"/>
          </a:p>
          <a:p>
            <a:r>
              <a:rPr lang="en-US" sz="3200" dirty="0" smtClean="0"/>
              <a:t>R studio is nice interface</a:t>
            </a:r>
          </a:p>
          <a:p>
            <a:endParaRPr lang="en-US" sz="3200" dirty="0"/>
          </a:p>
          <a:p>
            <a:r>
              <a:rPr lang="en-US" sz="3200" dirty="0" smtClean="0"/>
              <a:t>Data must fit in RAM so limited to 50% of RAM data sizes unless workarounds:</a:t>
            </a:r>
          </a:p>
          <a:p>
            <a:pPr lvl="1"/>
            <a:r>
              <a:rPr lang="en-US" sz="2933" dirty="0" smtClean="0"/>
              <a:t>Chunk data in partitions for hard drive storage/multiple processors</a:t>
            </a:r>
          </a:p>
          <a:p>
            <a:pPr lvl="1"/>
            <a:r>
              <a:rPr lang="en-US" sz="2933" dirty="0" smtClean="0"/>
              <a:t>Run R in Cloud on Apache Hadoop ecosystem</a:t>
            </a:r>
          </a:p>
          <a:p>
            <a:endParaRPr lang="en-US" dirty="0"/>
          </a:p>
        </p:txBody>
      </p:sp>
      <p:sp>
        <p:nvSpPr>
          <p:cNvPr id="4" name="Footer Placeholder 3"/>
          <p:cNvSpPr>
            <a:spLocks noGrp="1"/>
          </p:cNvSpPr>
          <p:nvPr>
            <p:ph type="ftr" sz="quarter" idx="11"/>
          </p:nvPr>
        </p:nvSpPr>
        <p:spPr/>
        <p:txBody>
          <a:bodyPr/>
          <a:lstStyle/>
          <a:p>
            <a:r>
              <a:rPr lang="en-US" smtClean="0"/>
              <a:t>© 2018 Thomas E. McKee,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0189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Approach</a:t>
            </a:r>
            <a:endParaRPr lang="en-US" dirty="0"/>
          </a:p>
        </p:txBody>
      </p:sp>
      <p:sp>
        <p:nvSpPr>
          <p:cNvPr id="3" name="Content Placeholder 2"/>
          <p:cNvSpPr>
            <a:spLocks noGrp="1"/>
          </p:cNvSpPr>
          <p:nvPr>
            <p:ph idx="1"/>
          </p:nvPr>
        </p:nvSpPr>
        <p:spPr>
          <a:xfrm>
            <a:off x="2589888" y="3436884"/>
            <a:ext cx="8789313" cy="10574902"/>
          </a:xfrm>
        </p:spPr>
        <p:txBody>
          <a:bodyPr>
            <a:noAutofit/>
          </a:bodyPr>
          <a:lstStyle/>
          <a:p>
            <a:r>
              <a:rPr lang="en-US" sz="2800" dirty="0" smtClean="0"/>
              <a:t>Student hands-on emphasis</a:t>
            </a:r>
          </a:p>
          <a:p>
            <a:endParaRPr lang="en-US" sz="2800" dirty="0" smtClean="0"/>
          </a:p>
          <a:p>
            <a:r>
              <a:rPr lang="en-US" sz="2800" dirty="0" smtClean="0"/>
              <a:t>Task-Centered</a:t>
            </a:r>
          </a:p>
          <a:p>
            <a:pPr lvl="1"/>
            <a:r>
              <a:rPr lang="en-US" sz="2800" dirty="0" smtClean="0"/>
              <a:t>Progression through  increasingly complex tasks</a:t>
            </a:r>
          </a:p>
          <a:p>
            <a:pPr lvl="2"/>
            <a:r>
              <a:rPr lang="en-US" sz="2800" dirty="0" smtClean="0"/>
              <a:t>E.g. Basic cluster to SOM</a:t>
            </a:r>
          </a:p>
          <a:p>
            <a:pPr lvl="2"/>
            <a:r>
              <a:rPr lang="en-US" sz="2800" dirty="0" smtClean="0"/>
              <a:t>E.g. Regression to Neural Networks</a:t>
            </a:r>
          </a:p>
          <a:p>
            <a:endParaRPr lang="en-US" sz="2800" dirty="0"/>
          </a:p>
          <a:p>
            <a:r>
              <a:rPr lang="en-US" sz="2800" dirty="0" smtClean="0"/>
              <a:t>Demonstration</a:t>
            </a:r>
          </a:p>
          <a:p>
            <a:pPr lvl="1"/>
            <a:r>
              <a:rPr lang="en-US" sz="2800" dirty="0" smtClean="0"/>
              <a:t>Guide learners through skill by having them execute same R code as instructor </a:t>
            </a:r>
          </a:p>
          <a:p>
            <a:endParaRPr lang="en-US" sz="2800" dirty="0"/>
          </a:p>
          <a:p>
            <a:r>
              <a:rPr lang="en-US" sz="2800" dirty="0" smtClean="0"/>
              <a:t>Activation</a:t>
            </a:r>
          </a:p>
          <a:p>
            <a:pPr lvl="1"/>
            <a:r>
              <a:rPr lang="en-US" sz="2800" dirty="0" smtClean="0"/>
              <a:t>Build on prior knowledge gained from previous instructors who taught </a:t>
            </a:r>
          </a:p>
          <a:p>
            <a:pPr lvl="2"/>
            <a:r>
              <a:rPr lang="en-US" sz="2800" dirty="0" smtClean="0"/>
              <a:t>R</a:t>
            </a:r>
          </a:p>
          <a:p>
            <a:pPr lvl="2"/>
            <a:r>
              <a:rPr lang="en-US" sz="2800" dirty="0" smtClean="0"/>
              <a:t>Cluster, Decision Tree, Regression</a:t>
            </a:r>
            <a:endParaRPr lang="en-US"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330610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2589888" y="3352800"/>
            <a:ext cx="8789313" cy="10658985"/>
          </a:xfrm>
        </p:spPr>
        <p:txBody>
          <a:bodyPr>
            <a:normAutofit/>
          </a:bodyPr>
          <a:lstStyle/>
          <a:p>
            <a:r>
              <a:rPr lang="en-US" sz="3600" dirty="0" smtClean="0"/>
              <a:t>Desired a single data set which could be used for all 5 techniques</a:t>
            </a:r>
          </a:p>
          <a:p>
            <a:endParaRPr lang="en-US" sz="3600" dirty="0"/>
          </a:p>
          <a:p>
            <a:r>
              <a:rPr lang="en-US" sz="3600" dirty="0" smtClean="0"/>
              <a:t>Advantages</a:t>
            </a:r>
          </a:p>
          <a:p>
            <a:pPr lvl="1"/>
            <a:r>
              <a:rPr lang="en-US" sz="3333" dirty="0" smtClean="0"/>
              <a:t>Less time required for basic data familiarity analysis</a:t>
            </a:r>
          </a:p>
          <a:p>
            <a:pPr lvl="1"/>
            <a:r>
              <a:rPr lang="en-US" sz="3333" dirty="0" smtClean="0"/>
              <a:t>Deeper understanding of data</a:t>
            </a:r>
          </a:p>
          <a:p>
            <a:pPr lvl="1"/>
            <a:r>
              <a:rPr lang="en-US" sz="3333" dirty="0" smtClean="0"/>
              <a:t>Comparison relative performance of techniques</a:t>
            </a:r>
          </a:p>
          <a:p>
            <a:pPr lvl="1"/>
            <a:endParaRPr lang="en-US" sz="3333" dirty="0"/>
          </a:p>
          <a:p>
            <a:r>
              <a:rPr lang="en-US" sz="3600" dirty="0" smtClean="0"/>
              <a:t>PROBLEM !</a:t>
            </a:r>
          </a:p>
          <a:p>
            <a:pPr lvl="1"/>
            <a:r>
              <a:rPr lang="en-US" sz="3333" dirty="0" smtClean="0"/>
              <a:t>Could not locate suitable data set which was not overly complex and would not consume too much class time with setup</a:t>
            </a:r>
            <a:endParaRPr lang="en-US" sz="3333"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2767751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Data Set As Solution</a:t>
            </a:r>
            <a:endParaRPr lang="en-US" dirty="0"/>
          </a:p>
        </p:txBody>
      </p:sp>
      <p:sp>
        <p:nvSpPr>
          <p:cNvPr id="3" name="Content Placeholder 2"/>
          <p:cNvSpPr>
            <a:spLocks noGrp="1"/>
          </p:cNvSpPr>
          <p:nvPr>
            <p:ph idx="1"/>
          </p:nvPr>
        </p:nvSpPr>
        <p:spPr>
          <a:xfrm>
            <a:off x="2589888" y="3393440"/>
            <a:ext cx="8789313" cy="10618345"/>
          </a:xfrm>
        </p:spPr>
        <p:txBody>
          <a:bodyPr>
            <a:normAutofit/>
          </a:bodyPr>
          <a:lstStyle/>
          <a:p>
            <a:r>
              <a:rPr lang="en-US" sz="3600" dirty="0" smtClean="0"/>
              <a:t>The </a:t>
            </a:r>
            <a:r>
              <a:rPr lang="en-US" sz="3600" dirty="0"/>
              <a:t>creation of case data for either type of </a:t>
            </a:r>
            <a:r>
              <a:rPr lang="en-US" sz="3600" dirty="0" smtClean="0"/>
              <a:t>case, </a:t>
            </a:r>
            <a:r>
              <a:rPr lang="en-US" sz="3600" dirty="0"/>
              <a:t>real entity or fictitious entity, is called creating “synthetic data.” </a:t>
            </a:r>
            <a:endParaRPr lang="en-US" sz="3600" dirty="0" smtClean="0"/>
          </a:p>
          <a:p>
            <a:endParaRPr lang="en-US" sz="3600" dirty="0"/>
          </a:p>
          <a:p>
            <a:r>
              <a:rPr lang="en-US" sz="3600" dirty="0" smtClean="0"/>
              <a:t>Synthetic </a:t>
            </a:r>
            <a:r>
              <a:rPr lang="en-US" sz="3600" dirty="0"/>
              <a:t>data is </a:t>
            </a:r>
            <a:r>
              <a:rPr lang="en-US" sz="3600" dirty="0" smtClean="0"/>
              <a:t>"</a:t>
            </a:r>
            <a:r>
              <a:rPr lang="en-US" sz="3600" i="1" dirty="0"/>
              <a:t>any production data applicable to a given situation that are not obtained by direct measurement</a:t>
            </a:r>
            <a:r>
              <a:rPr lang="en-US" sz="3600" dirty="0"/>
              <a:t>." </a:t>
            </a:r>
            <a:endParaRPr lang="en-US" sz="3600" dirty="0" smtClean="0"/>
          </a:p>
          <a:p>
            <a:pPr lvl="1"/>
            <a:r>
              <a:rPr lang="en-US" sz="3333" dirty="0" smtClean="0"/>
              <a:t>[</a:t>
            </a:r>
            <a:r>
              <a:rPr lang="en-US" sz="3333" dirty="0"/>
              <a:t>https://en.wikipedia.org/wiki/Synthetic_data]</a:t>
            </a:r>
          </a:p>
          <a:p>
            <a:endParaRPr lang="en-US" sz="3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 2018 Thomas E. McKee, All Rights Reserved</a:t>
            </a:r>
            <a:endParaRPr lang="en-US" dirty="0"/>
          </a:p>
        </p:txBody>
      </p:sp>
    </p:spTree>
    <p:extLst>
      <p:ext uri="{BB962C8B-B14F-4D97-AF65-F5344CB8AC3E}">
        <p14:creationId xmlns:p14="http://schemas.microsoft.com/office/powerpoint/2010/main" val="296555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1001</TotalTime>
  <Words>2422</Words>
  <Application>Microsoft Office PowerPoint</Application>
  <PresentationFormat>Custom</PresentationFormat>
  <Paragraphs>407</Paragraphs>
  <Slides>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Wingdings</vt:lpstr>
      <vt:lpstr>Wingdings 3</vt:lpstr>
      <vt:lpstr>Wisp</vt:lpstr>
      <vt:lpstr>Creating Synthetic Data Files Via R Language-A Tutorial With Hands-on Application</vt:lpstr>
      <vt:lpstr>Background</vt:lpstr>
      <vt:lpstr>TOPICS</vt:lpstr>
      <vt:lpstr>Neural Networks &amp; SOMs</vt:lpstr>
      <vt:lpstr>Programming In R</vt:lpstr>
      <vt:lpstr>Why R?</vt:lpstr>
      <vt:lpstr>Instructional Approach</vt:lpstr>
      <vt:lpstr>Implementation</vt:lpstr>
      <vt:lpstr>Synthetic Data Set As Solution</vt:lpstr>
      <vt:lpstr>Some R Commands For Data Creation </vt:lpstr>
      <vt:lpstr> Basic R Commands For Data Manipulation </vt:lpstr>
      <vt:lpstr>Advanced Data Creation</vt:lpstr>
      <vt:lpstr>My Process To Create Data File For Class Teaching Use</vt:lpstr>
      <vt:lpstr>Fisher’s Iris Data</vt:lpstr>
      <vt:lpstr>Download File</vt:lpstr>
      <vt:lpstr>Psych Package Statistics</vt:lpstr>
      <vt:lpstr>Summary Statistics</vt:lpstr>
      <vt:lpstr>Naming Variables</vt:lpstr>
      <vt:lpstr>Delete column  </vt:lpstr>
      <vt:lpstr>Create Subsets</vt:lpstr>
      <vt:lpstr>Compute Subset1 Statistics</vt:lpstr>
      <vt:lpstr>Compute Subset2 Statistics</vt:lpstr>
      <vt:lpstr>Compute Subset3 Statistics</vt:lpstr>
      <vt:lpstr>Create New Data Set</vt:lpstr>
      <vt:lpstr>Matching Closer To Original Data</vt:lpstr>
      <vt:lpstr>Validating Synthetic Data</vt:lpstr>
      <vt:lpstr>Expanding Data Set</vt:lpstr>
      <vt:lpstr>Creating “Story” for Data</vt:lpstr>
      <vt:lpstr>PowerPoint Presentation</vt:lpstr>
      <vt:lpstr>PowerPoint Presentation</vt:lpstr>
      <vt:lpstr> Take Aways!</vt:lpstr>
      <vt:lpstr>Do Overs!</vt:lpstr>
      <vt:lpstr>Resources</vt:lpstr>
    </vt:vector>
  </TitlesOfParts>
  <Company>MUSC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Synthetic Data Files Via R Language-A Tutorial With Hands-on Application</dc:title>
  <dc:creator>McKee, Thomas E</dc:creator>
  <cp:lastModifiedBy>Aasmund Eilifsen</cp:lastModifiedBy>
  <cp:revision>83</cp:revision>
  <cp:lastPrinted>2018-05-08T20:05:59Z</cp:lastPrinted>
  <dcterms:created xsi:type="dcterms:W3CDTF">2018-04-13T13:13:22Z</dcterms:created>
  <dcterms:modified xsi:type="dcterms:W3CDTF">2018-06-12T06:25:00Z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