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546" r:id="rId2"/>
    <p:sldId id="547" r:id="rId3"/>
    <p:sldId id="548" r:id="rId4"/>
    <p:sldId id="563" r:id="rId5"/>
    <p:sldId id="564" r:id="rId6"/>
    <p:sldId id="565" r:id="rId7"/>
    <p:sldId id="566" r:id="rId8"/>
    <p:sldId id="567" r:id="rId9"/>
    <p:sldId id="568" r:id="rId10"/>
    <p:sldId id="510" r:id="rId11"/>
    <p:sldId id="544" r:id="rId12"/>
    <p:sldId id="545" r:id="rId13"/>
    <p:sldId id="552" r:id="rId14"/>
    <p:sldId id="542" r:id="rId15"/>
    <p:sldId id="549" r:id="rId16"/>
    <p:sldId id="553" r:id="rId17"/>
    <p:sldId id="554" r:id="rId18"/>
    <p:sldId id="555" r:id="rId19"/>
    <p:sldId id="556" r:id="rId20"/>
    <p:sldId id="557" r:id="rId21"/>
    <p:sldId id="558" r:id="rId22"/>
    <p:sldId id="550" r:id="rId23"/>
    <p:sldId id="560" r:id="rId24"/>
    <p:sldId id="561" r:id="rId25"/>
    <p:sldId id="551" r:id="rId26"/>
  </p:sldIdLst>
  <p:sldSz cx="13442950" cy="7561263"/>
  <p:notesSz cx="6740525" cy="9867900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  <p15:guide id="3" pos="4190">
          <p15:clr>
            <a:srgbClr val="A4A3A4"/>
          </p15:clr>
        </p15:guide>
        <p15:guide id="4" orient="horz" pos="2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vind Drange" initials="ED" lastIdx="10" clrIdx="0">
    <p:extLst>
      <p:ext uri="{19B8F6BF-5375-455C-9EA6-DF929625EA0E}">
        <p15:presenceInfo xmlns:p15="http://schemas.microsoft.com/office/powerpoint/2012/main" userId="S-1-5-21-1644491937-813497703-839522115-20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F35"/>
    <a:srgbClr val="003A54"/>
    <a:srgbClr val="E6E6E6"/>
    <a:srgbClr val="FFFFFE"/>
    <a:srgbClr val="4F5D73"/>
    <a:srgbClr val="031D3E"/>
    <a:srgbClr val="E2E48E"/>
    <a:srgbClr val="FAFAFA"/>
    <a:srgbClr val="D0D1D3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9" autoAdjust="0"/>
    <p:restoredTop sz="96837" autoAdjust="0"/>
  </p:normalViewPr>
  <p:slideViewPr>
    <p:cSldViewPr>
      <p:cViewPr varScale="1">
        <p:scale>
          <a:sx n="109" d="100"/>
          <a:sy n="109" d="100"/>
        </p:scale>
        <p:origin x="144" y="360"/>
      </p:cViewPr>
      <p:guideLst>
        <p:guide orient="horz" pos="2382"/>
        <p:guide pos="4235"/>
        <p:guide pos="4190"/>
        <p:guide orient="horz" pos="2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582" y="72"/>
      </p:cViewPr>
      <p:guideLst>
        <p:guide orient="horz" pos="310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8071" y="0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18.09.2019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372793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8071" y="9372793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071" y="0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18.09.2019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0" tIns="46236" rIns="92470" bIns="4623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053" y="4687255"/>
            <a:ext cx="5392420" cy="4440555"/>
          </a:xfrm>
          <a:prstGeom prst="rect">
            <a:avLst/>
          </a:prstGeom>
        </p:spPr>
        <p:txBody>
          <a:bodyPr vert="horz" lIns="92470" tIns="46236" rIns="92470" bIns="4623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372793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071" y="9372793"/>
            <a:ext cx="2920894" cy="493396"/>
          </a:xfrm>
          <a:prstGeom prst="rect">
            <a:avLst/>
          </a:prstGeom>
        </p:spPr>
        <p:txBody>
          <a:bodyPr vert="horz" lIns="92470" tIns="46236" rIns="92470" bIns="46236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group: Sigrid Folkestad, Astri Kamsvåg, James </a:t>
            </a:r>
            <a:r>
              <a:rPr lang="en-US" baseline="0" dirty="0" err="1" smtClean="0"/>
              <a:t>Hocea</a:t>
            </a:r>
            <a:r>
              <a:rPr lang="en-US" baseline="0" dirty="0" smtClean="0"/>
              <a:t> + Linda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7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0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2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92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89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63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ctrTitle" hasCustomPrompt="1"/>
          </p:nvPr>
        </p:nvSpPr>
        <p:spPr>
          <a:xfrm>
            <a:off x="1499074" y="1504950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TITLE</a:t>
            </a:r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498871" y="4678635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73" y="6282975"/>
            <a:ext cx="3911705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C22DF32-01B1-4247-914F-6AD5DD829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0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6779" y="1893837"/>
            <a:ext cx="5690818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308914" y="1893837"/>
            <a:ext cx="5690818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456779" y="2671212"/>
            <a:ext cx="5690818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7308914" y="2671212"/>
            <a:ext cx="5690818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7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pic>
        <p:nvPicPr>
          <p:cNvPr id="13" name="Bilde 12" descr="nhh_logo_1f_positiv_blaa.eps">
            <a:extLst>
              <a:ext uri="{FF2B5EF4-FFF2-40B4-BE49-F238E27FC236}">
                <a16:creationId xmlns:a16="http://schemas.microsoft.com/office/drawing/2014/main" id="{3F0533E7-482A-47A5-974F-5BF8CD0E4C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FC1C733-31D6-426D-936C-BA8E6D54E3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8"/>
            <a:ext cx="6580573" cy="4464497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/>
            </a:lvl2pPr>
            <a:lvl3pPr marL="628696" indent="-180988">
              <a:buFont typeface="Arial" panose="020B0604020202020204" pitchFamily="34" charset="0"/>
              <a:buChar char="•"/>
              <a:defRPr/>
            </a:lvl3pPr>
            <a:lvl4pPr marL="895415" indent="-180988">
              <a:buFont typeface="Arial" panose="020B0604020202020204" pitchFamily="34" charset="0"/>
              <a:buChar char="•"/>
              <a:defRPr/>
            </a:lvl4pPr>
            <a:lvl5pPr marL="1162134" indent="-26671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82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631E2B78-6F49-4ED3-97C2-A1868CCFE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0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A8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802A7806-49E7-4B6A-A0A2-84CB06C33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7" name="Bilde 16" descr="nhh_logo_1f_negativ_hvit.eps">
            <a:extLst>
              <a:ext uri="{FF2B5EF4-FFF2-40B4-BE49-F238E27FC236}">
                <a16:creationId xmlns:a16="http://schemas.microsoft.com/office/drawing/2014/main" id="{03777DC1-080F-4DBD-A0E4-9159AE684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20" name="Plassholder for bilde 7">
            <a:extLst>
              <a:ext uri="{FF2B5EF4-FFF2-40B4-BE49-F238E27FC236}">
                <a16:creationId xmlns:a16="http://schemas.microsoft.com/office/drawing/2014/main" id="{A8C4FC6E-97FA-487D-BE17-BB33ACC6D7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699FECFD-F728-4E77-AEED-749BBCED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80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C528A9B9-7E25-4479-80DA-70EC384B4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912DAEA-7B2C-4563-BA55-95FEE203D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194F80EA-A3B4-402D-9076-70342CF9B1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6A552A3-9248-497B-A765-DEA4360C42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E83B9C-D50E-4DD5-BB5F-D95EDF8CF6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8232B12-6217-4E37-8EF5-7A5B1A1B4E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C789CDBF-C81F-4CEB-94B4-FCD8AAD948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B8DC829-E9F5-4E45-B8D7-B5DB025CE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25E8C555-C798-4412-9323-8489FAD3F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D1FF28DD-8235-49DF-940D-4A72DA8DC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1CCFE04-5CE4-4E82-9AA4-F37D1A4F9A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1B4DBE37-485A-48C6-BB74-37C861551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0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A207237E-AE88-4919-B58A-4C4C8C8363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C7714444-141A-4856-99D2-ADE32CB98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EB8BBA1C-C09E-46E6-A82A-C361174229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0870705-6675-43F3-B7BC-CD70F6391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6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6779" y="46831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394B604-93A9-41F7-ADC6-16027750D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6899" y="2844526"/>
            <a:ext cx="10369152" cy="2016224"/>
          </a:xfrm>
          <a:prstGeom prst="rect">
            <a:avLst/>
          </a:prstGeom>
          <a:solidFill>
            <a:srgbClr val="031D3E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2844527"/>
            <a:ext cx="9604952" cy="11045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3929980"/>
            <a:ext cx="9607184" cy="930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43AA708-BBD3-4801-8C8F-EC15A650A81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970000" y="709200"/>
            <a:ext cx="720000" cy="14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8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69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DFBAB770-EDDD-4E19-B4BE-1DD8C6911F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negativ_hvit.eps">
            <a:extLst>
              <a:ext uri="{FF2B5EF4-FFF2-40B4-BE49-F238E27FC236}">
                <a16:creationId xmlns:a16="http://schemas.microsoft.com/office/drawing/2014/main" id="{480C833B-D113-43A4-823E-AF8D0EBAB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88AD14F7-F34B-4F3D-A3D4-646C11AD7D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B297B6A5-D5D5-4E7C-B4AB-106ADE0CD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6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4857E62-4824-477E-9880-4C6D8B4EF632}" type="datetime1">
              <a:rPr lang="nb-NO" smtClean="0"/>
              <a:t>18.09.2019</a:t>
            </a:fld>
            <a:endParaRPr lang="nb-N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"/>
          <a:stretch/>
        </p:blipFill>
        <p:spPr>
          <a:xfrm>
            <a:off x="456779" y="468263"/>
            <a:ext cx="5040560" cy="640871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468263"/>
            <a:ext cx="5040560" cy="640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button</a:t>
            </a:r>
            <a:r>
              <a:rPr lang="nb-NO" dirty="0" smtClean="0"/>
              <a:t> to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4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26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"</a:t>
            </a:r>
            <a:r>
              <a:rPr lang="nb-NO" dirty="0" err="1"/>
              <a:t>insert</a:t>
            </a:r>
            <a:r>
              <a:rPr lang="nb-NO" dirty="0"/>
              <a:t>"  "Images"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756295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3929980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51" y="756295"/>
            <a:ext cx="720000" cy="14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56779" y="468263"/>
            <a:ext cx="12529392" cy="640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9" name="Rettvinklet trekant 8"/>
          <p:cNvSpPr/>
          <p:nvPr userDrawn="1"/>
        </p:nvSpPr>
        <p:spPr>
          <a:xfrm>
            <a:off x="456779" y="468263"/>
            <a:ext cx="6408712" cy="6408712"/>
          </a:xfrm>
          <a:prstGeom prst="rtTriangl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2040955" y="1836415"/>
            <a:ext cx="10297144" cy="101613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8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7219" y="2844527"/>
            <a:ext cx="7920880" cy="642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5497339" y="3924647"/>
            <a:ext cx="6840314" cy="2520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E722EC97-5A55-4964-8E72-38E4AF82E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61899" y="4858817"/>
            <a:ext cx="11015636" cy="1501751"/>
          </a:xfrm>
          <a:prstGeom prst="rect">
            <a:avLst/>
          </a:prstGeom>
        </p:spPr>
        <p:txBody>
          <a:bodyPr anchor="t"/>
          <a:lstStyle>
            <a:lvl1pPr algn="l">
              <a:defRPr sz="4401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1061901" y="3204786"/>
            <a:ext cx="11015636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1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2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6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79" y="1980430"/>
            <a:ext cx="12529392" cy="4896545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80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279D46E9-D839-4393-874A-A51CDAD8B5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406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0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6779" y="1980431"/>
            <a:ext cx="6120680" cy="4896544"/>
          </a:xfrm>
          <a:prstGeom prst="rect">
            <a:avLst/>
          </a:prstGeom>
          <a:solidFill>
            <a:srgbClr val="E2E48E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865491" y="1980431"/>
            <a:ext cx="6134241" cy="4896544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86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Plassholder for bilde 7"/>
          <p:cNvSpPr>
            <a:spLocks noGrp="1"/>
          </p:cNvSpPr>
          <p:nvPr>
            <p:ph type="pic" sz="quarter" idx="19" hasCustomPrompt="1"/>
          </p:nvPr>
        </p:nvSpPr>
        <p:spPr>
          <a:xfrm>
            <a:off x="456779" y="468262"/>
            <a:ext cx="2448000" cy="3171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2" name="Plassholder for bilde 7"/>
          <p:cNvSpPr>
            <a:spLocks noGrp="1"/>
          </p:cNvSpPr>
          <p:nvPr>
            <p:ph type="pic" sz="quarter" idx="21" hasCustomPrompt="1"/>
          </p:nvPr>
        </p:nvSpPr>
        <p:spPr>
          <a:xfrm>
            <a:off x="2977059" y="468262"/>
            <a:ext cx="2448000" cy="31716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7" name="Plassholder for bilde 7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3708623"/>
            <a:ext cx="2448000" cy="3171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3" hasCustomPrompt="1"/>
          </p:nvPr>
        </p:nvSpPr>
        <p:spPr>
          <a:xfrm>
            <a:off x="2977059" y="3708623"/>
            <a:ext cx="2448000" cy="31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6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468263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 baseline="0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3F32985E-6949-421B-8CBC-89E766AEE7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5B3B548C-1A7E-491E-B093-8389E50D4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17567" y="2412479"/>
            <a:ext cx="6580573" cy="44677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4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t>18.09.2019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2077537" y="7081362"/>
            <a:ext cx="923638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n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8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85" r:id="rId3"/>
    <p:sldLayoutId id="2147483706" r:id="rId4"/>
    <p:sldLayoutId id="2147483726" r:id="rId5"/>
    <p:sldLayoutId id="2147483690" r:id="rId6"/>
    <p:sldLayoutId id="2147483724" r:id="rId7"/>
    <p:sldLayoutId id="2147483714" r:id="rId8"/>
    <p:sldLayoutId id="2147483689" r:id="rId9"/>
    <p:sldLayoutId id="2147483713" r:id="rId10"/>
    <p:sldLayoutId id="2147483715" r:id="rId11"/>
    <p:sldLayoutId id="2147483725" r:id="rId12"/>
    <p:sldLayoutId id="2147483708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004083" rtl="0" eaLnBrk="1" latinLnBrk="0" hangingPunct="1">
        <a:spcBef>
          <a:spcPct val="0"/>
        </a:spcBef>
        <a:buNone/>
        <a:defRPr sz="32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14" indent="-198014" algn="l" defTabSz="1004083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707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96" indent="-180988" algn="l" defTabSz="100408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415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134" indent="-266719" algn="l" defTabSz="1004083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231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272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314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56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4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8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126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67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1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25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29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35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en/about-nhh/reporting-of-censurable-condi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teamstrainin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5E387F4-C021-4F09-96F2-3D321040C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04192CE-ED6F-45B5-869F-7F0E5CD15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82509A-DF76-40C4-9760-950F213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414E69C-55E7-4420-A498-1F877404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900" y="2748127"/>
            <a:ext cx="10369151" cy="1104511"/>
          </a:xfrm>
        </p:spPr>
        <p:txBody>
          <a:bodyPr/>
          <a:lstStyle/>
          <a:p>
            <a:r>
              <a:rPr lang="nb-NO" dirty="0" smtClean="0"/>
              <a:t>Town hall </a:t>
            </a:r>
            <a:r>
              <a:rPr lang="nb-NO" dirty="0" err="1" smtClean="0"/>
              <a:t>meeting</a:t>
            </a:r>
            <a:r>
              <a:rPr lang="nb-NO" dirty="0" smtClean="0"/>
              <a:t> &amp; summer </a:t>
            </a:r>
            <a:r>
              <a:rPr lang="nb-NO" dirty="0" err="1" smtClean="0"/>
              <a:t>lunch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DB9CC5-30BB-4AC9-87F9-AB1CA0AD8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8907" y="3922864"/>
            <a:ext cx="9607184" cy="930770"/>
          </a:xfrm>
        </p:spPr>
        <p:txBody>
          <a:bodyPr/>
          <a:lstStyle/>
          <a:p>
            <a:r>
              <a:rPr lang="nb-NO" dirty="0" smtClean="0"/>
              <a:t>18 september 2019</a:t>
            </a:r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45732C1-AA4E-4F58-8A09-C6AFD0ADB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6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GB" sz="4000" dirty="0" smtClean="0"/>
              <a:t>Survey on </a:t>
            </a:r>
            <a:br>
              <a:rPr lang="en-GB" sz="4000" dirty="0" smtClean="0"/>
            </a:br>
            <a:r>
              <a:rPr lang="en-GB" sz="4000" dirty="0" smtClean="0"/>
              <a:t>bullying and harassment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87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107" y="1332359"/>
            <a:ext cx="12529392" cy="5544616"/>
          </a:xfrm>
        </p:spPr>
        <p:txBody>
          <a:bodyPr/>
          <a:lstStyle/>
          <a:p>
            <a:pPr marL="0" indent="0" algn="ctr">
              <a:buNone/>
            </a:pP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Survey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volume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frequency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bullying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harassment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at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workplace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well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as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incidents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sexual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harassment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sexual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assault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nb-NO" sz="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/>
              <a:t>   Population survey –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response rate NHH 59 %</a:t>
            </a:r>
            <a:r>
              <a:rPr lang="en-GB" dirty="0" smtClean="0"/>
              <a:t> (42 %) – 229 respondents (396)</a:t>
            </a:r>
            <a:br>
              <a:rPr lang="en-GB" dirty="0" smtClean="0"/>
            </a:br>
            <a:endParaRPr lang="en-GB" sz="800" dirty="0" smtClean="0"/>
          </a:p>
          <a:p>
            <a:r>
              <a:rPr lang="en-GB" b="1" dirty="0" smtClean="0"/>
              <a:t>Theme 1 – Bullying and harassment</a:t>
            </a:r>
          </a:p>
          <a:p>
            <a:pPr marL="773582" lvl="2" indent="-342900"/>
            <a:r>
              <a:rPr lang="en-GB" b="1" dirty="0" smtClean="0">
                <a:solidFill>
                  <a:srgbClr val="FF0000"/>
                </a:solidFill>
              </a:rPr>
              <a:t>10 % (24 cases)</a:t>
            </a:r>
            <a:r>
              <a:rPr lang="en-GB" dirty="0" smtClean="0">
                <a:solidFill>
                  <a:srgbClr val="FF0000"/>
                </a:solidFill>
              </a:rPr>
              <a:t> stated that they had been subject to B&amp;H in the past 12 months (13 %)  </a:t>
            </a:r>
          </a:p>
          <a:p>
            <a:pPr marL="773582" lvl="2" indent="-342900"/>
            <a:r>
              <a:rPr lang="en-GB" b="1" dirty="0" smtClean="0">
                <a:solidFill>
                  <a:srgbClr val="FF0000"/>
                </a:solidFill>
              </a:rPr>
              <a:t>46 %</a:t>
            </a:r>
            <a:r>
              <a:rPr lang="en-GB" dirty="0" smtClean="0">
                <a:solidFill>
                  <a:srgbClr val="FF0000"/>
                </a:solidFill>
              </a:rPr>
              <a:t> reported that they had been subject to B&amp;H “monthly or more often” (31 %)</a:t>
            </a:r>
          </a:p>
          <a:p>
            <a:pPr marL="773582" lvl="2" indent="-342900"/>
            <a:r>
              <a:rPr lang="en-GB" dirty="0" smtClean="0">
                <a:solidFill>
                  <a:srgbClr val="FF0000"/>
                </a:solidFill>
              </a:rPr>
              <a:t>Evenly divided among job categories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(faculty, PhDs, admin staff) – PhDs do not stand out! </a:t>
            </a:r>
          </a:p>
          <a:p>
            <a:pPr marL="773582" lvl="2" indent="-342900"/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arious (unknown) reasons – but factors like gender, ethnicity and age were also reported</a:t>
            </a:r>
          </a:p>
          <a:p>
            <a:pPr marL="773582" lvl="2" indent="-342900"/>
            <a:r>
              <a:rPr lang="en-GB" dirty="0" smtClean="0">
                <a:solidFill>
                  <a:srgbClr val="FF0000"/>
                </a:solidFill>
              </a:rPr>
              <a:t>Mostly verbal (75 %) or non-verbal (63 %) harassment [non-verbal = ugly looks; ostracism; etc.]</a:t>
            </a:r>
          </a:p>
          <a:p>
            <a:pPr marL="773582" lvl="2" indent="-342900"/>
            <a:r>
              <a:rPr lang="en-GB" b="1" dirty="0" smtClean="0">
                <a:solidFill>
                  <a:srgbClr val="FF0000"/>
                </a:solidFill>
              </a:rPr>
              <a:t>50 % (12 cases) </a:t>
            </a:r>
            <a:r>
              <a:rPr lang="en-GB" dirty="0" smtClean="0">
                <a:solidFill>
                  <a:srgbClr val="FF0000"/>
                </a:solidFill>
              </a:rPr>
              <a:t>stated that their manager/leader was the responsible bully (37 %)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sz="800" dirty="0" smtClean="0">
              <a:solidFill>
                <a:srgbClr val="FF0000"/>
              </a:solidFill>
            </a:endParaRPr>
          </a:p>
          <a:p>
            <a:r>
              <a:rPr lang="en-GB" b="1" dirty="0" smtClean="0"/>
              <a:t>Theme 2 – Sexual harassment</a:t>
            </a:r>
          </a:p>
          <a:p>
            <a:pPr marL="773582" lvl="2" indent="-342900"/>
            <a:r>
              <a:rPr lang="en-GB" b="1" dirty="0" smtClean="0">
                <a:solidFill>
                  <a:srgbClr val="FF0000"/>
                </a:solidFill>
              </a:rPr>
              <a:t>2.3 % (5 cases) </a:t>
            </a:r>
            <a:r>
              <a:rPr lang="en-GB" dirty="0" smtClean="0">
                <a:solidFill>
                  <a:srgbClr val="FF0000"/>
                </a:solidFill>
              </a:rPr>
              <a:t>stated that they had been subject to SH in the past12 months (1.6 %) </a:t>
            </a:r>
          </a:p>
          <a:p>
            <a:pPr marL="773582" lvl="2" indent="-342900"/>
            <a:r>
              <a:rPr lang="en-GB" dirty="0" smtClean="0">
                <a:solidFill>
                  <a:srgbClr val="FF0000"/>
                </a:solidFill>
              </a:rPr>
              <a:t>All five cases are women sexually harassed by men – most often a peer colleague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sz="8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127" y="612279"/>
            <a:ext cx="7159204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BULLYING AND HARASSMENT AT NHH - I</a:t>
            </a:r>
          </a:p>
        </p:txBody>
      </p:sp>
    </p:spTree>
    <p:extLst>
      <p:ext uri="{BB962C8B-B14F-4D97-AF65-F5344CB8AC3E}">
        <p14:creationId xmlns:p14="http://schemas.microsoft.com/office/powerpoint/2010/main" val="35388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107" y="1332359"/>
            <a:ext cx="123670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Survey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volume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frequency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bullying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harassment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at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workplace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well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as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incidents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sexual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harassment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sexual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assault</a:t>
            </a:r>
            <a: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nb-NO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nb-NO" sz="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/>
              <a:t>   Population survey –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response rate NHH 59 %</a:t>
            </a:r>
            <a:r>
              <a:rPr lang="en-GB" dirty="0" smtClean="0"/>
              <a:t> (42 %) – 229 respondents (396)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800" dirty="0" smtClean="0">
                <a:solidFill>
                  <a:srgbClr val="FF0000"/>
                </a:solidFill>
              </a:rPr>
              <a:t/>
            </a:r>
            <a:br>
              <a:rPr lang="en-GB" sz="800" dirty="0" smtClean="0">
                <a:solidFill>
                  <a:srgbClr val="FF0000"/>
                </a:solidFill>
              </a:rPr>
            </a:br>
            <a:endParaRPr lang="en-GB" sz="800" dirty="0" smtClean="0">
              <a:solidFill>
                <a:srgbClr val="FF0000"/>
              </a:solidFill>
            </a:endParaRPr>
          </a:p>
          <a:p>
            <a:r>
              <a:rPr lang="en-GB" b="1" dirty="0" smtClean="0"/>
              <a:t>Theme 3 – Sexual assault</a:t>
            </a:r>
          </a:p>
          <a:p>
            <a:pPr marL="773582" lvl="2" indent="-342900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rgbClr val="699F35"/>
                </a:solidFill>
              </a:rPr>
              <a:t>respondents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stated that they had been subject to sexual assault </a:t>
            </a:r>
            <a:r>
              <a:rPr lang="en-GB" sz="2400" dirty="0" smtClean="0">
                <a:solidFill>
                  <a:srgbClr val="FF0000"/>
                </a:solidFill>
              </a:rPr>
              <a:t>(18 nationwide)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						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 smtClean="0"/>
              <a:t>Theme 4 – Knowledge of and experience with the reporting system</a:t>
            </a:r>
          </a:p>
          <a:p>
            <a:pPr marL="773582" lvl="2" indent="-342900"/>
            <a:r>
              <a:rPr lang="en-GB" b="1" dirty="0" smtClean="0">
                <a:solidFill>
                  <a:srgbClr val="FF0000"/>
                </a:solidFill>
              </a:rPr>
              <a:t>53 %</a:t>
            </a:r>
            <a:r>
              <a:rPr lang="en-GB" dirty="0" smtClean="0">
                <a:solidFill>
                  <a:srgbClr val="FF0000"/>
                </a:solidFill>
              </a:rPr>
              <a:t> stated that they know how to find the reporting system (48 %)</a:t>
            </a:r>
          </a:p>
          <a:p>
            <a:pPr marL="773582" lvl="2" indent="-342900"/>
            <a:r>
              <a:rPr lang="en-GB" b="1" dirty="0" smtClean="0">
                <a:solidFill>
                  <a:srgbClr val="FF0000"/>
                </a:solidFill>
              </a:rPr>
              <a:t>  5 %</a:t>
            </a:r>
            <a:r>
              <a:rPr lang="en-GB" dirty="0" smtClean="0">
                <a:solidFill>
                  <a:srgbClr val="FF0000"/>
                </a:solidFill>
              </a:rPr>
              <a:t> stated that they had reported blameworthy conditions in the past 12 months (7 %)</a:t>
            </a:r>
          </a:p>
          <a:p>
            <a:pPr marL="773582" lvl="2" indent="-342900"/>
            <a:endParaRPr lang="en-GB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At NHH we have </a:t>
            </a:r>
            <a:r>
              <a:rPr lang="en-GB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zero tolerance </a:t>
            </a:r>
            <a:r>
              <a:rPr lang="en-GB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harassment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127" y="612279"/>
            <a:ext cx="7258590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BULLYING AND HARASSMENT AT NHH - II</a:t>
            </a:r>
          </a:p>
        </p:txBody>
      </p:sp>
    </p:spTree>
    <p:extLst>
      <p:ext uri="{BB962C8B-B14F-4D97-AF65-F5344CB8AC3E}">
        <p14:creationId xmlns:p14="http://schemas.microsoft.com/office/powerpoint/2010/main" val="7226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81" y="-107801"/>
            <a:ext cx="6299360" cy="756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1" y="5610"/>
            <a:ext cx="630041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tel 3">
            <a:extLst>
              <a:ext uri="{FF2B5EF4-FFF2-40B4-BE49-F238E27FC236}">
                <a16:creationId xmlns:a16="http://schemas.microsoft.com/office/drawing/2014/main" id="{A414E69C-55E7-4420-A498-1F87740453E2}"/>
              </a:ext>
            </a:extLst>
          </p:cNvPr>
          <p:cNvSpPr txBox="1">
            <a:spLocks/>
          </p:cNvSpPr>
          <p:nvPr/>
        </p:nvSpPr>
        <p:spPr>
          <a:xfrm>
            <a:off x="1320875" y="950087"/>
            <a:ext cx="9945861" cy="1487255"/>
          </a:xfrm>
          <a:prstGeom prst="rect">
            <a:avLst/>
          </a:prstGeom>
        </p:spPr>
        <p:txBody>
          <a:bodyPr anchor="b" anchorCtr="0"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</a:rPr>
              <a:t>Follow-up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D2DB9CC5-30BB-4AC9-87F9-AB1CA0AD81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6859" y="2547760"/>
            <a:ext cx="10039929" cy="37915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AMU - </a:t>
            </a:r>
            <a:r>
              <a:rPr lang="nb-NO" dirty="0" err="1" smtClean="0">
                <a:solidFill>
                  <a:schemeClr val="tx1"/>
                </a:solidFill>
              </a:rPr>
              <a:t>the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</a:t>
            </a:r>
            <a:r>
              <a:rPr lang="nb-NO" dirty="0" err="1" smtClean="0">
                <a:solidFill>
                  <a:schemeClr val="tx1"/>
                </a:solidFill>
              </a:rPr>
              <a:t>orking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E</a:t>
            </a:r>
            <a:r>
              <a:rPr lang="nb-NO" dirty="0" smtClean="0">
                <a:solidFill>
                  <a:schemeClr val="tx1"/>
                </a:solidFill>
              </a:rPr>
              <a:t>nvironment </a:t>
            </a:r>
            <a:r>
              <a:rPr lang="nb-NO" dirty="0">
                <a:solidFill>
                  <a:schemeClr val="tx1"/>
                </a:solidFill>
              </a:rPr>
              <a:t>C</a:t>
            </a:r>
            <a:r>
              <a:rPr lang="nb-NO" dirty="0" smtClean="0">
                <a:solidFill>
                  <a:schemeClr val="tx1"/>
                </a:solidFill>
              </a:rPr>
              <a:t>ommittee is </a:t>
            </a:r>
            <a:r>
              <a:rPr lang="nb-NO" dirty="0" err="1" smtClean="0">
                <a:solidFill>
                  <a:schemeClr val="tx1"/>
                </a:solidFill>
              </a:rPr>
              <a:t>on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the</a:t>
            </a:r>
            <a:r>
              <a:rPr lang="nb-NO" dirty="0" smtClean="0">
                <a:solidFill>
                  <a:schemeClr val="tx1"/>
                </a:solidFill>
              </a:rPr>
              <a:t> case </a:t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dirty="0" smtClean="0">
                <a:solidFill>
                  <a:schemeClr val="tx1"/>
                </a:solidFill>
              </a:rPr>
              <a:t>(in </a:t>
            </a:r>
            <a:r>
              <a:rPr lang="nb-NO" dirty="0" err="1" smtClean="0">
                <a:solidFill>
                  <a:schemeClr val="tx1"/>
                </a:solidFill>
              </a:rPr>
              <a:t>addition</a:t>
            </a:r>
            <a:r>
              <a:rPr lang="nb-NO" dirty="0" smtClean="0">
                <a:solidFill>
                  <a:schemeClr val="tx1"/>
                </a:solidFill>
              </a:rPr>
              <a:t> to </a:t>
            </a:r>
            <a:r>
              <a:rPr lang="nb-NO" dirty="0" err="1" smtClean="0">
                <a:solidFill>
                  <a:schemeClr val="tx1"/>
                </a:solidFill>
              </a:rPr>
              <a:t>the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rectors</a:t>
            </a:r>
            <a:r>
              <a:rPr lang="nb-NO" dirty="0" smtClean="0">
                <a:solidFill>
                  <a:schemeClr val="tx1"/>
                </a:solidFill>
              </a:rPr>
              <a:t>/management)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Results and reflection/discussion in relevant forums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(town hall meeting(s); management meetings, board meeting; local units etc.)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This </a:t>
            </a:r>
            <a:r>
              <a:rPr lang="nb-NO" dirty="0" err="1" smtClean="0">
                <a:solidFill>
                  <a:schemeClr val="tx1"/>
                </a:solidFill>
              </a:rPr>
              <a:t>year’s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safety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inspection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Hverdagsledelse</a:t>
            </a:r>
            <a:r>
              <a:rPr lang="en-US" dirty="0" smtClean="0">
                <a:solidFill>
                  <a:schemeClr val="tx1"/>
                </a:solidFill>
              </a:rPr>
              <a:t>” – building management skills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Strengthen the NHH CULTURE (one page) and the CODE OF CONDUCT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Continuous development of attitudes and culture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Improvement of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reporting system</a:t>
            </a:r>
            <a:r>
              <a:rPr lang="en-US" dirty="0" smtClean="0">
                <a:solidFill>
                  <a:schemeClr val="tx1"/>
                </a:solidFill>
              </a:rPr>
              <a:t>, including availability/accessibility </a:t>
            </a:r>
            <a:endParaRPr lang="nb-NO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787" y="866362"/>
            <a:ext cx="7357976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BULLYING AND HARASSMENT AT NHH - III</a:t>
            </a:r>
          </a:p>
        </p:txBody>
      </p:sp>
    </p:spTree>
    <p:extLst>
      <p:ext uri="{BB962C8B-B14F-4D97-AF65-F5344CB8AC3E}">
        <p14:creationId xmlns:p14="http://schemas.microsoft.com/office/powerpoint/2010/main" val="16107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GB" sz="4000" dirty="0" smtClean="0"/>
              <a:t>Update on sky-services available to the </a:t>
            </a:r>
            <a:r>
              <a:rPr lang="en-GB" sz="4000" dirty="0" err="1" smtClean="0"/>
              <a:t>nhh</a:t>
            </a:r>
            <a:r>
              <a:rPr lang="en-GB" sz="4000" dirty="0" smtClean="0"/>
              <a:t> community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60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MICROSOFT TEAMS</a:t>
            </a:r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C9EA44-F32A-4791-8868-DBE64DD8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75" y="2638783"/>
            <a:ext cx="6872403" cy="35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Portal.nhh.no</a:t>
            </a:r>
          </a:p>
          <a:p>
            <a:r>
              <a:rPr lang="nb-NO" dirty="0"/>
              <a:t>Software Center</a:t>
            </a:r>
          </a:p>
          <a:p>
            <a:r>
              <a:rPr lang="nb-NO" dirty="0"/>
              <a:t>Google Play and Apple Store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OFFICE 365 </a:t>
            </a:r>
            <a:r>
              <a:rPr lang="nb-NO" dirty="0"/>
              <a:t>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03A1C-FEEA-412E-84C7-04CFDB6FA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1" y="3460592"/>
            <a:ext cx="10848842" cy="34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3BA3-2153-4DC1-84C5-4F237117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858FA-9459-4F9B-9457-A8841B74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0430"/>
            <a:ext cx="13442951" cy="53604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4FB23-2F97-4D62-83E1-F053F61E8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85185-8D07-44B7-8827-F30AFD2F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TEAMS CLIENT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10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F21FE-496E-45A5-9441-6D5AA94A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46EFB-E04F-44E2-8721-90A71716A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Team</a:t>
            </a:r>
          </a:p>
          <a:p>
            <a:pPr lvl="1"/>
            <a:r>
              <a:rPr lang="nb-NO" dirty="0"/>
              <a:t>A </a:t>
            </a:r>
            <a:r>
              <a:rPr lang="nb-NO" dirty="0" err="1"/>
              <a:t>collection</a:t>
            </a:r>
            <a:r>
              <a:rPr lang="nb-NO" dirty="0"/>
              <a:t> og </a:t>
            </a:r>
            <a:r>
              <a:rPr lang="nb-NO" dirty="0" err="1"/>
              <a:t>people</a:t>
            </a:r>
            <a:r>
              <a:rPr lang="nb-NO" dirty="0"/>
              <a:t>, </a:t>
            </a:r>
            <a:r>
              <a:rPr lang="nb-NO" dirty="0" err="1"/>
              <a:t>conversations</a:t>
            </a:r>
            <a:r>
              <a:rPr lang="nb-NO" dirty="0"/>
              <a:t>, files and </a:t>
            </a:r>
            <a:r>
              <a:rPr lang="nb-NO" dirty="0" err="1"/>
              <a:t>tools</a:t>
            </a:r>
            <a:endParaRPr lang="nb-NO" dirty="0"/>
          </a:p>
          <a:p>
            <a:r>
              <a:rPr lang="nb-NO" dirty="0"/>
              <a:t>Channel</a:t>
            </a:r>
          </a:p>
          <a:p>
            <a:pPr lvl="1"/>
            <a:r>
              <a:rPr lang="nb-NO" dirty="0"/>
              <a:t>A </a:t>
            </a:r>
            <a:r>
              <a:rPr lang="nb-NO" dirty="0" err="1"/>
              <a:t>discussion</a:t>
            </a:r>
            <a:r>
              <a:rPr lang="nb-NO" dirty="0"/>
              <a:t> in a team, </a:t>
            </a:r>
            <a:r>
              <a:rPr lang="nb-NO" dirty="0" err="1"/>
              <a:t>dedicated</a:t>
            </a:r>
            <a:r>
              <a:rPr lang="nb-NO" dirty="0"/>
              <a:t> to a </a:t>
            </a:r>
            <a:r>
              <a:rPr lang="nb-NO" dirty="0" err="1"/>
              <a:t>department</a:t>
            </a:r>
            <a:r>
              <a:rPr lang="nb-NO" dirty="0"/>
              <a:t>,</a:t>
            </a:r>
          </a:p>
          <a:p>
            <a:pPr marL="266719" lvl="1" indent="0">
              <a:buNone/>
            </a:pPr>
            <a:r>
              <a:rPr lang="nb-NO" dirty="0"/>
              <a:t>Project or </a:t>
            </a:r>
            <a:r>
              <a:rPr lang="nb-NO" dirty="0" err="1"/>
              <a:t>topic</a:t>
            </a:r>
            <a:endParaRPr lang="nb-NO" dirty="0"/>
          </a:p>
          <a:p>
            <a:pPr lvl="1"/>
            <a:r>
              <a:rPr lang="nb-NO" dirty="0" err="1"/>
              <a:t>Conversations</a:t>
            </a:r>
            <a:r>
              <a:rPr lang="nb-NO" dirty="0"/>
              <a:t>, </a:t>
            </a:r>
            <a:r>
              <a:rPr lang="nb-NO" dirty="0" err="1"/>
              <a:t>meetings</a:t>
            </a:r>
            <a:r>
              <a:rPr lang="nb-NO" dirty="0"/>
              <a:t> and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files </a:t>
            </a:r>
          </a:p>
          <a:p>
            <a:pPr marL="266719" lvl="1" indent="0">
              <a:buNone/>
            </a:pPr>
            <a:r>
              <a:rPr lang="nb-NO" dirty="0" err="1"/>
              <a:t>together</a:t>
            </a:r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87F648-34DA-4C0A-8089-0FEEDCA2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PICK A TEAM AND CHANNEL 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C2D50-5C42-4239-8629-483B2BF0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15" y="879044"/>
            <a:ext cx="4238274" cy="5803174"/>
          </a:xfrm>
          <a:prstGeom prst="rect">
            <a:avLst/>
          </a:prstGeom>
        </p:spPr>
      </p:pic>
      <p:sp>
        <p:nvSpPr>
          <p:cNvPr id="8" name="Double Bracket 7">
            <a:extLst>
              <a:ext uri="{FF2B5EF4-FFF2-40B4-BE49-F238E27FC236}">
                <a16:creationId xmlns:a16="http://schemas.microsoft.com/office/drawing/2014/main" id="{C1CDE767-94D8-49AA-B5D9-D51A3C6AC3F4}"/>
              </a:ext>
            </a:extLst>
          </p:cNvPr>
          <p:cNvSpPr/>
          <p:nvPr/>
        </p:nvSpPr>
        <p:spPr>
          <a:xfrm>
            <a:off x="8305651" y="3132559"/>
            <a:ext cx="2808312" cy="244827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662D852-473F-4737-A85D-E9F0326135E1}"/>
              </a:ext>
            </a:extLst>
          </p:cNvPr>
          <p:cNvSpPr/>
          <p:nvPr/>
        </p:nvSpPr>
        <p:spPr>
          <a:xfrm>
            <a:off x="9344668" y="2700511"/>
            <a:ext cx="1368152" cy="36004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17567" y="2412479"/>
            <a:ext cx="6724588" cy="432048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n-NO" dirty="0" smtClean="0"/>
              <a:t>NHH mission</a:t>
            </a:r>
            <a:br>
              <a:rPr lang="nn-NO" dirty="0" smtClean="0"/>
            </a:br>
            <a:endParaRPr lang="nn-NO" dirty="0" smtClean="0"/>
          </a:p>
          <a:p>
            <a:pPr lvl="0">
              <a:lnSpc>
                <a:spcPct val="100000"/>
              </a:lnSpc>
            </a:pPr>
            <a:r>
              <a:rPr lang="nn-NO" dirty="0" err="1" smtClean="0"/>
              <a:t>Survey</a:t>
            </a:r>
            <a:r>
              <a:rPr lang="nn-NO" dirty="0" smtClean="0"/>
              <a:t> </a:t>
            </a:r>
            <a:r>
              <a:rPr lang="nn-NO" dirty="0" err="1" smtClean="0"/>
              <a:t>on</a:t>
            </a:r>
            <a:r>
              <a:rPr lang="nn-NO" dirty="0" smtClean="0"/>
              <a:t> </a:t>
            </a:r>
            <a:r>
              <a:rPr lang="nn-NO" dirty="0" err="1" smtClean="0"/>
              <a:t>bullying</a:t>
            </a:r>
            <a:r>
              <a:rPr lang="nn-NO" dirty="0" smtClean="0"/>
              <a:t> and </a:t>
            </a:r>
            <a:r>
              <a:rPr lang="nn-NO" dirty="0" err="1" smtClean="0"/>
              <a:t>harassment</a:t>
            </a:r>
            <a:r>
              <a:rPr lang="nn-NO" dirty="0" smtClean="0"/>
              <a:t/>
            </a:r>
            <a:br>
              <a:rPr lang="nn-NO" dirty="0" smtClean="0"/>
            </a:br>
            <a:endParaRPr lang="nn-NO" dirty="0" smtClean="0"/>
          </a:p>
          <a:p>
            <a:pPr lvl="0">
              <a:lnSpc>
                <a:spcPct val="100000"/>
              </a:lnSpc>
            </a:pPr>
            <a:r>
              <a:rPr lang="nn-NO" dirty="0" smtClean="0"/>
              <a:t>Update </a:t>
            </a:r>
            <a:r>
              <a:rPr lang="nn-NO" dirty="0" err="1"/>
              <a:t>on</a:t>
            </a:r>
            <a:r>
              <a:rPr lang="nn-NO" dirty="0"/>
              <a:t> </a:t>
            </a:r>
            <a:r>
              <a:rPr lang="nn-NO" dirty="0" err="1"/>
              <a:t>cloud</a:t>
            </a:r>
            <a:r>
              <a:rPr lang="nn-NO" dirty="0"/>
              <a:t>-services at </a:t>
            </a:r>
            <a:r>
              <a:rPr lang="nn-NO" dirty="0" smtClean="0"/>
              <a:t>NHH</a:t>
            </a:r>
            <a:br>
              <a:rPr lang="nn-NO" dirty="0" smtClean="0"/>
            </a:br>
            <a:endParaRPr lang="nn-NO" dirty="0" smtClean="0"/>
          </a:p>
          <a:p>
            <a:pPr lvl="0">
              <a:lnSpc>
                <a:spcPct val="100000"/>
              </a:lnSpc>
            </a:pPr>
            <a:r>
              <a:rPr lang="nn-NO" dirty="0" smtClean="0"/>
              <a:t>Information </a:t>
            </a:r>
            <a:r>
              <a:rPr lang="nn-NO" dirty="0"/>
              <a:t>from </a:t>
            </a:r>
            <a:r>
              <a:rPr lang="nn-NO" dirty="0" err="1"/>
              <a:t>the</a:t>
            </a:r>
            <a:r>
              <a:rPr lang="nn-NO" dirty="0"/>
              <a:t> September </a:t>
            </a:r>
            <a:r>
              <a:rPr lang="nn-NO" dirty="0" err="1"/>
              <a:t>board</a:t>
            </a:r>
            <a:r>
              <a:rPr lang="nn-NO" dirty="0"/>
              <a:t> </a:t>
            </a:r>
            <a:r>
              <a:rPr lang="nn-NO" dirty="0" err="1"/>
              <a:t>meeting</a:t>
            </a:r>
            <a:r>
              <a:rPr lang="nn-NO" dirty="0"/>
              <a:t> &amp; </a:t>
            </a:r>
            <a:r>
              <a:rPr lang="nn-NO" dirty="0" err="1"/>
              <a:t>events</a:t>
            </a:r>
            <a:r>
              <a:rPr lang="nn-NO" dirty="0"/>
              <a:t> in </a:t>
            </a:r>
            <a:r>
              <a:rPr lang="nn-NO" dirty="0" err="1"/>
              <a:t>the</a:t>
            </a:r>
            <a:r>
              <a:rPr lang="nn-NO" dirty="0"/>
              <a:t> near </a:t>
            </a:r>
            <a:r>
              <a:rPr lang="nn-NO" dirty="0" err="1"/>
              <a:t>future</a:t>
            </a:r>
            <a:endParaRPr lang="nb-NO" dirty="0"/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r="214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011E7-7CA8-417B-A8C8-94E4ED2B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A11B-9CB1-455E-8178-D7F17B35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Integraded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outlook</a:t>
            </a:r>
            <a:endParaRPr lang="nb-NO" dirty="0"/>
          </a:p>
          <a:p>
            <a:r>
              <a:rPr lang="nb-NO" dirty="0" err="1"/>
              <a:t>Preferred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for </a:t>
            </a:r>
            <a:r>
              <a:rPr lang="nb-NO" dirty="0" smtClean="0"/>
              <a:t>Video /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Audio</a:t>
            </a:r>
            <a:r>
              <a:rPr lang="nb-NO" dirty="0"/>
              <a:t> </a:t>
            </a:r>
            <a:r>
              <a:rPr lang="nb-NO" dirty="0" err="1"/>
              <a:t>meetings</a:t>
            </a:r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8F173B-71A6-4F95-AF43-9B2DEA1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MEETINGS AND CALENDAR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20204-3334-48B9-B85D-92369FA83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43" y="1980430"/>
            <a:ext cx="8040529" cy="42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521772-D555-4362-A7D3-0C722A9A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AFBAE-9A17-4CDC-9B28-90F6115DF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Training</a:t>
            </a:r>
          </a:p>
          <a:p>
            <a:r>
              <a:rPr lang="nb-NO" dirty="0">
                <a:hlinkClick r:id="rId2"/>
              </a:rPr>
              <a:t>https://aka.ms/teamstraining</a:t>
            </a:r>
            <a:endParaRPr lang="nb-NO" dirty="0"/>
          </a:p>
          <a:p>
            <a:r>
              <a:rPr lang="nb-NO" dirty="0"/>
              <a:t>Courses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Technical</a:t>
            </a:r>
          </a:p>
          <a:p>
            <a:r>
              <a:rPr lang="nb-NO" dirty="0" err="1"/>
              <a:t>Shared</a:t>
            </a:r>
            <a:r>
              <a:rPr lang="nb-NO" dirty="0"/>
              <a:t> folders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moved</a:t>
            </a:r>
            <a:r>
              <a:rPr lang="nb-NO" dirty="0"/>
              <a:t> to Teams</a:t>
            </a:r>
          </a:p>
          <a:p>
            <a:r>
              <a:rPr lang="nb-NO" dirty="0" err="1"/>
              <a:t>Telephony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moved</a:t>
            </a:r>
            <a:r>
              <a:rPr lang="nb-NO" dirty="0"/>
              <a:t> to Teams, Skype for Business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phased</a:t>
            </a:r>
            <a:r>
              <a:rPr lang="nb-NO" dirty="0"/>
              <a:t> </a:t>
            </a:r>
            <a:r>
              <a:rPr lang="nb-NO" dirty="0" err="1"/>
              <a:t>out</a:t>
            </a:r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A03614-CCA8-40EB-AC9E-1BAE10B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ROAD AHEAD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GB" sz="4000" dirty="0" smtClean="0"/>
              <a:t>Information from the September board meeting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53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NHH </a:t>
            </a:r>
            <a:r>
              <a:rPr lang="nb-NO" dirty="0" err="1" smtClean="0"/>
              <a:t>mission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Report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status for SNF</a:t>
            </a:r>
          </a:p>
          <a:p>
            <a:endParaRPr lang="nb-NO" dirty="0" smtClean="0"/>
          </a:p>
          <a:p>
            <a:r>
              <a:rPr lang="nb-NO" dirty="0" smtClean="0"/>
              <a:t>Program </a:t>
            </a:r>
            <a:r>
              <a:rPr lang="nb-NO" dirty="0" err="1" smtClean="0"/>
              <a:t>evaluation</a:t>
            </a:r>
            <a:r>
              <a:rPr lang="nb-NO" dirty="0" smtClean="0"/>
              <a:t> and action plan: Master Auditing and Accounting</a:t>
            </a:r>
          </a:p>
          <a:p>
            <a:endParaRPr lang="nb-NO" dirty="0" smtClean="0"/>
          </a:p>
          <a:p>
            <a:r>
              <a:rPr lang="nb-NO" dirty="0" err="1" smtClean="0"/>
              <a:t>Hearing</a:t>
            </a:r>
            <a:r>
              <a:rPr lang="nb-NO" dirty="0" smtClean="0"/>
              <a:t> – </a:t>
            </a:r>
            <a:r>
              <a:rPr lang="nb-NO" dirty="0" err="1" smtClean="0"/>
              <a:t>government</a:t>
            </a:r>
            <a:r>
              <a:rPr lang="nb-NO" dirty="0" smtClean="0"/>
              <a:t> </a:t>
            </a:r>
            <a:r>
              <a:rPr lang="nb-NO" dirty="0" err="1" smtClean="0"/>
              <a:t>white</a:t>
            </a:r>
            <a:r>
              <a:rPr lang="nb-NO" dirty="0" smtClean="0"/>
              <a:t> </a:t>
            </a:r>
            <a:r>
              <a:rPr lang="nb-NO" dirty="0" err="1" smtClean="0"/>
              <a:t>paper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job-</a:t>
            </a:r>
            <a:r>
              <a:rPr lang="nb-NO" dirty="0" err="1" smtClean="0"/>
              <a:t>relevance</a:t>
            </a:r>
            <a:r>
              <a:rPr lang="nb-NO" dirty="0" smtClean="0"/>
              <a:t> in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First </a:t>
            </a:r>
            <a:r>
              <a:rPr lang="nb-NO" dirty="0" err="1" smtClean="0"/>
              <a:t>discussion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Leadership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for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departments</a:t>
            </a:r>
            <a:endParaRPr lang="nb-NO" dirty="0" smtClean="0"/>
          </a:p>
          <a:p>
            <a:pPr lvl="1"/>
            <a:r>
              <a:rPr lang="nb-NO" dirty="0" err="1" smtClean="0"/>
              <a:t>Towards</a:t>
            </a:r>
            <a:r>
              <a:rPr lang="nb-NO" dirty="0" smtClean="0"/>
              <a:t> </a:t>
            </a:r>
            <a:r>
              <a:rPr lang="nb-NO" dirty="0" err="1" smtClean="0"/>
              <a:t>appointed</a:t>
            </a:r>
            <a:r>
              <a:rPr lang="nb-NO" dirty="0" smtClean="0"/>
              <a:t> </a:t>
            </a:r>
            <a:r>
              <a:rPr lang="nb-NO" dirty="0" err="1" smtClean="0"/>
              <a:t>rather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elected</a:t>
            </a:r>
            <a:r>
              <a:rPr lang="nb-NO" dirty="0" smtClean="0"/>
              <a:t> </a:t>
            </a:r>
            <a:r>
              <a:rPr lang="nb-NO" dirty="0" err="1" smtClean="0"/>
              <a:t>department</a:t>
            </a:r>
            <a:r>
              <a:rPr lang="nb-NO" dirty="0" smtClean="0"/>
              <a:t> </a:t>
            </a:r>
            <a:r>
              <a:rPr lang="nb-NO" dirty="0" err="1" smtClean="0"/>
              <a:t>heads</a:t>
            </a:r>
            <a:r>
              <a:rPr lang="nb-NO" dirty="0" smtClean="0"/>
              <a:t>?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SEPTEMBER NHH BOARD MEETING –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highlights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SOME BIG EVENTS IN THE NEAR FUTURE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6779" y="1980430"/>
            <a:ext cx="12529392" cy="5100932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 smtClean="0"/>
              <a:t>26.09.2019: The </a:t>
            </a:r>
            <a:r>
              <a:rPr lang="nb-NO" sz="1400" dirty="0" err="1" smtClean="0"/>
              <a:t>Lemkuhl-lecture</a:t>
            </a:r>
            <a:endParaRPr lang="nb-NO" sz="1400" dirty="0"/>
          </a:p>
          <a:p>
            <a:pPr lvl="1"/>
            <a:r>
              <a:rPr lang="nb-NO" sz="1400" b="1" i="1" dirty="0" smtClean="0"/>
              <a:t>Henrik Lie-Nielsen</a:t>
            </a:r>
            <a:r>
              <a:rPr lang="nb-NO" sz="1400" dirty="0" smtClean="0"/>
              <a:t>, gründer og investor, tema: «</a:t>
            </a:r>
            <a:r>
              <a:rPr lang="nb-NO" sz="1400" dirty="0" err="1" smtClean="0"/>
              <a:t>Apetite</a:t>
            </a:r>
            <a:r>
              <a:rPr lang="nb-NO" sz="1400" dirty="0" smtClean="0"/>
              <a:t> for </a:t>
            </a:r>
            <a:r>
              <a:rPr lang="nb-NO" sz="1400" dirty="0" err="1" smtClean="0"/>
              <a:t>deconstruction</a:t>
            </a:r>
            <a:r>
              <a:rPr lang="nb-NO" sz="1400" dirty="0" smtClean="0"/>
              <a:t>: An </a:t>
            </a:r>
            <a:r>
              <a:rPr lang="nb-NO" sz="1400" dirty="0" err="1" smtClean="0"/>
              <a:t>entrepreneur’s</a:t>
            </a:r>
            <a:r>
              <a:rPr lang="nb-NO" sz="1400" dirty="0" smtClean="0"/>
              <a:t> </a:t>
            </a:r>
            <a:r>
              <a:rPr lang="nb-NO" sz="1400" dirty="0" err="1" smtClean="0"/>
              <a:t>perspectives</a:t>
            </a:r>
            <a:r>
              <a:rPr lang="nb-NO" sz="1400" dirty="0" smtClean="0"/>
              <a:t> </a:t>
            </a:r>
            <a:r>
              <a:rPr lang="nb-NO" sz="1400" dirty="0" err="1" smtClean="0"/>
              <a:t>on</a:t>
            </a:r>
            <a:r>
              <a:rPr lang="nb-NO" sz="1400" dirty="0" smtClean="0"/>
              <a:t> </a:t>
            </a:r>
            <a:r>
              <a:rPr lang="nb-NO" sz="1400" dirty="0" err="1" smtClean="0"/>
              <a:t>career</a:t>
            </a:r>
            <a:r>
              <a:rPr lang="nb-NO" sz="1400" dirty="0" smtClean="0"/>
              <a:t> </a:t>
            </a:r>
            <a:r>
              <a:rPr lang="nb-NO" sz="1400" dirty="0" err="1" smtClean="0"/>
              <a:t>choices</a:t>
            </a:r>
            <a:r>
              <a:rPr lang="nb-NO" sz="1400" dirty="0" smtClean="0"/>
              <a:t>»</a:t>
            </a:r>
          </a:p>
          <a:p>
            <a:endParaRPr lang="nb-NO" sz="1400" dirty="0"/>
          </a:p>
          <a:p>
            <a:pPr marL="0" indent="0">
              <a:buNone/>
            </a:pPr>
            <a:r>
              <a:rPr lang="nb-NO" sz="1400" dirty="0" smtClean="0"/>
              <a:t>7 </a:t>
            </a:r>
            <a:r>
              <a:rPr lang="nb-NO" sz="1400" dirty="0"/>
              <a:t>- 11.10.2019: International case </a:t>
            </a:r>
            <a:r>
              <a:rPr lang="nb-NO" sz="1400" dirty="0" err="1"/>
              <a:t>competition</a:t>
            </a:r>
            <a:endParaRPr lang="nb-NO" sz="1400" dirty="0"/>
          </a:p>
          <a:p>
            <a:pPr marL="266719" lvl="1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16.10.2019: Rafto Challenge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/>
              <a:t>E</a:t>
            </a:r>
            <a:r>
              <a:rPr lang="nb-NO" sz="1400" dirty="0" err="1" smtClean="0"/>
              <a:t>quinor</a:t>
            </a:r>
            <a:endParaRPr lang="nb-NO" sz="1400" dirty="0" smtClean="0"/>
          </a:p>
          <a:p>
            <a:pPr lvl="1"/>
            <a:r>
              <a:rPr lang="nb-NO" sz="1400" b="1" i="1" dirty="0" smtClean="0"/>
              <a:t>Eldar </a:t>
            </a:r>
            <a:r>
              <a:rPr lang="nb-NO" sz="1400" b="1" i="1" dirty="0"/>
              <a:t>S</a:t>
            </a:r>
            <a:r>
              <a:rPr lang="nb-NO" sz="1400" b="1" i="1" dirty="0" smtClean="0"/>
              <a:t>ætre</a:t>
            </a:r>
            <a:r>
              <a:rPr lang="nb-NO" sz="1400" dirty="0" smtClean="0"/>
              <a:t>, CEO </a:t>
            </a:r>
          </a:p>
          <a:p>
            <a:pPr marL="266719" lvl="1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15.10.2019: The </a:t>
            </a:r>
            <a:r>
              <a:rPr lang="nb-NO" sz="1400" dirty="0" err="1" smtClean="0"/>
              <a:t>annual</a:t>
            </a:r>
            <a:r>
              <a:rPr lang="nb-NO" sz="1400" dirty="0" smtClean="0"/>
              <a:t> NHH </a:t>
            </a:r>
            <a:r>
              <a:rPr lang="nb-NO" sz="1400" dirty="0" err="1" smtClean="0"/>
              <a:t>alumni</a:t>
            </a:r>
            <a:r>
              <a:rPr lang="nb-NO" sz="1400" dirty="0" smtClean="0"/>
              <a:t> </a:t>
            </a:r>
            <a:r>
              <a:rPr lang="nb-NO" sz="1400" dirty="0" err="1" smtClean="0"/>
              <a:t>conference</a:t>
            </a:r>
            <a:r>
              <a:rPr lang="nb-NO" sz="1400" dirty="0" smtClean="0"/>
              <a:t>, «Fram», </a:t>
            </a:r>
            <a:r>
              <a:rPr lang="nb-NO" sz="1400" dirty="0" err="1" smtClean="0"/>
              <a:t>Clarion</a:t>
            </a:r>
            <a:r>
              <a:rPr lang="nb-NO" sz="1400" dirty="0" smtClean="0"/>
              <a:t> </a:t>
            </a:r>
            <a:r>
              <a:rPr lang="nb-NO" sz="1400" dirty="0" err="1" smtClean="0"/>
              <a:t>hotel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Hub</a:t>
            </a:r>
            <a:endParaRPr lang="nb-NO" sz="1400" dirty="0" smtClean="0"/>
          </a:p>
          <a:p>
            <a:pPr lvl="1"/>
            <a:r>
              <a:rPr lang="nb-NO" sz="1400" b="1" i="1" dirty="0" err="1" smtClean="0"/>
              <a:t>Nassima</a:t>
            </a:r>
            <a:r>
              <a:rPr lang="nb-NO" sz="1400" b="1" i="1" dirty="0" smtClean="0"/>
              <a:t> </a:t>
            </a:r>
            <a:r>
              <a:rPr lang="nb-NO" sz="1400" b="1" i="1" dirty="0" err="1" smtClean="0"/>
              <a:t>Dzair</a:t>
            </a:r>
            <a:r>
              <a:rPr lang="nb-NO" sz="1400" b="1" i="1" dirty="0"/>
              <a:t>,</a:t>
            </a:r>
            <a:r>
              <a:rPr lang="nb-NO" sz="1400" b="1" i="1" dirty="0" smtClean="0"/>
              <a:t> </a:t>
            </a:r>
            <a:r>
              <a:rPr lang="nb-NO" sz="1400" b="1" i="1" dirty="0"/>
              <a:t>Inger Stensaker</a:t>
            </a:r>
            <a:r>
              <a:rPr lang="nb-NO" sz="1400" b="1" i="1" dirty="0" smtClean="0"/>
              <a:t> </a:t>
            </a:r>
            <a:r>
              <a:rPr lang="nb-NO" sz="1400" dirty="0" smtClean="0"/>
              <a:t>++</a:t>
            </a:r>
          </a:p>
          <a:p>
            <a:pPr marL="266719" lvl="1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23.10.2019</a:t>
            </a:r>
            <a:r>
              <a:rPr lang="nb-NO" sz="1400" dirty="0"/>
              <a:t>: NHH Forum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/>
              <a:t>Nordic Choice Hotels</a:t>
            </a:r>
          </a:p>
          <a:p>
            <a:pPr lvl="1"/>
            <a:r>
              <a:rPr lang="nb-NO" sz="1400" b="1" i="1" dirty="0"/>
              <a:t>Petter </a:t>
            </a:r>
            <a:r>
              <a:rPr lang="nb-NO" sz="1400" b="1" i="1" dirty="0" smtClean="0"/>
              <a:t>Stordalen, </a:t>
            </a:r>
            <a:r>
              <a:rPr lang="nb-NO" sz="1400" i="1" dirty="0" smtClean="0"/>
              <a:t>CEO</a:t>
            </a:r>
            <a:r>
              <a:rPr lang="nb-NO" sz="1400" dirty="0" smtClean="0"/>
              <a:t> ++</a:t>
            </a:r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06.11.2019: Conference, Anniversary </a:t>
            </a: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structural</a:t>
            </a:r>
            <a:r>
              <a:rPr lang="nb-NO" sz="1400" dirty="0" smtClean="0"/>
              <a:t> reforms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electricity</a:t>
            </a:r>
            <a:r>
              <a:rPr lang="nb-NO" sz="1400" dirty="0" smtClean="0"/>
              <a:t> </a:t>
            </a:r>
            <a:r>
              <a:rPr lang="nb-NO" sz="1400" dirty="0" err="1" smtClean="0"/>
              <a:t>market</a:t>
            </a:r>
            <a:endParaRPr lang="nb-NO" sz="1400" dirty="0"/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November and </a:t>
            </a:r>
            <a:r>
              <a:rPr lang="nb-NO" sz="1400" dirty="0" err="1" smtClean="0"/>
              <a:t>December</a:t>
            </a:r>
            <a:r>
              <a:rPr lang="nb-NO" sz="1400" dirty="0" smtClean="0"/>
              <a:t>: </a:t>
            </a:r>
          </a:p>
          <a:p>
            <a:pPr marL="0" indent="0">
              <a:buNone/>
            </a:pPr>
            <a:r>
              <a:rPr lang="nb-NO" sz="1400" dirty="0" smtClean="0"/>
              <a:t>* Workshop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 smtClean="0"/>
              <a:t>Ministry</a:t>
            </a:r>
            <a:r>
              <a:rPr lang="nb-NO" sz="1400" dirty="0" smtClean="0"/>
              <a:t> </a:t>
            </a:r>
            <a:r>
              <a:rPr lang="nb-NO" sz="1400" dirty="0" err="1" smtClean="0"/>
              <a:t>of</a:t>
            </a:r>
            <a:r>
              <a:rPr lang="nb-NO" sz="1400" dirty="0" smtClean="0"/>
              <a:t> Trade, </a:t>
            </a:r>
            <a:r>
              <a:rPr lang="nb-NO" sz="1400" dirty="0"/>
              <a:t>I</a:t>
            </a:r>
            <a:r>
              <a:rPr lang="nb-NO" sz="1400" dirty="0" smtClean="0"/>
              <a:t>ndustry and </a:t>
            </a:r>
            <a:r>
              <a:rPr lang="nb-NO" sz="1400" dirty="0" err="1"/>
              <a:t>F</a:t>
            </a:r>
            <a:r>
              <a:rPr lang="nb-NO" sz="1400" dirty="0" err="1" smtClean="0"/>
              <a:t>isheries</a:t>
            </a: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* Conference joint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 smtClean="0"/>
              <a:t>Ministry</a:t>
            </a:r>
            <a:r>
              <a:rPr lang="nb-NO" sz="1400" dirty="0" smtClean="0"/>
              <a:t> </a:t>
            </a:r>
            <a:r>
              <a:rPr lang="nb-NO" sz="1400" dirty="0" err="1" smtClean="0"/>
              <a:t>of</a:t>
            </a:r>
            <a:r>
              <a:rPr lang="nb-NO" sz="1400" dirty="0" smtClean="0"/>
              <a:t> Finance</a:t>
            </a:r>
          </a:p>
          <a:p>
            <a:pPr marL="0" indent="0">
              <a:buNone/>
            </a:pPr>
            <a:endParaRPr lang="nb-NO" sz="1400" dirty="0" smtClean="0"/>
          </a:p>
          <a:p>
            <a:pPr marL="266719" lvl="1" indent="0">
              <a:buNone/>
            </a:pPr>
            <a:endParaRPr lang="nb-NO" sz="1800" dirty="0" smtClean="0"/>
          </a:p>
          <a:p>
            <a:pPr lvl="1"/>
            <a:endParaRPr lang="nb-N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875" y="2786715"/>
            <a:ext cx="2114030" cy="2563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55" y="4068663"/>
            <a:ext cx="2510728" cy="28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GB" sz="4000" dirty="0" smtClean="0"/>
              <a:t>Q&amp;A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21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GB" sz="4000" dirty="0" smtClean="0"/>
              <a:t>NHH mission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69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6778" y="1980430"/>
            <a:ext cx="12539693" cy="4896545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GB" sz="2400" dirty="0" smtClean="0"/>
              <a:t>To </a:t>
            </a:r>
            <a:r>
              <a:rPr lang="en-GB" sz="2400" dirty="0" smtClean="0">
                <a:solidFill>
                  <a:srgbClr val="0070C0"/>
                </a:solidFill>
              </a:rPr>
              <a:t>strengthen the NHH culture</a:t>
            </a:r>
          </a:p>
          <a:p>
            <a:pPr marL="914400" lvl="2" indent="-342900"/>
            <a:r>
              <a:rPr lang="en-GB" sz="2200" dirty="0" smtClean="0"/>
              <a:t>Broad process involving all parts of the organization</a:t>
            </a:r>
          </a:p>
          <a:p>
            <a:pPr marL="1181119" lvl="3" indent="-342900"/>
            <a:r>
              <a:rPr lang="en-GB" sz="2200" dirty="0" err="1" smtClean="0"/>
              <a:t>Townhall</a:t>
            </a:r>
            <a:r>
              <a:rPr lang="en-GB" sz="2200" dirty="0" smtClean="0"/>
              <a:t> meeting in November 2018</a:t>
            </a:r>
          </a:p>
          <a:p>
            <a:pPr marL="1181119" lvl="3" indent="-342900"/>
            <a:r>
              <a:rPr lang="en-GB" sz="2200" dirty="0" smtClean="0"/>
              <a:t>Mission workshop with students and employees in February 2019</a:t>
            </a:r>
          </a:p>
          <a:p>
            <a:pPr marL="1181119" lvl="3" indent="-342900"/>
            <a:r>
              <a:rPr lang="en-GB" sz="2200" dirty="0" smtClean="0"/>
              <a:t>Written input from all parts of the organization</a:t>
            </a:r>
          </a:p>
          <a:p>
            <a:pPr marL="1181119" lvl="3" indent="-342900"/>
            <a:r>
              <a:rPr lang="en-GB" sz="2200" dirty="0" smtClean="0"/>
              <a:t>Mission workshop as part of the NHH board’s annual seminar in March 2019</a:t>
            </a:r>
          </a:p>
          <a:p>
            <a:pPr marL="1181119" lvl="3" indent="-342900"/>
            <a:r>
              <a:rPr lang="en-GB" sz="2200" dirty="0" smtClean="0"/>
              <a:t>In the September meeting, the board decided on four short-listed candidates for our new mission statement</a:t>
            </a:r>
          </a:p>
          <a:p>
            <a:pPr marL="266719" lvl="1" indent="0">
              <a:buNone/>
            </a:pPr>
            <a:endParaRPr lang="en-GB" sz="2400" dirty="0" smtClean="0"/>
          </a:p>
          <a:p>
            <a:pPr marL="266719" lvl="1" indent="0">
              <a:buNone/>
            </a:pPr>
            <a:r>
              <a:rPr lang="en-GB" sz="2400" dirty="0" smtClean="0"/>
              <a:t>- Because </a:t>
            </a:r>
            <a:r>
              <a:rPr lang="en-GB" sz="2400" dirty="0" smtClean="0">
                <a:solidFill>
                  <a:srgbClr val="0070C0"/>
                </a:solidFill>
              </a:rPr>
              <a:t>the AACSB cares about it</a:t>
            </a:r>
            <a:endParaRPr lang="en-GB" sz="2400" dirty="0" smtClean="0"/>
          </a:p>
          <a:p>
            <a:pPr marL="906007" indent="-342900"/>
            <a:r>
              <a:rPr lang="en-GB" sz="2200" i="1" dirty="0" smtClean="0"/>
              <a:t>“</a:t>
            </a:r>
            <a:r>
              <a:rPr lang="en-US" sz="2200" i="1" dirty="0" smtClean="0"/>
              <a:t>The school should review its mission statement to ensure that distinctive aspects are emphasized and highlighted in it</a:t>
            </a:r>
            <a:r>
              <a:rPr lang="en-GB" sz="2200" i="1" dirty="0" smtClean="0"/>
              <a:t>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REVISE OUR MISSION?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0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82" y="-32639"/>
            <a:ext cx="6035850" cy="40238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5</a:t>
            </a:fld>
            <a:endParaRPr lang="nb-NO"/>
          </a:p>
        </p:txBody>
      </p:sp>
      <p:grpSp>
        <p:nvGrpSpPr>
          <p:cNvPr id="3" name="Group 2"/>
          <p:cNvGrpSpPr/>
          <p:nvPr/>
        </p:nvGrpSpPr>
        <p:grpSpPr>
          <a:xfrm>
            <a:off x="456779" y="-4058"/>
            <a:ext cx="11845853" cy="7565321"/>
            <a:chOff x="-1" y="0"/>
            <a:chExt cx="11845853" cy="75653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5810003" cy="37128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87928"/>
              <a:ext cx="5810003" cy="38733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0"/>
            <a:stretch/>
          </p:blipFill>
          <p:spPr>
            <a:xfrm>
              <a:off x="5810002" y="3841599"/>
              <a:ext cx="6035850" cy="372372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057179" y="2879554"/>
            <a:ext cx="5500117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Mission workshop February 14th</a:t>
            </a:r>
          </a:p>
        </p:txBody>
      </p:sp>
    </p:spTree>
    <p:extLst>
      <p:ext uri="{BB962C8B-B14F-4D97-AF65-F5344CB8AC3E}">
        <p14:creationId xmlns:p14="http://schemas.microsoft.com/office/powerpoint/2010/main" val="2658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NHH shall be a driving force for development in business and society, and shall educate people for the purposes of value creation and sustainable </a:t>
            </a:r>
            <a:r>
              <a:rPr lang="en-US" sz="2800" dirty="0" smtClean="0"/>
              <a:t>development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b="1" dirty="0" smtClean="0"/>
              <a:t>Revise this statement – emphasize and highlight distinctive aspects</a:t>
            </a:r>
            <a:endParaRPr lang="nn-NO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NHH’S CURRENT MISSION STATEMENT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891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NEW MISSION STATEMENT – FOUR OPTIONS</a:t>
            </a:r>
            <a:endParaRPr lang="nn-NO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04851" y="2268463"/>
          <a:ext cx="11161240" cy="35283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53289">
                  <a:extLst>
                    <a:ext uri="{9D8B030D-6E8A-4147-A177-3AD203B41FA5}">
                      <a16:colId xmlns:a16="http://schemas.microsoft.com/office/drawing/2014/main" val="1063531442"/>
                    </a:ext>
                  </a:extLst>
                </a:gridCol>
                <a:gridCol w="5307951">
                  <a:extLst>
                    <a:ext uri="{9D8B030D-6E8A-4147-A177-3AD203B41FA5}">
                      <a16:colId xmlns:a16="http://schemas.microsoft.com/office/drawing/2014/main" val="36150063"/>
                    </a:ext>
                  </a:extLst>
                </a:gridCol>
              </a:tblGrid>
              <a:tr h="568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English</a:t>
                      </a:r>
                      <a:endParaRPr lang="nn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Norsk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906184"/>
                  </a:ext>
                </a:extLst>
              </a:tr>
              <a:tr h="739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Together for sustainable value creation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>
                          <a:effectLst/>
                        </a:rPr>
                        <a:t>Saman for berekraftig verdiskaping</a:t>
                      </a:r>
                      <a:endParaRPr lang="nn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149568"/>
                  </a:ext>
                </a:extLst>
              </a:tr>
              <a:tr h="739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driving force for sustainable value creation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>
                          <a:effectLst/>
                        </a:rPr>
                        <a:t>Ei drivkraft for berekraftig verdiskaping</a:t>
                      </a:r>
                      <a:endParaRPr lang="nn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9860825"/>
                  </a:ext>
                </a:extLst>
              </a:tr>
              <a:tr h="739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Shaping knowledge for sustainable value creation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Forme kunnskap for berekraftig verdiskaping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928891"/>
                  </a:ext>
                </a:extLst>
              </a:tr>
              <a:tr h="739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driving force for responsible value creation in business and society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Ei drivkraft for ansvarleg verdiskaping i næringsliv og samfunn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021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There will be a news story about the new mission on </a:t>
            </a:r>
            <a:r>
              <a:rPr lang="en-US" dirty="0" err="1" smtClean="0">
                <a:solidFill>
                  <a:srgbClr val="0070C0"/>
                </a:solidFill>
              </a:rPr>
              <a:t>Paraplyen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There, you will find a form where you can </a:t>
            </a:r>
            <a:r>
              <a:rPr lang="en-US" dirty="0" smtClean="0">
                <a:solidFill>
                  <a:srgbClr val="0070C0"/>
                </a:solidFill>
              </a:rPr>
              <a:t>cast your vote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Deadline:</a:t>
            </a:r>
            <a:r>
              <a:rPr lang="en-US" dirty="0" smtClean="0">
                <a:solidFill>
                  <a:srgbClr val="0070C0"/>
                </a:solidFill>
              </a:rPr>
              <a:t> Monday at 12 noon</a:t>
            </a:r>
            <a:r>
              <a:rPr lang="en-US" dirty="0" smtClean="0"/>
              <a:t> (Sept. 23)</a:t>
            </a:r>
          </a:p>
          <a:p>
            <a:pPr lvl="1"/>
            <a:r>
              <a:rPr lang="en-US" dirty="0" smtClean="0"/>
              <a:t>Only one vote per person!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NHH </a:t>
            </a:r>
            <a:r>
              <a:rPr lang="en-US" dirty="0" smtClean="0">
                <a:solidFill>
                  <a:srgbClr val="0070C0"/>
                </a:solidFill>
              </a:rPr>
              <a:t>t-shirt</a:t>
            </a:r>
            <a:r>
              <a:rPr lang="en-US" dirty="0" smtClean="0"/>
              <a:t> with new mission for everyone who votes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HOW TO VOTE FOR NHH’S NEW MISSION STATEMENT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165"/>
          <a:stretch/>
        </p:blipFill>
        <p:spPr>
          <a:xfrm>
            <a:off x="5295469" y="4577938"/>
            <a:ext cx="2852012" cy="2905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11" y="5076775"/>
            <a:ext cx="239579" cy="477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7481" y="68375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Note: Only an illustration</a:t>
            </a:r>
          </a:p>
        </p:txBody>
      </p:sp>
    </p:spTree>
    <p:extLst>
      <p:ext uri="{BB962C8B-B14F-4D97-AF65-F5344CB8AC3E}">
        <p14:creationId xmlns:p14="http://schemas.microsoft.com/office/powerpoint/2010/main" val="33923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6" name="Picture 5" descr="01.jpg                                                         01FF5091Macintosh HD                   7C268969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61" y="1686338"/>
            <a:ext cx="5647514" cy="564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5393" y="390993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en-US" sz="7200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5" y="5610"/>
            <a:ext cx="630041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H">
  <a:themeElements>
    <a:clrScheme name="NHH temafarger">
      <a:dk1>
        <a:sysClr val="windowText" lastClr="000000"/>
      </a:dk1>
      <a:lt1>
        <a:sysClr val="window" lastClr="FFFFFF"/>
      </a:lt1>
      <a:dk2>
        <a:srgbClr val="003954"/>
      </a:dk2>
      <a:lt2>
        <a:srgbClr val="B1953A"/>
      </a:lt2>
      <a:accent1>
        <a:srgbClr val="D9531E"/>
      </a:accent1>
      <a:accent2>
        <a:srgbClr val="E6E7E8"/>
      </a:accent2>
      <a:accent3>
        <a:srgbClr val="E2E477"/>
      </a:accent3>
      <a:accent4>
        <a:srgbClr val="C8E1E4"/>
      </a:accent4>
      <a:accent5>
        <a:srgbClr val="A1C5CA"/>
      </a:accent5>
      <a:accent6>
        <a:srgbClr val="699F35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1300" dirty="0" smtClean="0">
            <a:solidFill>
              <a:schemeClr val="bg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H_PPT_institutt_16_9V3.potx" id="{6B04D12F-D8FA-4EC0-8EAA-0064993A4EF9}" vid="{B6703937-97D8-4186-BE2E-173DF1DE42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widescreen_white_nhh</Template>
  <TotalTime>26115</TotalTime>
  <Words>683</Words>
  <Application>Microsoft Office PowerPoint</Application>
  <PresentationFormat>Custom</PresentationFormat>
  <Paragraphs>173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Wingdings</vt:lpstr>
      <vt:lpstr>NHH</vt:lpstr>
      <vt:lpstr>Town hall meeting &amp; summer lunch </vt:lpstr>
      <vt:lpstr>PowerPoint Presentation</vt:lpstr>
      <vt:lpstr>NHH mission</vt:lpstr>
      <vt:lpstr>WHY REVISE OUR MISSION?</vt:lpstr>
      <vt:lpstr>PowerPoint Presentation</vt:lpstr>
      <vt:lpstr>NHH’S CURRENT MISSION STATEMENT</vt:lpstr>
      <vt:lpstr>NEW MISSION STATEMENT – FOUR OPTIONS</vt:lpstr>
      <vt:lpstr>HOW TO VOTE FOR NHH’S NEW MISSION STATEMENT</vt:lpstr>
      <vt:lpstr>PowerPoint Presentation</vt:lpstr>
      <vt:lpstr>Survey on  bullying and harassment  </vt:lpstr>
      <vt:lpstr>PowerPoint Presentation</vt:lpstr>
      <vt:lpstr>PowerPoint Presentation</vt:lpstr>
      <vt:lpstr>PowerPoint Presentation</vt:lpstr>
      <vt:lpstr>PowerPoint Presentation</vt:lpstr>
      <vt:lpstr>Update on sky-services available to the nhh community</vt:lpstr>
      <vt:lpstr>MICROSOFT TEAMS</vt:lpstr>
      <vt:lpstr>OFFICE 365 portal</vt:lpstr>
      <vt:lpstr>TEAMS CLIENT</vt:lpstr>
      <vt:lpstr>PICK A TEAM AND CHANNEL </vt:lpstr>
      <vt:lpstr>MEETINGS AND CALENDAR</vt:lpstr>
      <vt:lpstr>ROAD AHEAD</vt:lpstr>
      <vt:lpstr>Information from the September board meeting</vt:lpstr>
      <vt:lpstr>SEPTEMBER NHH BOARD MEETING – some highlights</vt:lpstr>
      <vt:lpstr>SOME BIG EVENTS IN THE NEAR FUTURE</vt:lpstr>
      <vt:lpstr>Q&amp;A</vt:lpstr>
    </vt:vector>
  </TitlesOfParts>
  <Company>Norges Handelshoyskole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Randi Helen Halnes Melheim</dc:creator>
  <dc:description>Template by addpoint.no</dc:description>
  <cp:lastModifiedBy>Astri Inga Kamsvåg</cp:lastModifiedBy>
  <cp:revision>749</cp:revision>
  <cp:lastPrinted>2019-09-18T08:56:47Z</cp:lastPrinted>
  <dcterms:created xsi:type="dcterms:W3CDTF">2017-05-02T10:47:20Z</dcterms:created>
  <dcterms:modified xsi:type="dcterms:W3CDTF">2019-09-18T14:57:06Z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