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 id="2147483668" r:id="rId5"/>
  </p:sldMasterIdLst>
  <p:notesMasterIdLst>
    <p:notesMasterId r:id="rId24"/>
  </p:notesMasterIdLst>
  <p:sldIdLst>
    <p:sldId id="295" r:id="rId6"/>
    <p:sldId id="298" r:id="rId7"/>
    <p:sldId id="290" r:id="rId8"/>
    <p:sldId id="277" r:id="rId9"/>
    <p:sldId id="302" r:id="rId10"/>
    <p:sldId id="284" r:id="rId11"/>
    <p:sldId id="304" r:id="rId12"/>
    <p:sldId id="303" r:id="rId13"/>
    <p:sldId id="297" r:id="rId14"/>
    <p:sldId id="286" r:id="rId15"/>
    <p:sldId id="289" r:id="rId16"/>
    <p:sldId id="278" r:id="rId17"/>
    <p:sldId id="279" r:id="rId18"/>
    <p:sldId id="281" r:id="rId19"/>
    <p:sldId id="291" r:id="rId20"/>
    <p:sldId id="282" r:id="rId21"/>
    <p:sldId id="305" r:id="rId22"/>
    <p:sldId id="300"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Merriweather Light" panose="00000400000000000000" pitchFamily="2" charset="0"/>
      <p:regular r:id="rId29"/>
      <p:italic r:id="rId30"/>
    </p:embeddedFont>
    <p:embeddedFont>
      <p:font typeface="Roboto" panose="02000000000000000000" pitchFamily="2" charset="0"/>
      <p:regular r:id="rId31"/>
      <p:bold r:id="rId32"/>
      <p:italic r:id="rId33"/>
      <p:boldItalic r:id="rId34"/>
    </p:embeddedFont>
    <p:embeddedFont>
      <p:font typeface="Roboto Thin" panose="02000000000000000000" pitchFamily="2" charset="0"/>
      <p:regular r:id="rId35"/>
      <p:italic r:id="rId36"/>
    </p:embeddedFont>
    <p:embeddedFont>
      <p:font typeface="Wingdings 3" panose="05040102010807070707" pitchFamily="18" charset="2"/>
      <p:regular r:id="rId37"/>
    </p:embeddedFont>
  </p:embeddedFontLst>
  <p:custDataLst>
    <p:tags r:id="rId38"/>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51170-064E-4EB9-94EC-5055C4EC56D7}">
          <p14:sldIdLst>
            <p14:sldId id="295"/>
            <p14:sldId id="298"/>
          </p14:sldIdLst>
        </p14:section>
        <p14:section name="Team Guide" id="{A625A4D5-6F2C-4521-A433-5E4B07FAD526}">
          <p14:sldIdLst>
            <p14:sldId id="290"/>
            <p14:sldId id="277"/>
            <p14:sldId id="302"/>
            <p14:sldId id="284"/>
            <p14:sldId id="304"/>
            <p14:sldId id="303"/>
            <p14:sldId id="297"/>
            <p14:sldId id="286"/>
          </p14:sldIdLst>
        </p14:section>
        <p14:section name="Facilitator guide" id="{EDF76DD5-C686-4107-A1BC-91A208F3F428}">
          <p14:sldIdLst>
            <p14:sldId id="289"/>
            <p14:sldId id="278"/>
            <p14:sldId id="279"/>
            <p14:sldId id="281"/>
            <p14:sldId id="291"/>
            <p14:sldId id="282"/>
            <p14:sldId id="305"/>
            <p14:sldId id="3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7B014-7786-DE50-FC1A-20BEF862DABE}" name="Therese Egeland" initials="TE" userId="S::Therese.Egeland@nhh.no::fede74bc-7dae-45a6-a514-33668504c638" providerId="AD"/>
  <p188:author id="{E3AE1C33-71F9-E47A-BFA0-E8E75FDA37EB}" name="Cinta Lilis Jacobsen" initials="CLJ" userId="S::Cinta.Jacobsen@student.nhh.no::92db34bd-c27a-44a8-9fea-8b5d8b534797" providerId="AD"/>
  <p188:author id="{9461E675-100F-FABC-BA4B-01748AECB138}" name="Linn Lien Lømo" initials="LLL" userId="S::linn.lomo@aff.no::4c328ff5-2ca2-4df5-8c15-3268c04a7909"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F1"/>
    <a:srgbClr val="8CA5BF"/>
    <a:srgbClr val="D94C00"/>
    <a:srgbClr val="EFECE7"/>
    <a:srgbClr val="231651"/>
    <a:srgbClr val="3D5471"/>
    <a:srgbClr val="FF3300"/>
    <a:srgbClr val="C4D8DD"/>
    <a:srgbClr val="9FC5CD"/>
    <a:srgbClr val="D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CA7DD-EB57-4533-A0A4-DC6D062E3FB0}" v="6" dt="2023-09-08T13:11:43.541"/>
    <p1510:client id="{E6544EBC-70CE-42F5-AC5D-F9A7C61930F8}" v="2732" dt="2023-09-10T14:56:29.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19" autoAdjust="0"/>
  </p:normalViewPr>
  <p:slideViewPr>
    <p:cSldViewPr snapToGrid="0">
      <p:cViewPr>
        <p:scale>
          <a:sx n="70" d="100"/>
          <a:sy n="70" d="100"/>
        </p:scale>
        <p:origin x="1488"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11.09.2023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0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0CE029-E51A-4EAB-9CE3-493C3D484B3E}" type="slidenum">
              <a:rPr lang="en-US" smtClean="0"/>
              <a:t>16</a:t>
            </a:fld>
            <a:endParaRPr lang="en-US"/>
          </a:p>
        </p:txBody>
      </p:sp>
    </p:spTree>
    <p:extLst>
      <p:ext uri="{BB962C8B-B14F-4D97-AF65-F5344CB8AC3E}">
        <p14:creationId xmlns:p14="http://schemas.microsoft.com/office/powerpoint/2010/main" val="362440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17</a:t>
            </a:fld>
            <a:endParaRPr lang="nb-NO"/>
          </a:p>
        </p:txBody>
      </p:sp>
    </p:spTree>
    <p:extLst>
      <p:ext uri="{BB962C8B-B14F-4D97-AF65-F5344CB8AC3E}">
        <p14:creationId xmlns:p14="http://schemas.microsoft.com/office/powerpoint/2010/main" val="155292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18</a:t>
            </a:fld>
            <a:endParaRPr lang="nb-NO"/>
          </a:p>
        </p:txBody>
      </p:sp>
    </p:spTree>
    <p:extLst>
      <p:ext uri="{BB962C8B-B14F-4D97-AF65-F5344CB8AC3E}">
        <p14:creationId xmlns:p14="http://schemas.microsoft.com/office/powerpoint/2010/main" val="1444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0CE029-E51A-4EAB-9CE3-493C3D484B3E}" type="slidenum">
              <a:rPr lang="en-US" smtClean="0"/>
              <a:t>2</a:t>
            </a:fld>
            <a:endParaRPr lang="en-US"/>
          </a:p>
        </p:txBody>
      </p:sp>
    </p:spTree>
    <p:extLst>
      <p:ext uri="{BB962C8B-B14F-4D97-AF65-F5344CB8AC3E}">
        <p14:creationId xmlns:p14="http://schemas.microsoft.com/office/powerpoint/2010/main" val="359834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59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74151"/>
                </a:solidFill>
                <a:effectLst/>
                <a:latin typeface="Söhne"/>
              </a:rPr>
              <a:t>Alternative questions: </a:t>
            </a:r>
          </a:p>
          <a:p>
            <a:pPr marL="171450" indent="-171450">
              <a:buFont typeface="Arial" panose="020B0604020202020204" pitchFamily="34" charset="0"/>
              <a:buChar char="•"/>
            </a:pPr>
            <a:r>
              <a:rPr lang="en-US" b="0" i="0" dirty="0">
                <a:solidFill>
                  <a:srgbClr val="374151"/>
                </a:solidFill>
                <a:effectLst/>
                <a:latin typeface="Söhne"/>
              </a:rPr>
              <a:t>Based on past experiences, what do I value the most when collaborating with others? </a:t>
            </a:r>
          </a:p>
          <a:p>
            <a:pPr marL="171450" indent="-171450">
              <a:buFont typeface="Arial" panose="020B0604020202020204" pitchFamily="34" charset="0"/>
              <a:buChar char="•"/>
            </a:pPr>
            <a:r>
              <a:rPr lang="en-US" b="0" i="0" dirty="0">
                <a:solidFill>
                  <a:srgbClr val="374151"/>
                </a:solidFill>
                <a:effectLst/>
                <a:latin typeface="Söhne"/>
              </a:rPr>
              <a:t>Based on past experiences, what irritates me or is challenging for me when collaborating with others? </a:t>
            </a:r>
          </a:p>
          <a:p>
            <a:pPr marL="171450" indent="-171450">
              <a:buFont typeface="Arial" panose="020B0604020202020204" pitchFamily="34" charset="0"/>
              <a:buChar char="•"/>
            </a:pPr>
            <a:r>
              <a:rPr lang="en-US" b="0" i="0" dirty="0">
                <a:solidFill>
                  <a:srgbClr val="374151"/>
                </a:solidFill>
                <a:effectLst/>
                <a:latin typeface="Söhne"/>
              </a:rPr>
              <a:t>What can be demanding for me? What should others know to work well with me? </a:t>
            </a:r>
          </a:p>
          <a:p>
            <a:pPr marL="171450" indent="-171450">
              <a:buFont typeface="Arial" panose="020B0604020202020204" pitchFamily="34" charset="0"/>
              <a:buChar char="•"/>
            </a:pPr>
            <a:r>
              <a:rPr lang="en-US" b="0" i="0" dirty="0">
                <a:solidFill>
                  <a:srgbClr val="374151"/>
                </a:solidFill>
                <a:effectLst/>
                <a:latin typeface="Söhne"/>
              </a:rPr>
              <a:t>I'm eager to improve in these areas and welcome feedback and support to become better at:</a:t>
            </a:r>
            <a:endParaRPr lang="nb-NO" sz="1200" b="0" dirty="0">
              <a:solidFill>
                <a:srgbClr val="FF0000"/>
              </a:solidFill>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CB37A900-E83A-4738-99F8-0543BD8254BF}" type="slidenum">
              <a:rPr lang="nb-NO" smtClean="0"/>
              <a:t>5</a:t>
            </a:fld>
            <a:endParaRPr lang="nb-NO"/>
          </a:p>
        </p:txBody>
      </p:sp>
    </p:spTree>
    <p:extLst>
      <p:ext uri="{BB962C8B-B14F-4D97-AF65-F5344CB8AC3E}">
        <p14:creationId xmlns:p14="http://schemas.microsoft.com/office/powerpoint/2010/main" val="162504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GO THROUGH THE AGENDA 10 mins </a:t>
            </a:r>
          </a:p>
          <a:p>
            <a:r>
              <a:rPr lang="nb-NO" b="1" dirty="0"/>
              <a:t>CHECK-IN 10 mins</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4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74151"/>
                </a:solidFill>
                <a:effectLst/>
                <a:latin typeface="Söhne"/>
              </a:rPr>
              <a:t>This version can be printed out and hung up on the workshop's wall</a:t>
            </a:r>
            <a:endParaRPr lang="nb-NO" b="1"/>
          </a:p>
        </p:txBody>
      </p:sp>
      <p:sp>
        <p:nvSpPr>
          <p:cNvPr id="4" name="Slide Number Placeholder 3"/>
          <p:cNvSpPr>
            <a:spLocks noGrp="1"/>
          </p:cNvSpPr>
          <p:nvPr>
            <p:ph type="sldNum" sz="quarter" idx="5"/>
          </p:nvPr>
        </p:nvSpPr>
        <p:spPr/>
        <p:txBody>
          <a:bodyPr/>
          <a:lstStyle/>
          <a:p>
            <a:fld id="{CB37A900-E83A-4738-99F8-0543BD8254BF}" type="slidenum">
              <a:rPr lang="nb-NO" smtClean="0"/>
              <a:t>7</a:t>
            </a:fld>
            <a:endParaRPr lang="nb-NO"/>
          </a:p>
        </p:txBody>
      </p:sp>
    </p:spTree>
    <p:extLst>
      <p:ext uri="{BB962C8B-B14F-4D97-AF65-F5344CB8AC3E}">
        <p14:creationId xmlns:p14="http://schemas.microsoft.com/office/powerpoint/2010/main" val="427624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74151"/>
                </a:solidFill>
                <a:effectLst/>
                <a:latin typeface="Söhne"/>
              </a:rPr>
              <a:t>This is a team contract template where you can fill in what you have agreed upon after the workshop. </a:t>
            </a:r>
          </a:p>
          <a:p>
            <a:r>
              <a:rPr lang="en-GB" b="0" i="0" dirty="0">
                <a:solidFill>
                  <a:srgbClr val="374151"/>
                </a:solidFill>
                <a:effectLst/>
                <a:latin typeface="Söhne"/>
              </a:rPr>
              <a:t>The boxes in this template can be adjusted and edited. </a:t>
            </a:r>
          </a:p>
          <a:p>
            <a:r>
              <a:rPr lang="en-GB" b="0" i="0" dirty="0">
                <a:solidFill>
                  <a:srgbClr val="374151"/>
                </a:solidFill>
                <a:effectLst/>
                <a:latin typeface="Söhne"/>
              </a:rPr>
              <a:t>Your user manuals do not need to be included in this team contract, but we have kept the field to highlight what you have covered in the Start Smart workshop.</a:t>
            </a:r>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8</a:t>
            </a:fld>
            <a:endParaRPr lang="nb-NO"/>
          </a:p>
        </p:txBody>
      </p:sp>
    </p:spTree>
    <p:extLst>
      <p:ext uri="{BB962C8B-B14F-4D97-AF65-F5344CB8AC3E}">
        <p14:creationId xmlns:p14="http://schemas.microsoft.com/office/powerpoint/2010/main" val="1886137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SUMMARY, FOLLOW-UP AND CHECK-OUT </a:t>
            </a:r>
            <a:r>
              <a:rPr lang="nb-NO" b="1"/>
              <a:t>15 mins </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62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0CE029-E51A-4EAB-9CE3-493C3D484B3E}" type="slidenum">
              <a:rPr lang="en-US" smtClean="0"/>
              <a:t>12</a:t>
            </a:fld>
            <a:endParaRPr lang="en-US"/>
          </a:p>
        </p:txBody>
      </p:sp>
    </p:spTree>
    <p:extLst>
      <p:ext uri="{BB962C8B-B14F-4D97-AF65-F5344CB8AC3E}">
        <p14:creationId xmlns:p14="http://schemas.microsoft.com/office/powerpoint/2010/main" val="33231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11.09.2023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3294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ersonlig bruksanvisning">
    <p:spTree>
      <p:nvGrpSpPr>
        <p:cNvPr id="1" name=""/>
        <p:cNvGrpSpPr/>
        <p:nvPr/>
      </p:nvGrpSpPr>
      <p:grpSpPr>
        <a:xfrm>
          <a:off x="0" y="0"/>
          <a:ext cx="0" cy="0"/>
          <a:chOff x="0" y="0"/>
          <a:chExt cx="0" cy="0"/>
        </a:xfrm>
      </p:grpSpPr>
      <p:sp>
        <p:nvSpPr>
          <p:cNvPr id="35" name="Text Placeholder 9">
            <a:extLst>
              <a:ext uri="{FF2B5EF4-FFF2-40B4-BE49-F238E27FC236}">
                <a16:creationId xmlns:a16="http://schemas.microsoft.com/office/drawing/2014/main" id="{3AF8D980-E4C8-4169-9BED-EF7C7EF2DD9D}"/>
              </a:ext>
            </a:extLst>
          </p:cNvPr>
          <p:cNvSpPr>
            <a:spLocks noGrp="1"/>
          </p:cNvSpPr>
          <p:nvPr>
            <p:ph type="body" sz="quarter" idx="34"/>
          </p:nvPr>
        </p:nvSpPr>
        <p:spPr>
          <a:xfrm>
            <a:off x="875346" y="4286802"/>
            <a:ext cx="1862137" cy="247650"/>
          </a:xfrm>
          <a:solidFill>
            <a:schemeClr val="accent1"/>
          </a:solidFill>
        </p:spPr>
        <p:txBody>
          <a:bodyPr lIns="36000" tIns="36000" rIns="36000" bIns="36000">
            <a:normAutofit/>
          </a:bodyPr>
          <a:lstStyle>
            <a:lvl1pPr marL="33" indent="0">
              <a:buNone/>
              <a:defRPr sz="1200" b="1">
                <a:solidFill>
                  <a:schemeClr val="bg2"/>
                </a:solidFill>
                <a:latin typeface="+mj-lt"/>
              </a:defRPr>
            </a:lvl1pPr>
            <a:lvl2pPr marL="261768" indent="0">
              <a:buNone/>
              <a:defRPr/>
            </a:lvl2pPr>
            <a:lvl3pPr marL="523504" indent="0">
              <a:buNone/>
              <a:defRPr/>
            </a:lvl3pPr>
            <a:lvl4pPr marL="785239" indent="0">
              <a:buNone/>
              <a:defRPr/>
            </a:lvl4pPr>
            <a:lvl5pPr marL="1046975" indent="0">
              <a:buNone/>
              <a:defRPr/>
            </a:lvl5pPr>
          </a:lstStyle>
          <a:p>
            <a:pPr lvl="0"/>
            <a:r>
              <a:rPr lang="en-US"/>
              <a:t>Click to edit Master text</a:t>
            </a:r>
          </a:p>
        </p:txBody>
      </p:sp>
      <p:sp>
        <p:nvSpPr>
          <p:cNvPr id="10" name="Text Placeholder 9">
            <a:extLst>
              <a:ext uri="{FF2B5EF4-FFF2-40B4-BE49-F238E27FC236}">
                <a16:creationId xmlns:a16="http://schemas.microsoft.com/office/drawing/2014/main" id="{53AD61AA-0F18-4F9C-AE8D-4F7E523BDAF3}"/>
              </a:ext>
            </a:extLst>
          </p:cNvPr>
          <p:cNvSpPr>
            <a:spLocks noGrp="1"/>
          </p:cNvSpPr>
          <p:nvPr>
            <p:ph type="body" sz="quarter" idx="33"/>
          </p:nvPr>
        </p:nvSpPr>
        <p:spPr>
          <a:xfrm>
            <a:off x="877633" y="3297820"/>
            <a:ext cx="1862137" cy="247650"/>
          </a:xfrm>
          <a:solidFill>
            <a:schemeClr val="accent1"/>
          </a:solidFill>
        </p:spPr>
        <p:txBody>
          <a:bodyPr lIns="36000" tIns="36000" rIns="36000" bIns="36000">
            <a:normAutofit/>
          </a:bodyPr>
          <a:lstStyle>
            <a:lvl1pPr marL="33" indent="0">
              <a:buNone/>
              <a:defRPr sz="1200" b="1">
                <a:solidFill>
                  <a:schemeClr val="bg2"/>
                </a:solidFill>
                <a:latin typeface="+mj-lt"/>
              </a:defRPr>
            </a:lvl1pPr>
            <a:lvl2pPr marL="261768" indent="0">
              <a:buNone/>
              <a:defRPr/>
            </a:lvl2pPr>
            <a:lvl3pPr marL="523504" indent="0">
              <a:buNone/>
              <a:defRPr/>
            </a:lvl3pPr>
            <a:lvl4pPr marL="785239" indent="0">
              <a:buNone/>
              <a:defRPr/>
            </a:lvl4pPr>
            <a:lvl5pPr marL="1046975" indent="0">
              <a:buNone/>
              <a:defRPr/>
            </a:lvl5pPr>
          </a:lstStyle>
          <a:p>
            <a:pPr lvl="0"/>
            <a:r>
              <a:rPr lang="en-US"/>
              <a:t>Click to edit Master text</a:t>
            </a:r>
          </a:p>
        </p:txBody>
      </p:sp>
      <p:sp>
        <p:nvSpPr>
          <p:cNvPr id="29" name="Text Placeholder 7">
            <a:extLst>
              <a:ext uri="{FF2B5EF4-FFF2-40B4-BE49-F238E27FC236}">
                <a16:creationId xmlns:a16="http://schemas.microsoft.com/office/drawing/2014/main" id="{DFC7BC41-D2C1-4A86-98B6-1F71474119C2}"/>
              </a:ext>
            </a:extLst>
          </p:cNvPr>
          <p:cNvSpPr>
            <a:spLocks noGrp="1"/>
          </p:cNvSpPr>
          <p:nvPr>
            <p:ph type="body" sz="quarter" idx="30"/>
          </p:nvPr>
        </p:nvSpPr>
        <p:spPr>
          <a:xfrm>
            <a:off x="3120429" y="3807973"/>
            <a:ext cx="2511425" cy="4921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
        <p:nvSpPr>
          <p:cNvPr id="30" name="Text Placeholder 7">
            <a:extLst>
              <a:ext uri="{FF2B5EF4-FFF2-40B4-BE49-F238E27FC236}">
                <a16:creationId xmlns:a16="http://schemas.microsoft.com/office/drawing/2014/main" id="{C57EC383-48DE-4E77-AE3A-9E6FD35E7091}"/>
              </a:ext>
            </a:extLst>
          </p:cNvPr>
          <p:cNvSpPr>
            <a:spLocks noGrp="1"/>
          </p:cNvSpPr>
          <p:nvPr>
            <p:ph type="body" sz="quarter" idx="31"/>
          </p:nvPr>
        </p:nvSpPr>
        <p:spPr>
          <a:xfrm>
            <a:off x="5857489" y="4062840"/>
            <a:ext cx="2511425" cy="4921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
        <p:nvSpPr>
          <p:cNvPr id="31" name="Text Placeholder 7">
            <a:extLst>
              <a:ext uri="{FF2B5EF4-FFF2-40B4-BE49-F238E27FC236}">
                <a16:creationId xmlns:a16="http://schemas.microsoft.com/office/drawing/2014/main" id="{8326DCB3-0290-4721-B5D3-E1E8F692FA21}"/>
              </a:ext>
            </a:extLst>
          </p:cNvPr>
          <p:cNvSpPr>
            <a:spLocks noGrp="1"/>
          </p:cNvSpPr>
          <p:nvPr>
            <p:ph type="body" sz="quarter" idx="32"/>
          </p:nvPr>
        </p:nvSpPr>
        <p:spPr>
          <a:xfrm>
            <a:off x="8573043" y="3502873"/>
            <a:ext cx="2511425" cy="7787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
        <p:nvSpPr>
          <p:cNvPr id="27" name="Text Placeholder 7">
            <a:extLst>
              <a:ext uri="{FF2B5EF4-FFF2-40B4-BE49-F238E27FC236}">
                <a16:creationId xmlns:a16="http://schemas.microsoft.com/office/drawing/2014/main" id="{5313A63B-4370-48C3-9D9D-4915645EA3CB}"/>
              </a:ext>
            </a:extLst>
          </p:cNvPr>
          <p:cNvSpPr>
            <a:spLocks noGrp="1"/>
          </p:cNvSpPr>
          <p:nvPr>
            <p:ph type="body" sz="quarter" idx="28"/>
          </p:nvPr>
        </p:nvSpPr>
        <p:spPr>
          <a:xfrm>
            <a:off x="5846022" y="1891282"/>
            <a:ext cx="2511425" cy="4921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
        <p:nvSpPr>
          <p:cNvPr id="8" name="Text Placeholder 7">
            <a:extLst>
              <a:ext uri="{FF2B5EF4-FFF2-40B4-BE49-F238E27FC236}">
                <a16:creationId xmlns:a16="http://schemas.microsoft.com/office/drawing/2014/main" id="{5C78F14F-319A-43F4-9B8C-58284E8AC01A}"/>
              </a:ext>
            </a:extLst>
          </p:cNvPr>
          <p:cNvSpPr>
            <a:spLocks noGrp="1"/>
          </p:cNvSpPr>
          <p:nvPr>
            <p:ph type="body" sz="quarter" idx="27"/>
          </p:nvPr>
        </p:nvSpPr>
        <p:spPr>
          <a:xfrm>
            <a:off x="3117318" y="1399157"/>
            <a:ext cx="2511425" cy="4921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a:ln>
            <a:solidFill>
              <a:schemeClr val="accent5"/>
            </a:solidFill>
          </a:ln>
        </p:spPr>
        <p:txBody>
          <a:bodyPr lIns="36000" tIns="36000" rIns="36000" bIns="36000">
            <a:no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a:ln>
            <a:solidFill>
              <a:schemeClr val="accent5"/>
            </a:solidFill>
          </a:ln>
        </p:spPr>
        <p:txBody>
          <a:bodyPr lIns="36000" tIns="36000" rIns="36000" bIns="36000">
            <a:norm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a:t>[….]s </a:t>
            </a:r>
            <a:r>
              <a:rPr lang="en-US" err="1"/>
              <a:t>personlige</a:t>
            </a:r>
            <a:r>
              <a:rPr lang="en-US"/>
              <a:t> </a:t>
            </a:r>
            <a:r>
              <a:rPr lang="en-US" err="1"/>
              <a:t>bruksanvisning</a:t>
            </a:r>
            <a:endParaRPr lang="nb-NO"/>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78267" y="1404808"/>
            <a:ext cx="1859217" cy="1645983"/>
          </a:xfrm>
          <a:ln>
            <a:solidFill>
              <a:schemeClr val="accent4"/>
            </a:solidFill>
            <a:prstDash val="dash"/>
          </a:ln>
        </p:spPr>
        <p:txBody>
          <a:bodyPr/>
          <a:lstStyle/>
          <a:p>
            <a:endParaRPr lang="nb-NO"/>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a:ln>
            <a:solidFill>
              <a:schemeClr val="accent5"/>
            </a:solidFill>
          </a:ln>
        </p:spPr>
        <p:txBody>
          <a:bodyPr lIns="36000" tIns="36000" rIns="36000" bIns="36000">
            <a:norm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a:ln>
            <a:solidFill>
              <a:schemeClr val="accent5"/>
            </a:solidFill>
          </a:ln>
        </p:spPr>
        <p:txBody>
          <a:bodyPr lIns="36000" tIns="36000" rIns="36000" bIns="36000">
            <a:norm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a:ln>
            <a:solidFill>
              <a:schemeClr val="accent5"/>
            </a:solidFill>
          </a:ln>
        </p:spPr>
        <p:txBody>
          <a:bodyPr lIns="36000" tIns="36000" rIns="36000" bIns="36000">
            <a:norm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a:ln>
            <a:solidFill>
              <a:schemeClr val="accent5"/>
            </a:solidFill>
          </a:ln>
        </p:spPr>
        <p:txBody>
          <a:bodyPr lIns="36000" tIns="36000" rIns="36000" bIns="36000">
            <a:normAutofit/>
          </a:bodyPr>
          <a:lstStyle>
            <a:lvl1pPr>
              <a:defRPr sz="1100"/>
            </a:lvl1pPr>
            <a:lvl2pPr>
              <a:defRPr sz="1050"/>
            </a:lvl2pPr>
            <a:lvl3pPr>
              <a:defRPr sz="1000"/>
            </a:lvl3pPr>
            <a:lvl4pPr>
              <a:defRPr sz="9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a:ln>
            <a:solidFill>
              <a:schemeClr val="accent5"/>
            </a:solidFill>
          </a:ln>
        </p:spPr>
        <p:txBody>
          <a:bodyPr lIns="36000" tIns="36000" rIns="36000" bIns="36000"/>
          <a:lstStyle>
            <a:lvl1pPr>
              <a:defRPr sz="1100"/>
            </a:lvl1pPr>
            <a:lvl2pPr>
              <a:defRPr sz="1050"/>
            </a:lvl2pPr>
            <a:lvl3pPr>
              <a:defRPr sz="1000"/>
            </a:lvl3pPr>
            <a:lvl4pPr>
              <a:defRPr sz="900"/>
            </a:lvl4pPr>
          </a:lstStyle>
          <a:p>
            <a:pPr lvl="0"/>
            <a:r>
              <a:rPr lang="en-US"/>
              <a:t>Click to edit Master text styles</a:t>
            </a:r>
          </a:p>
          <a:p>
            <a:pPr lvl="1"/>
            <a:r>
              <a:rPr lang="en-US"/>
              <a:t>Second level</a:t>
            </a:r>
          </a:p>
          <a:p>
            <a:pPr lvl="2"/>
            <a:r>
              <a:rPr lang="en-US"/>
              <a:t>Third level</a:t>
            </a:r>
          </a:p>
          <a:p>
            <a:pPr lvl="3"/>
            <a:r>
              <a:rPr lang="en-US"/>
              <a:t>Fourth level</a:t>
            </a:r>
            <a:endParaRPr lang="nb-NO"/>
          </a:p>
        </p:txBody>
      </p:sp>
      <p:sp>
        <p:nvSpPr>
          <p:cNvPr id="6" name="Text Placeholder 5">
            <a:extLst>
              <a:ext uri="{FF2B5EF4-FFF2-40B4-BE49-F238E27FC236}">
                <a16:creationId xmlns:a16="http://schemas.microsoft.com/office/drawing/2014/main" id="{11006084-1FA4-4829-91CC-9B70B26688D3}"/>
              </a:ext>
            </a:extLst>
          </p:cNvPr>
          <p:cNvSpPr>
            <a:spLocks noGrp="1"/>
          </p:cNvSpPr>
          <p:nvPr>
            <p:ph type="body" sz="quarter" idx="26"/>
          </p:nvPr>
        </p:nvSpPr>
        <p:spPr>
          <a:xfrm>
            <a:off x="877633" y="3670389"/>
            <a:ext cx="1859851" cy="404812"/>
          </a:xfrm>
          <a:ln>
            <a:solidFill>
              <a:schemeClr val="accent5"/>
            </a:solidFill>
          </a:ln>
        </p:spPr>
        <p:txBody>
          <a:bodyPr lIns="36000" tIns="36000" rIns="36000" bIns="36000">
            <a:normAutofit/>
          </a:bodyPr>
          <a:lstStyle>
            <a:lvl1pPr>
              <a:defRPr sz="1100"/>
            </a:lvl1pPr>
          </a:lstStyle>
          <a:p>
            <a:pPr lvl="0"/>
            <a:r>
              <a:rPr lang="en-US"/>
              <a:t>Click to edit Master text style</a:t>
            </a:r>
          </a:p>
        </p:txBody>
      </p:sp>
      <p:sp>
        <p:nvSpPr>
          <p:cNvPr id="28" name="Text Placeholder 7">
            <a:extLst>
              <a:ext uri="{FF2B5EF4-FFF2-40B4-BE49-F238E27FC236}">
                <a16:creationId xmlns:a16="http://schemas.microsoft.com/office/drawing/2014/main" id="{6D8EB461-C812-42A5-BF34-DA4497A5FB08}"/>
              </a:ext>
            </a:extLst>
          </p:cNvPr>
          <p:cNvSpPr>
            <a:spLocks noGrp="1"/>
          </p:cNvSpPr>
          <p:nvPr>
            <p:ph type="body" sz="quarter" idx="29"/>
          </p:nvPr>
        </p:nvSpPr>
        <p:spPr>
          <a:xfrm>
            <a:off x="8562058" y="1399157"/>
            <a:ext cx="2511425" cy="492125"/>
          </a:xfrm>
          <a:solidFill>
            <a:schemeClr val="accent5"/>
          </a:solidFill>
        </p:spPr>
        <p:txBody>
          <a:bodyPr lIns="36000" tIns="36000" rIns="36000" bIns="36000">
            <a:noAutofit/>
          </a:bodyPr>
          <a:lstStyle>
            <a:lvl1pPr marL="72000" indent="0">
              <a:buNone/>
              <a:defRPr sz="1200" b="0">
                <a:solidFill>
                  <a:schemeClr val="tx2"/>
                </a:solidFill>
                <a:latin typeface="Roboto" panose="02000000000000000000" pitchFamily="2" charset="0"/>
                <a:ea typeface="Roboto" panose="02000000000000000000" pitchFamily="2" charset="0"/>
                <a:cs typeface="Roboto" panose="02000000000000000000" pitchFamily="2" charset="0"/>
              </a:defRPr>
            </a:lvl1pPr>
            <a:lvl2pPr marL="72000" indent="0">
              <a:buNone/>
              <a:defRPr sz="1200" b="0">
                <a:latin typeface="Roboto" panose="02000000000000000000" pitchFamily="2" charset="0"/>
                <a:ea typeface="Roboto" panose="02000000000000000000" pitchFamily="2" charset="0"/>
                <a:cs typeface="Roboto" panose="02000000000000000000" pitchFamily="2" charset="0"/>
              </a:defRPr>
            </a:lvl2pPr>
            <a:lvl3pPr marL="72000" indent="0">
              <a:buNone/>
              <a:defRPr sz="1200" b="0">
                <a:latin typeface="Roboto" panose="02000000000000000000" pitchFamily="2" charset="0"/>
                <a:ea typeface="Roboto" panose="02000000000000000000" pitchFamily="2" charset="0"/>
                <a:cs typeface="Roboto" panose="02000000000000000000" pitchFamily="2" charset="0"/>
              </a:defRPr>
            </a:lvl3pPr>
            <a:lvl4pPr marL="72000" indent="0">
              <a:buNone/>
              <a:defRPr sz="1200" b="0">
                <a:latin typeface="Roboto" panose="02000000000000000000" pitchFamily="2" charset="0"/>
                <a:ea typeface="Roboto" panose="02000000000000000000" pitchFamily="2" charset="0"/>
                <a:cs typeface="Roboto" panose="02000000000000000000" pitchFamily="2" charset="0"/>
              </a:defRPr>
            </a:lvl4pPr>
            <a:lvl5pPr marL="72000" indent="0">
              <a:buNone/>
              <a:defRPr sz="1200" b="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p:txBody>
      </p:sp>
    </p:spTree>
    <p:extLst>
      <p:ext uri="{BB962C8B-B14F-4D97-AF65-F5344CB8AC3E}">
        <p14:creationId xmlns:p14="http://schemas.microsoft.com/office/powerpoint/2010/main" val="84437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E9E4-9987-4A77-A9A0-8E88107A9029}"/>
              </a:ext>
            </a:extLst>
          </p:cNvPr>
          <p:cNvSpPr>
            <a:spLocks noGrp="1"/>
          </p:cNvSpPr>
          <p:nvPr>
            <p:ph type="title"/>
          </p:nvPr>
        </p:nvSpPr>
        <p:spPr>
          <a:xfrm rot="16200000">
            <a:off x="-1378070" y="2085989"/>
            <a:ext cx="3840681" cy="369334"/>
          </a:xfrm>
        </p:spPr>
        <p:txBody>
          <a:bodyPr>
            <a:normAutofit/>
          </a:bodyPr>
          <a:lstStyle>
            <a:lvl1pPr algn="r">
              <a:defRPr sz="240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7AF64550-7153-499B-A553-FFE237454889}"/>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7D59C7D9-025E-4529-BD0F-F0D907F1F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6FCE35C-3DCA-46DD-A0C1-89EB849E38D2}"/>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66166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1762F-12D6-4DA0-84C0-66B51BD56257}"/>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13314870-F92B-4C10-A8A3-17E77C456B2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11DABCB-3FD8-4831-B01F-F729379BCE65}"/>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290661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l til utfylling_Kortversjon">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26" name="Straight Connector 25">
            <a:extLst>
              <a:ext uri="{FF2B5EF4-FFF2-40B4-BE49-F238E27FC236}">
                <a16:creationId xmlns:a16="http://schemas.microsoft.com/office/drawing/2014/main" id="{C6336720-455F-458A-A367-CD2563ACC872}"/>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522D58-4602-4DD2-86E0-4CB38EB7EB0C}"/>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rtversjon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spilleregler bør vi ha for å jobbe best sammen som et team?</a:t>
            </a: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75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rtversjon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det vi som gruppe ønsker å oppnå?</a:t>
            </a:r>
          </a:p>
          <a:p>
            <a:pPr marL="0" indent="0" algn="l">
              <a:buFont typeface="Arial" panose="020B0604020202020204" pitchFamily="34" charset="0"/>
              <a:buNone/>
            </a:pPr>
            <a:r>
              <a:rPr lang="nb-NO" sz="1200" i="0">
                <a:latin typeface="Roboto Thin" panose="02000000000000000000" pitchFamily="2" charset="0"/>
              </a:rPr>
              <a:t>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200" i="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cxnSp>
        <p:nvCxnSpPr>
          <p:cNvPr id="33" name="Straight Connector 32">
            <a:extLst>
              <a:ext uri="{FF2B5EF4-FFF2-40B4-BE49-F238E27FC236}">
                <a16:creationId xmlns:a16="http://schemas.microsoft.com/office/drawing/2014/main" id="{3C7DBF46-8A0E-43B6-82CC-B10B735F42F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E8058D-AF8D-4ACA-B278-6EFD6C7204FB}"/>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6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versjon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591C7-EB94-450C-B33F-6E068901224F}"/>
              </a:ext>
            </a:extLst>
          </p:cNvPr>
          <p:cNvSpPr>
            <a:spLocks noGrp="1"/>
          </p:cNvSpPr>
          <p:nvPr>
            <p:ph type="title"/>
          </p:nvPr>
        </p:nvSpPr>
        <p:spPr>
          <a:xfrm rot="16200000">
            <a:off x="-1378070" y="2085989"/>
            <a:ext cx="3840681" cy="369334"/>
          </a:xfrm>
        </p:spPr>
        <p:txBody>
          <a:bodyPr>
            <a:normAutofit/>
          </a:bodyPr>
          <a:lstStyle>
            <a:lvl1pPr algn="r">
              <a:defRPr/>
            </a:lvl1pPr>
          </a:lstStyle>
          <a:p>
            <a:r>
              <a:rPr lang="nb-NO">
                <a:solidFill>
                  <a:schemeClr val="accent4"/>
                </a:solidFill>
              </a:rPr>
              <a:t>[Mal til utskrift]</a:t>
            </a:r>
          </a:p>
        </p:txBody>
      </p:sp>
      <p:sp>
        <p:nvSpPr>
          <p:cNvPr id="7" name="Rectangle 6">
            <a:extLst>
              <a:ext uri="{FF2B5EF4-FFF2-40B4-BE49-F238E27FC236}">
                <a16:creationId xmlns:a16="http://schemas.microsoft.com/office/drawing/2014/main" id="{56035C2B-1BB6-498B-8D14-E55FDE3F2D9B}"/>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DF9CCDA8-C293-4C27-9A5A-F71A909E6934}"/>
              </a:ext>
            </a:extLst>
          </p:cNvPr>
          <p:cNvCxnSpPr>
            <a:cxnSpLocks/>
            <a:stCxn id="7" idx="0"/>
            <a:endCxn id="7" idx="2"/>
          </p:cNvCxnSpPr>
          <p:nvPr userDrawn="1"/>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F8D197-F41F-4CCC-BC9F-476FACB846AD}"/>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10" name="Rectangle 9">
            <a:extLst>
              <a:ext uri="{FF2B5EF4-FFF2-40B4-BE49-F238E27FC236}">
                <a16:creationId xmlns:a16="http://schemas.microsoft.com/office/drawing/2014/main" id="{38F947FC-6CE7-4810-818F-E6F104102050}"/>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1" name="Rectangle 10">
            <a:extLst>
              <a:ext uri="{FF2B5EF4-FFF2-40B4-BE49-F238E27FC236}">
                <a16:creationId xmlns:a16="http://schemas.microsoft.com/office/drawing/2014/main" id="{DCEDC221-A6A0-4542-BA5A-270B796CDD0D}"/>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2" name="Rectangle 11">
            <a:extLst>
              <a:ext uri="{FF2B5EF4-FFF2-40B4-BE49-F238E27FC236}">
                <a16:creationId xmlns:a16="http://schemas.microsoft.com/office/drawing/2014/main" id="{2A3C1859-7118-46D7-B1A1-6FF9F9D8F822}"/>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3" name="Rectangle 12">
            <a:extLst>
              <a:ext uri="{FF2B5EF4-FFF2-40B4-BE49-F238E27FC236}">
                <a16:creationId xmlns:a16="http://schemas.microsoft.com/office/drawing/2014/main" id="{75D08EC2-DD10-46FB-BD93-BAE521463D0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4" name="Rectangle 13">
            <a:extLst>
              <a:ext uri="{FF2B5EF4-FFF2-40B4-BE49-F238E27FC236}">
                <a16:creationId xmlns:a16="http://schemas.microsoft.com/office/drawing/2014/main" id="{576D2768-8129-4B6E-9033-9E6F9807DEB3}"/>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5" name="Rectangle 14">
            <a:extLst>
              <a:ext uri="{FF2B5EF4-FFF2-40B4-BE49-F238E27FC236}">
                <a16:creationId xmlns:a16="http://schemas.microsoft.com/office/drawing/2014/main" id="{03421786-6E03-4B71-B59F-A5C7045B2577}"/>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6" name="Rectangle 15">
            <a:extLst>
              <a:ext uri="{FF2B5EF4-FFF2-40B4-BE49-F238E27FC236}">
                <a16:creationId xmlns:a16="http://schemas.microsoft.com/office/drawing/2014/main" id="{1E96229C-A40F-4E3B-BB29-8BAF4D5D079F}"/>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7" name="Rectangle 16">
            <a:extLst>
              <a:ext uri="{FF2B5EF4-FFF2-40B4-BE49-F238E27FC236}">
                <a16:creationId xmlns:a16="http://schemas.microsoft.com/office/drawing/2014/main" id="{0B98EBCD-BACA-4EE9-AD60-1F0772932BA7}"/>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8" name="Rectangle 17">
            <a:extLst>
              <a:ext uri="{FF2B5EF4-FFF2-40B4-BE49-F238E27FC236}">
                <a16:creationId xmlns:a16="http://schemas.microsoft.com/office/drawing/2014/main" id="{1298531D-1F2B-4850-94FC-64942D00AD06}"/>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8F575A8D-32FD-4A28-9247-6E9688E6AC71}"/>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20" name="Rectangle 19">
            <a:extLst>
              <a:ext uri="{FF2B5EF4-FFF2-40B4-BE49-F238E27FC236}">
                <a16:creationId xmlns:a16="http://schemas.microsoft.com/office/drawing/2014/main" id="{94BC1727-0A75-4C5B-9567-FF29A4292030}"/>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1" name="Rectangle 20">
            <a:extLst>
              <a:ext uri="{FF2B5EF4-FFF2-40B4-BE49-F238E27FC236}">
                <a16:creationId xmlns:a16="http://schemas.microsoft.com/office/drawing/2014/main" id="{82F04673-AD52-46D6-9F51-CC48AFEE18D7}"/>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2" name="Straight Connector 21">
            <a:extLst>
              <a:ext uri="{FF2B5EF4-FFF2-40B4-BE49-F238E27FC236}">
                <a16:creationId xmlns:a16="http://schemas.microsoft.com/office/drawing/2014/main" id="{CF53A368-1325-4592-82AF-86AE2B247001}"/>
              </a:ext>
            </a:extLst>
          </p:cNvPr>
          <p:cNvCxnSpPr>
            <a:cxnSpLocks/>
          </p:cNvCxnSpPr>
          <p:nvPr userDrawn="1"/>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07254C-35B5-41CE-99DF-950983FAB19F}"/>
              </a:ext>
            </a:extLst>
          </p:cNvPr>
          <p:cNvCxnSpPr>
            <a:cxnSpLocks/>
          </p:cNvCxnSpPr>
          <p:nvPr userDrawn="1"/>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EFDF62-10AC-4735-8F82-7CB3E78B8652}"/>
              </a:ext>
            </a:extLst>
          </p:cNvPr>
          <p:cNvCxnSpPr>
            <a:cxnSpLocks/>
          </p:cNvCxnSpPr>
          <p:nvPr userDrawn="1"/>
        </p:nvCxnSpPr>
        <p:spPr>
          <a:xfrm flipH="1">
            <a:off x="3655492" y="3006213"/>
            <a:ext cx="0" cy="3411416"/>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5926C-7B6D-4328-9B67-D738D706D48F}"/>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6" name="Rectangle 25">
            <a:extLst>
              <a:ext uri="{FF2B5EF4-FFF2-40B4-BE49-F238E27FC236}">
                <a16:creationId xmlns:a16="http://schemas.microsoft.com/office/drawing/2014/main" id="{F117CF6A-187A-4782-93F7-AD81D3DBC0B8}"/>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7" name="TextBox 26">
            <a:extLst>
              <a:ext uri="{FF2B5EF4-FFF2-40B4-BE49-F238E27FC236}">
                <a16:creationId xmlns:a16="http://schemas.microsoft.com/office/drawing/2014/main" id="{F3297DA4-673E-484D-861B-09C82A34D3DB}"/>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Hvorfor er vi et team og </a:t>
            </a:r>
            <a:br>
              <a:rPr lang="nb-NO" sz="900" i="0">
                <a:latin typeface="Roboto Thin" panose="02000000000000000000" pitchFamily="2" charset="0"/>
              </a:rPr>
            </a:br>
            <a:r>
              <a:rPr lang="nb-NO" sz="900" i="0">
                <a:latin typeface="Roboto Thin" panose="02000000000000000000" pitchFamily="2" charset="0"/>
              </a:rPr>
              <a:t>hva er vår overordnede ambisjon?</a:t>
            </a:r>
          </a:p>
        </p:txBody>
      </p:sp>
      <p:sp>
        <p:nvSpPr>
          <p:cNvPr id="28" name="TextBox 27">
            <a:extLst>
              <a:ext uri="{FF2B5EF4-FFF2-40B4-BE49-F238E27FC236}">
                <a16:creationId xmlns:a16="http://schemas.microsoft.com/office/drawing/2014/main" id="{7CC2B3F2-A256-4DE9-8743-E621D66DE1A2}"/>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gruppens konkrete mål?</a:t>
            </a:r>
          </a:p>
        </p:txBody>
      </p:sp>
      <p:sp>
        <p:nvSpPr>
          <p:cNvPr id="29" name="TextBox 28">
            <a:extLst>
              <a:ext uri="{FF2B5EF4-FFF2-40B4-BE49-F238E27FC236}">
                <a16:creationId xmlns:a16="http://schemas.microsoft.com/office/drawing/2014/main" id="{C3F2798B-9BB5-43E6-A361-3905CD323F69}"/>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det nyttig for andre å vite om meg for at vi skal samarbeide best mulig?</a:t>
            </a:r>
          </a:p>
        </p:txBody>
      </p:sp>
      <p:sp>
        <p:nvSpPr>
          <p:cNvPr id="30" name="TextBox 29">
            <a:extLst>
              <a:ext uri="{FF2B5EF4-FFF2-40B4-BE49-F238E27FC236}">
                <a16:creationId xmlns:a16="http://schemas.microsoft.com/office/drawing/2014/main" id="{A5453C04-D683-4582-AF21-9D1F428D6AC5}"/>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nb-NO" sz="900" i="0">
                <a:latin typeface="Roboto Thin" panose="02000000000000000000" pitchFamily="2" charset="0"/>
              </a:rPr>
              <a:t>Gitt vårt formål, mål og hvem vi er, hvilke roller og ansvarsfordeling må vi sikre i dette teamet for å lykkes? </a:t>
            </a:r>
          </a:p>
        </p:txBody>
      </p:sp>
      <p:sp>
        <p:nvSpPr>
          <p:cNvPr id="31" name="TextBox 30">
            <a:extLst>
              <a:ext uri="{FF2B5EF4-FFF2-40B4-BE49-F238E27FC236}">
                <a16:creationId xmlns:a16="http://schemas.microsoft.com/office/drawing/2014/main" id="{776A1836-A02A-477D-9A43-C5085171801C}"/>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best organisere arbeidet vårt for å lykkes med oppgavene og målene vi har?</a:t>
            </a:r>
          </a:p>
        </p:txBody>
      </p:sp>
      <p:sp>
        <p:nvSpPr>
          <p:cNvPr id="32" name="TextBox 31">
            <a:extLst>
              <a:ext uri="{FF2B5EF4-FFF2-40B4-BE49-F238E27FC236}">
                <a16:creationId xmlns:a16="http://schemas.microsoft.com/office/drawing/2014/main" id="{0954E1CF-92E8-4BC8-8FF6-29384F2CBBB7}"/>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Hvilke spilleregler bør vi ha for å jobbe best sammen som et team?</a:t>
            </a:r>
          </a:p>
        </p:txBody>
      </p:sp>
      <p:sp>
        <p:nvSpPr>
          <p:cNvPr id="33" name="TextBox 32">
            <a:extLst>
              <a:ext uri="{FF2B5EF4-FFF2-40B4-BE49-F238E27FC236}">
                <a16:creationId xmlns:a16="http://schemas.microsoft.com/office/drawing/2014/main" id="{E8F76B01-862E-49EA-A20F-2A2AD5261EDB}"/>
              </a:ext>
            </a:extLst>
          </p:cNvPr>
          <p:cNvSpPr txBox="1"/>
          <p:nvPr userDrawn="1"/>
        </p:nvSpPr>
        <p:spPr>
          <a:xfrm>
            <a:off x="3761390" y="4930034"/>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følge opp det vi har avtalt i denne kontrakten og sikre at vi utvikler oss som et team? </a:t>
            </a:r>
          </a:p>
        </p:txBody>
      </p:sp>
    </p:spTree>
    <p:extLst>
      <p:ext uri="{BB962C8B-B14F-4D97-AF65-F5344CB8AC3E}">
        <p14:creationId xmlns:p14="http://schemas.microsoft.com/office/powerpoint/2010/main" val="3140143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versjon til utfylling med spørsmål">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8C97BA8A-9C31-4BA5-8751-5CA57F01EB53}"/>
              </a:ext>
            </a:extLst>
          </p:cNvPr>
          <p:cNvSpPr>
            <a:spLocks noGrp="1"/>
          </p:cNvSpPr>
          <p:nvPr>
            <p:ph type="title"/>
          </p:nvPr>
        </p:nvSpPr>
        <p:spPr>
          <a:xfrm rot="16200000">
            <a:off x="-1378070" y="2085989"/>
            <a:ext cx="3840681" cy="369334"/>
          </a:xfrm>
        </p:spPr>
        <p:txBody>
          <a:bodyPr/>
          <a:lstStyle>
            <a:lvl1pPr algn="r">
              <a:defRPr/>
            </a:lvl1pPr>
          </a:lstStyle>
          <a:p>
            <a:r>
              <a:rPr lang="nb-NO"/>
              <a:t>Vår teamkontrakt</a:t>
            </a:r>
          </a:p>
        </p:txBody>
      </p:sp>
      <p:sp>
        <p:nvSpPr>
          <p:cNvPr id="43" name="Rectangle 42">
            <a:extLst>
              <a:ext uri="{FF2B5EF4-FFF2-40B4-BE49-F238E27FC236}">
                <a16:creationId xmlns:a16="http://schemas.microsoft.com/office/drawing/2014/main" id="{42A4AFC7-0D70-430E-9FC2-8C866ED43CD9}"/>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025F9D18-ED38-42E8-9D5B-3CBBA0E178BE}"/>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45" name="Rectangle 44">
            <a:extLst>
              <a:ext uri="{FF2B5EF4-FFF2-40B4-BE49-F238E27FC236}">
                <a16:creationId xmlns:a16="http://schemas.microsoft.com/office/drawing/2014/main" id="{A87DDC9C-AE0F-4565-A1AC-9D0612C687E4}"/>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6" name="Rectangle 45">
            <a:extLst>
              <a:ext uri="{FF2B5EF4-FFF2-40B4-BE49-F238E27FC236}">
                <a16:creationId xmlns:a16="http://schemas.microsoft.com/office/drawing/2014/main" id="{26866F59-6D71-4313-975E-05406948D10B}"/>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7" name="Rectangle 46">
            <a:extLst>
              <a:ext uri="{FF2B5EF4-FFF2-40B4-BE49-F238E27FC236}">
                <a16:creationId xmlns:a16="http://schemas.microsoft.com/office/drawing/2014/main" id="{FDD2A8EA-B76E-451D-8718-723E595ADD4D}"/>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8" name="Rectangle 47">
            <a:extLst>
              <a:ext uri="{FF2B5EF4-FFF2-40B4-BE49-F238E27FC236}">
                <a16:creationId xmlns:a16="http://schemas.microsoft.com/office/drawing/2014/main" id="{B42EBDFF-8EFC-470F-A90F-7B6164B18105}"/>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49" name="Rectangle 48">
            <a:extLst>
              <a:ext uri="{FF2B5EF4-FFF2-40B4-BE49-F238E27FC236}">
                <a16:creationId xmlns:a16="http://schemas.microsoft.com/office/drawing/2014/main" id="{D529F7E5-1C80-4605-85B1-A39376DBE8F5}"/>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50" name="Rectangle 49">
            <a:extLst>
              <a:ext uri="{FF2B5EF4-FFF2-40B4-BE49-F238E27FC236}">
                <a16:creationId xmlns:a16="http://schemas.microsoft.com/office/drawing/2014/main" id="{BDEF0F51-1A9D-4D90-923F-D8396F85FA52}"/>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51" name="Rectangle 50">
            <a:extLst>
              <a:ext uri="{FF2B5EF4-FFF2-40B4-BE49-F238E27FC236}">
                <a16:creationId xmlns:a16="http://schemas.microsoft.com/office/drawing/2014/main" id="{6E1DF064-67E7-4336-BC26-A2337DC583AA}"/>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52" name="Rectangle 51">
            <a:extLst>
              <a:ext uri="{FF2B5EF4-FFF2-40B4-BE49-F238E27FC236}">
                <a16:creationId xmlns:a16="http://schemas.microsoft.com/office/drawing/2014/main" id="{8B8FB076-E77A-49FB-97FF-0F22B4054A6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53" name="Rectangle 52">
            <a:extLst>
              <a:ext uri="{FF2B5EF4-FFF2-40B4-BE49-F238E27FC236}">
                <a16:creationId xmlns:a16="http://schemas.microsoft.com/office/drawing/2014/main" id="{D70FBF1D-79BA-498B-BC6D-CBCA13C65DF5}"/>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54" name="Rectangle 53">
            <a:extLst>
              <a:ext uri="{FF2B5EF4-FFF2-40B4-BE49-F238E27FC236}">
                <a16:creationId xmlns:a16="http://schemas.microsoft.com/office/drawing/2014/main" id="{F129D90D-9B83-4E61-BBD7-62053290FEC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55" name="Rectangle 54">
            <a:extLst>
              <a:ext uri="{FF2B5EF4-FFF2-40B4-BE49-F238E27FC236}">
                <a16:creationId xmlns:a16="http://schemas.microsoft.com/office/drawing/2014/main" id="{1C0E1A78-7EC7-4D50-84F4-0926440C1B0F}"/>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56" name="Rectangle 55">
            <a:extLst>
              <a:ext uri="{FF2B5EF4-FFF2-40B4-BE49-F238E27FC236}">
                <a16:creationId xmlns:a16="http://schemas.microsoft.com/office/drawing/2014/main" id="{B1AA9FC7-F78D-40AC-A0D3-CCE1BDD8A11E}"/>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57" name="Straight Connector 56">
            <a:extLst>
              <a:ext uri="{FF2B5EF4-FFF2-40B4-BE49-F238E27FC236}">
                <a16:creationId xmlns:a16="http://schemas.microsoft.com/office/drawing/2014/main" id="{6F4BED6C-AF63-4164-B4AE-F5015950000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733CF2-E029-4E73-B935-FC159445771F}"/>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0C678C-DFF8-489C-BDB9-50EF8E1D8381}"/>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60" name="Rectangle 59">
            <a:extLst>
              <a:ext uri="{FF2B5EF4-FFF2-40B4-BE49-F238E27FC236}">
                <a16:creationId xmlns:a16="http://schemas.microsoft.com/office/drawing/2014/main" id="{7BF17469-5C3A-4CD8-A7EB-4599163D532A}"/>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61" name="TextBox 60">
            <a:extLst>
              <a:ext uri="{FF2B5EF4-FFF2-40B4-BE49-F238E27FC236}">
                <a16:creationId xmlns:a16="http://schemas.microsoft.com/office/drawing/2014/main" id="{32F89DEF-3472-499C-A443-5C6DFCC3ECB6}"/>
              </a:ext>
            </a:extLst>
          </p:cNvPr>
          <p:cNvSpPr txBox="1"/>
          <p:nvPr userDrawn="1"/>
        </p:nvSpPr>
        <p:spPr>
          <a:xfrm>
            <a:off x="1058772" y="1073907"/>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endParaRPr lang="nb-NO" sz="1200" b="0" i="0">
              <a:solidFill>
                <a:schemeClr val="accent4"/>
              </a:solidFill>
              <a:latin typeface="Roboto Thin" panose="02000000000000000000" pitchFamily="2" charset="0"/>
            </a:endParaRPr>
          </a:p>
        </p:txBody>
      </p:sp>
      <p:sp>
        <p:nvSpPr>
          <p:cNvPr id="62" name="TextBox 61">
            <a:extLst>
              <a:ext uri="{FF2B5EF4-FFF2-40B4-BE49-F238E27FC236}">
                <a16:creationId xmlns:a16="http://schemas.microsoft.com/office/drawing/2014/main" id="{964F1CFA-A60A-4126-A503-AF576131A824}"/>
              </a:ext>
            </a:extLst>
          </p:cNvPr>
          <p:cNvSpPr txBox="1"/>
          <p:nvPr userDrawn="1"/>
        </p:nvSpPr>
        <p:spPr>
          <a:xfrm>
            <a:off x="3750642" y="1068091"/>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p:txBody>
      </p:sp>
      <p:sp>
        <p:nvSpPr>
          <p:cNvPr id="63" name="TextBox 62">
            <a:extLst>
              <a:ext uri="{FF2B5EF4-FFF2-40B4-BE49-F238E27FC236}">
                <a16:creationId xmlns:a16="http://schemas.microsoft.com/office/drawing/2014/main" id="{4F912BA0-E5FE-4E61-9438-988C9810ED08}"/>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64" name="TextBox 63">
            <a:extLst>
              <a:ext uri="{FF2B5EF4-FFF2-40B4-BE49-F238E27FC236}">
                <a16:creationId xmlns:a16="http://schemas.microsoft.com/office/drawing/2014/main" id="{B31AC0E2-A454-4E6D-8011-8DA79CD64A97}"/>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p:txBody>
      </p:sp>
      <p:sp>
        <p:nvSpPr>
          <p:cNvPr id="65" name="TextBox 64">
            <a:extLst>
              <a:ext uri="{FF2B5EF4-FFF2-40B4-BE49-F238E27FC236}">
                <a16:creationId xmlns:a16="http://schemas.microsoft.com/office/drawing/2014/main" id="{31D9AE35-A86F-4481-A3B7-0F91FD727F52}"/>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p:txBody>
      </p:sp>
      <p:sp>
        <p:nvSpPr>
          <p:cNvPr id="66" name="TextBox 65">
            <a:extLst>
              <a:ext uri="{FF2B5EF4-FFF2-40B4-BE49-F238E27FC236}">
                <a16:creationId xmlns:a16="http://schemas.microsoft.com/office/drawing/2014/main" id="{4A4ED036-90B9-40E9-804F-2E5B485509A9}"/>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p:txBody>
      </p:sp>
      <p:sp>
        <p:nvSpPr>
          <p:cNvPr id="67" name="TextBox 66">
            <a:extLst>
              <a:ext uri="{FF2B5EF4-FFF2-40B4-BE49-F238E27FC236}">
                <a16:creationId xmlns:a16="http://schemas.microsoft.com/office/drawing/2014/main" id="{4282741A-392E-4C68-9B8D-74FB6A4BF6AE}"/>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p:txBody>
      </p:sp>
      <p:cxnSp>
        <p:nvCxnSpPr>
          <p:cNvPr id="68" name="Straight Connector 67">
            <a:extLst>
              <a:ext uri="{FF2B5EF4-FFF2-40B4-BE49-F238E27FC236}">
                <a16:creationId xmlns:a16="http://schemas.microsoft.com/office/drawing/2014/main" id="{A2192A84-C799-4A09-BC27-C38DAEE7BF4D}"/>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F1D6A3-40D4-42CD-9603-3E6D1D81669E}"/>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52194A-5265-489A-9D85-4ECC83DBDC8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544B81-66CC-4403-A71E-08BC129C83F9}"/>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 Placeholder 33">
            <a:extLst>
              <a:ext uri="{FF2B5EF4-FFF2-40B4-BE49-F238E27FC236}">
                <a16:creationId xmlns:a16="http://schemas.microsoft.com/office/drawing/2014/main" id="{638ADC33-8117-4E79-B5DA-3865425AD23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79" name="Text Placeholder 78">
            <a:extLst>
              <a:ext uri="{FF2B5EF4-FFF2-40B4-BE49-F238E27FC236}">
                <a16:creationId xmlns:a16="http://schemas.microsoft.com/office/drawing/2014/main" id="{8FD91CA9-42E0-43E8-BC29-970005ABD557}"/>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0" name="Text Placeholder 78">
            <a:extLst>
              <a:ext uri="{FF2B5EF4-FFF2-40B4-BE49-F238E27FC236}">
                <a16:creationId xmlns:a16="http://schemas.microsoft.com/office/drawing/2014/main" id="{769F1C90-A6E3-41C0-8449-DE1028233A90}"/>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1" name="Text Placeholder 78">
            <a:extLst>
              <a:ext uri="{FF2B5EF4-FFF2-40B4-BE49-F238E27FC236}">
                <a16:creationId xmlns:a16="http://schemas.microsoft.com/office/drawing/2014/main" id="{CBD9D0E9-4F5A-407D-B3DC-A5CF5FF47F47}"/>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2" name="Text Placeholder 78">
            <a:extLst>
              <a:ext uri="{FF2B5EF4-FFF2-40B4-BE49-F238E27FC236}">
                <a16:creationId xmlns:a16="http://schemas.microsoft.com/office/drawing/2014/main" id="{D6066DE4-B40F-4782-A7DC-479CE539BC66}"/>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3" name="Text Placeholder 78">
            <a:extLst>
              <a:ext uri="{FF2B5EF4-FFF2-40B4-BE49-F238E27FC236}">
                <a16:creationId xmlns:a16="http://schemas.microsoft.com/office/drawing/2014/main" id="{D104D883-F2DE-4DA5-8D0B-54FA759B8541}"/>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4" name="Text Placeholder 78">
            <a:extLst>
              <a:ext uri="{FF2B5EF4-FFF2-40B4-BE49-F238E27FC236}">
                <a16:creationId xmlns:a16="http://schemas.microsoft.com/office/drawing/2014/main" id="{0B7384BE-50E3-46EC-88AA-C86D7B80EBB8}"/>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27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versjon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738664"/>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br>
              <a:rPr lang="nb-NO" sz="1200" b="0" i="0">
                <a:latin typeface="Roboto Thin" panose="02000000000000000000" pitchFamily="2" charset="0"/>
              </a:rPr>
            </a:br>
            <a:endParaRPr lang="nb-NO" sz="1200" b="0" i="0">
              <a:latin typeface="Roboto Thin" panose="02000000000000000000" pitchFamily="2" charset="0"/>
            </a:endParaRPr>
          </a:p>
          <a:p>
            <a:pPr algn="l"/>
            <a:r>
              <a:rPr lang="nb-NO" sz="1200" b="0" i="0">
                <a:solidFill>
                  <a:schemeClr val="accent4"/>
                </a:solidFill>
                <a:latin typeface="Roboto Thin" panose="02000000000000000000" pitchFamily="2" charset="0"/>
              </a:rPr>
              <a:t>Aktuelle hjelpespørsmål:</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a:p>
            <a:pPr algn="l"/>
            <a:endParaRPr lang="nb-NO" sz="1200" b="0" i="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7" name="Straight Connector 36">
            <a:extLst>
              <a:ext uri="{FF2B5EF4-FFF2-40B4-BE49-F238E27FC236}">
                <a16:creationId xmlns:a16="http://schemas.microsoft.com/office/drawing/2014/main" id="{DA2073C2-81E5-4AD0-A962-32E5B5AD9A8F}"/>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D75DB7-8071-439B-9792-3D586D4B9EF2}"/>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48608D-C484-4D76-9E2D-80D23BFF2700}"/>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76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llow-up_Mal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E8620-13D9-42F0-A23A-316195D03EC9}"/>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solidFill>
                  <a:schemeClr val="accent4"/>
                </a:solidFill>
              </a:rPr>
              <a:t>[</a:t>
            </a:r>
            <a:r>
              <a:rPr lang="nb-NO" err="1">
                <a:solidFill>
                  <a:schemeClr val="accent4"/>
                </a:solidFill>
              </a:rPr>
              <a:t>Follow</a:t>
            </a:r>
            <a:r>
              <a:rPr lang="nb-NO">
                <a:solidFill>
                  <a:schemeClr val="accent4"/>
                </a:solidFill>
              </a:rPr>
              <a:t>-up mal til utskrift]</a:t>
            </a:r>
          </a:p>
        </p:txBody>
      </p:sp>
      <p:sp>
        <p:nvSpPr>
          <p:cNvPr id="7" name="Rectangle 6">
            <a:extLst>
              <a:ext uri="{FF2B5EF4-FFF2-40B4-BE49-F238E27FC236}">
                <a16:creationId xmlns:a16="http://schemas.microsoft.com/office/drawing/2014/main" id="{20D2FE0D-15E1-43FF-AE9D-DFD6913B761B}"/>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1F6C11-4FA7-45FC-8016-9953BBBE0498}"/>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BAD68A5E-F859-4C0A-8BB9-22B0D61EB3FC}"/>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48BDAEE8-80B5-40D4-9642-AFE0E09D37BE}"/>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6B0DD1FD-5900-44DA-986A-7506D3AAA05F}"/>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C0AA7AA0-B93E-4CF1-B8D6-7755445B9BE7}"/>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33484E3A-B5B3-4348-B073-11C7D838133F}"/>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80429BC3-B138-473E-AE6E-D7D5B85BB124}"/>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E9C86101-92B6-492F-AD5F-D0F8C1E822FD}"/>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0F9BE215-F37F-45C9-8DCE-43F35E02609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DA1D8322-69B0-47BD-ABCB-B9F12B7DA0D1}"/>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6DA1A46-91CE-4264-B5B1-F2DEA9C0B5F6}"/>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7AABA85-68E5-4084-9250-108CC6D21438}"/>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8A37746C-A0FC-41F2-BB4E-20BAE5B275E0}"/>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1BC9B579-AFBA-47E5-A737-DFFD44A1744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04EA15-D145-4342-95C4-E68AA801EAE2}"/>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2684A3E-4C6A-43BD-A28B-AAA576A80B50}"/>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F626606F-3E31-4F00-A397-807F7C4C1CF8}"/>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C85055C-C9C7-46C4-A8BC-00C29BAD450C}"/>
              </a:ext>
            </a:extLst>
          </p:cNvPr>
          <p:cNvSpPr txBox="1"/>
          <p:nvPr userDrawn="1"/>
        </p:nvSpPr>
        <p:spPr>
          <a:xfrm>
            <a:off x="1058772" y="1073907"/>
            <a:ext cx="2510337" cy="276999"/>
          </a:xfrm>
          <a:prstGeom prst="rect">
            <a:avLst/>
          </a:prstGeom>
          <a:noFill/>
        </p:spPr>
        <p:txBody>
          <a:bodyPr wrap="square" lIns="0" tIns="0" rIns="0" bIns="0" rtlCol="0">
            <a:spAutoFit/>
          </a:bodyPr>
          <a:lstStyle/>
          <a:p>
            <a:r>
              <a:rPr lang="nb-NO" sz="900" i="0" kern="1200">
                <a:solidFill>
                  <a:schemeClr val="tx1"/>
                </a:solidFill>
                <a:latin typeface="Roboto Thin" panose="02000000000000000000" pitchFamily="2" charset="0"/>
              </a:rPr>
              <a:t>Gir formålet vårt fortsatt mening eller bør det justeres? I så fall til hva?</a:t>
            </a:r>
          </a:p>
        </p:txBody>
      </p:sp>
      <p:sp>
        <p:nvSpPr>
          <p:cNvPr id="26" name="TextBox 25">
            <a:extLst>
              <a:ext uri="{FF2B5EF4-FFF2-40B4-BE49-F238E27FC236}">
                <a16:creationId xmlns:a16="http://schemas.microsoft.com/office/drawing/2014/main" id="{9C5E0438-E3E2-42A7-9DA7-9D2ECF9BC6DF}"/>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77EE5374-A66D-4064-A652-63BC22FABC57}"/>
              </a:ext>
            </a:extLst>
          </p:cNvPr>
          <p:cNvSpPr txBox="1"/>
          <p:nvPr userDrawn="1"/>
        </p:nvSpPr>
        <p:spPr>
          <a:xfrm>
            <a:off x="6569227" y="1073918"/>
            <a:ext cx="4448444" cy="553998"/>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deler om seg selv: </a:t>
            </a:r>
          </a:p>
          <a:p>
            <a:pPr algn="l"/>
            <a:r>
              <a:rPr lang="nb-NO" sz="900" i="0">
                <a:latin typeface="Roboto Thin" panose="02000000000000000000" pitchFamily="2" charset="0"/>
              </a:rPr>
              <a:t>Hva opplever jeg å ha bidratt med i teamet? </a:t>
            </a:r>
          </a:p>
          <a:p>
            <a:pPr algn="l"/>
            <a:r>
              <a:rPr lang="nb-NO" sz="9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CF9A1778-D234-4B48-A73C-1693A1AE0938}"/>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Gitt vårt formål, mål og hvem vi er, hvilke roller og ansvarsfordeling må vi sikre i dette teamet for å lykkes?</a:t>
            </a: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29" name="TextBox 28">
            <a:extLst>
              <a:ext uri="{FF2B5EF4-FFF2-40B4-BE49-F238E27FC236}">
                <a16:creationId xmlns:a16="http://schemas.microsoft.com/office/drawing/2014/main" id="{CD541F3B-45A9-4990-A5E9-1882A60F51C1}"/>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best organisere arbeidet vårt for å lykkes med oppgavene og målene vi har?</a:t>
            </a:r>
          </a:p>
          <a:p>
            <a:pPr algn="l"/>
            <a:endParaRPr lang="nb-NO" sz="900" i="1">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0" name="TextBox 29">
            <a:extLst>
              <a:ext uri="{FF2B5EF4-FFF2-40B4-BE49-F238E27FC236}">
                <a16:creationId xmlns:a16="http://schemas.microsoft.com/office/drawing/2014/main" id="{D05BC3E7-B2B1-4925-BF89-59557EF5B38B}"/>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r>
              <a:rPr lang="nb-NO" sz="900" i="1">
                <a:latin typeface="Roboto Thin" panose="02000000000000000000" pitchFamily="2" charset="0"/>
              </a:rPr>
              <a:t>Hvilke spilleregler bør vi ha for å jobbe best sammen som et team?</a:t>
            </a:r>
          </a:p>
          <a:p>
            <a:endParaRPr lang="nb-NO" sz="900" i="0">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1" name="TextBox 30">
            <a:extLst>
              <a:ext uri="{FF2B5EF4-FFF2-40B4-BE49-F238E27FC236}">
                <a16:creationId xmlns:a16="http://schemas.microsoft.com/office/drawing/2014/main" id="{E0C84EA7-3499-4800-BDD4-45678F288A4D}"/>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følge opp det vi har avtalt i denne kontrakten og sikre at vi utvikler oss som et team?</a:t>
            </a:r>
          </a:p>
          <a:p>
            <a:pPr algn="l"/>
            <a:endParaRPr lang="nb-NO" sz="900" i="1">
              <a:latin typeface="Roboto Thin" panose="02000000000000000000" pitchFamily="2" charset="0"/>
            </a:endParaRPr>
          </a:p>
          <a:p>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cxnSp>
        <p:nvCxnSpPr>
          <p:cNvPr id="32" name="Straight Connector 31">
            <a:extLst>
              <a:ext uri="{FF2B5EF4-FFF2-40B4-BE49-F238E27FC236}">
                <a16:creationId xmlns:a16="http://schemas.microsoft.com/office/drawing/2014/main" id="{988A53C1-7602-4A12-B4E7-66007D878A01}"/>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531F23-D08D-494B-8078-5FAFC0D5B0CA}"/>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10963F-A221-4AA1-A706-DFF6E4F735E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BDC8DC-C2CC-4D13-B40F-CBCBD5E303B7}"/>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CFAF2E-8FB4-441B-9343-9B4B2323143C}"/>
              </a:ext>
            </a:extLst>
          </p:cNvPr>
          <p:cNvSpPr txBox="1"/>
          <p:nvPr userDrawn="1"/>
        </p:nvSpPr>
        <p:spPr>
          <a:xfrm>
            <a:off x="6565529" y="2431393"/>
            <a:ext cx="4192558" cy="276999"/>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gir tilbakemelding til de andre:</a:t>
            </a:r>
          </a:p>
          <a:p>
            <a:pPr algn="l"/>
            <a:r>
              <a:rPr lang="nb-NO" sz="900" i="0">
                <a:latin typeface="Roboto Thin" panose="02000000000000000000" pitchFamily="2" charset="0"/>
              </a:rPr>
              <a:t>Hva har jeg satt pris på ved deg i vårt samarbeid? </a:t>
            </a:r>
          </a:p>
        </p:txBody>
      </p:sp>
    </p:spTree>
    <p:extLst>
      <p:ext uri="{BB962C8B-B14F-4D97-AF65-F5344CB8AC3E}">
        <p14:creationId xmlns:p14="http://schemas.microsoft.com/office/powerpoint/2010/main" val="150442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36206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llow-up mal til utfyll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032F90-D218-4A7B-AC65-1A99DD66E5F6}"/>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t>Vår </a:t>
            </a:r>
            <a:r>
              <a:rPr lang="nb-NO" err="1"/>
              <a:t>Follow</a:t>
            </a:r>
            <a:r>
              <a:rPr lang="nb-NO"/>
              <a:t>-up</a:t>
            </a:r>
          </a:p>
        </p:txBody>
      </p:sp>
      <p:sp>
        <p:nvSpPr>
          <p:cNvPr id="7" name="Rectangle 6">
            <a:extLst>
              <a:ext uri="{FF2B5EF4-FFF2-40B4-BE49-F238E27FC236}">
                <a16:creationId xmlns:a16="http://schemas.microsoft.com/office/drawing/2014/main" id="{6227F881-D828-40C4-95A4-F2127C2F7CC4}"/>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E334173B-92AC-499D-8EF4-46CBF9C3CEFA}"/>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3E3789A2-9415-4F95-80F9-EC467B07E057}"/>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F9885F89-D536-4FB7-8B36-741B990A3095}"/>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B14F540D-88BE-4FB4-84A2-EAC27E40B6AC}"/>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F189F409-C7D2-473C-8089-ABED990C6932}"/>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8EFC75B0-EDAE-4C3C-9148-4604B128EB59}"/>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208CEDD1-3CE0-4801-8A12-EA48E1E0C50B}"/>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68DBE1DF-811F-4572-95E8-9DEF18247298}"/>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191EA921-93D6-4E79-A485-2061058AC75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97C6EE67-9C7C-4AC4-8B84-9DD055FF889B}"/>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0B54DE64-0E40-426B-9A0B-95E31691F349}"/>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59A372F-68A5-4761-AF64-2A21DCE039A0}"/>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D669AC53-A434-4583-8A72-DBEBF52EF554}"/>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7D669B77-676C-4692-8497-E585604759B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1C733F-DE4A-4D86-AC65-655E33EC06C3}"/>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A1A69C-EE2C-4E16-9FA9-F029C4BDDB68}"/>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39A9709E-3753-4265-A957-D6944029229B}"/>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8C4A404-FE11-4123-890F-0414E9A62E2E}"/>
              </a:ext>
            </a:extLst>
          </p:cNvPr>
          <p:cNvSpPr txBox="1"/>
          <p:nvPr userDrawn="1"/>
        </p:nvSpPr>
        <p:spPr>
          <a:xfrm>
            <a:off x="1058772" y="1073907"/>
            <a:ext cx="2510337" cy="369332"/>
          </a:xfrm>
          <a:prstGeom prst="rect">
            <a:avLst/>
          </a:prstGeom>
          <a:noFill/>
        </p:spPr>
        <p:txBody>
          <a:bodyPr wrap="square" lIns="0" tIns="0" rIns="0" bIns="0" rtlCol="0">
            <a:spAutoFit/>
          </a:bodyPr>
          <a:lstStyle/>
          <a:p>
            <a:r>
              <a:rPr lang="nb-NO" sz="1200" i="0" kern="1200">
                <a:solidFill>
                  <a:schemeClr val="tx1"/>
                </a:solidFill>
                <a:latin typeface="Roboto Thin" panose="02000000000000000000" pitchFamily="2" charset="0"/>
                <a:ea typeface="+mn-ea"/>
                <a:cs typeface="+mn-cs"/>
              </a:rPr>
              <a:t>Gir formålet vårt fortsatt mening eller bør det justeres? I så fall til hva?</a:t>
            </a:r>
          </a:p>
        </p:txBody>
      </p:sp>
      <p:sp>
        <p:nvSpPr>
          <p:cNvPr id="26" name="TextBox 25">
            <a:extLst>
              <a:ext uri="{FF2B5EF4-FFF2-40B4-BE49-F238E27FC236}">
                <a16:creationId xmlns:a16="http://schemas.microsoft.com/office/drawing/2014/main" id="{B6C6F2A9-8956-4F3C-BEF4-202CA029F9EC}"/>
              </a:ext>
            </a:extLst>
          </p:cNvPr>
          <p:cNvSpPr txBox="1"/>
          <p:nvPr userDrawn="1"/>
        </p:nvSpPr>
        <p:spPr>
          <a:xfrm>
            <a:off x="3750642" y="1068091"/>
            <a:ext cx="2510337" cy="184666"/>
          </a:xfrm>
          <a:prstGeom prst="rect">
            <a:avLst/>
          </a:prstGeom>
          <a:noFill/>
        </p:spPr>
        <p:txBody>
          <a:bodyPr wrap="square" lIns="0" tIns="0" rIns="0" bIns="0" rtlCol="0">
            <a:spAutoFit/>
          </a:bodyPr>
          <a:lstStyle/>
          <a:p>
            <a:pPr algn="l"/>
            <a:r>
              <a:rPr lang="nb-NO" sz="12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837CE4AD-D5BE-43EA-8163-AF97C6DEA584}"/>
              </a:ext>
            </a:extLst>
          </p:cNvPr>
          <p:cNvSpPr txBox="1"/>
          <p:nvPr userDrawn="1"/>
        </p:nvSpPr>
        <p:spPr>
          <a:xfrm>
            <a:off x="6569227" y="1073918"/>
            <a:ext cx="4448444" cy="738664"/>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deler om seg selv: </a:t>
            </a:r>
          </a:p>
          <a:p>
            <a:pPr algn="l"/>
            <a:r>
              <a:rPr lang="nb-NO" sz="1200" i="0">
                <a:latin typeface="Roboto Thin" panose="02000000000000000000" pitchFamily="2" charset="0"/>
              </a:rPr>
              <a:t>Hva opplever jeg å ha bidratt med i teamet? </a:t>
            </a:r>
          </a:p>
          <a:p>
            <a:pPr algn="l"/>
            <a:r>
              <a:rPr lang="nb-NO" sz="12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AE286F6F-0814-4909-8029-14718029BD53}"/>
              </a:ext>
            </a:extLst>
          </p:cNvPr>
          <p:cNvSpPr txBox="1">
            <a:spLocks/>
          </p:cNvSpPr>
          <p:nvPr userDrawn="1"/>
        </p:nvSpPr>
        <p:spPr>
          <a:xfrm>
            <a:off x="1064796" y="397738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29" name="TextBox 28">
            <a:extLst>
              <a:ext uri="{FF2B5EF4-FFF2-40B4-BE49-F238E27FC236}">
                <a16:creationId xmlns:a16="http://schemas.microsoft.com/office/drawing/2014/main" id="{9259F602-6157-42F9-B97A-6943E684FD7A}"/>
              </a:ext>
            </a:extLst>
          </p:cNvPr>
          <p:cNvSpPr txBox="1">
            <a:spLocks/>
          </p:cNvSpPr>
          <p:nvPr userDrawn="1"/>
        </p:nvSpPr>
        <p:spPr>
          <a:xfrm>
            <a:off x="3789421" y="3972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0" name="TextBox 29">
            <a:extLst>
              <a:ext uri="{FF2B5EF4-FFF2-40B4-BE49-F238E27FC236}">
                <a16:creationId xmlns:a16="http://schemas.microsoft.com/office/drawing/2014/main" id="{0246B5EE-320C-4100-A131-A9B34AA824E5}"/>
              </a:ext>
            </a:extLst>
          </p:cNvPr>
          <p:cNvSpPr txBox="1">
            <a:spLocks/>
          </p:cNvSpPr>
          <p:nvPr userDrawn="1"/>
        </p:nvSpPr>
        <p:spPr>
          <a:xfrm>
            <a:off x="6514046" y="39580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1" name="TextBox 30">
            <a:extLst>
              <a:ext uri="{FF2B5EF4-FFF2-40B4-BE49-F238E27FC236}">
                <a16:creationId xmlns:a16="http://schemas.microsoft.com/office/drawing/2014/main" id="{4569FDFF-2191-4DDA-9989-AA38351475B4}"/>
              </a:ext>
            </a:extLst>
          </p:cNvPr>
          <p:cNvSpPr txBox="1">
            <a:spLocks/>
          </p:cNvSpPr>
          <p:nvPr userDrawn="1"/>
        </p:nvSpPr>
        <p:spPr>
          <a:xfrm>
            <a:off x="9238671" y="3956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cxnSp>
        <p:nvCxnSpPr>
          <p:cNvPr id="32" name="Straight Connector 31">
            <a:extLst>
              <a:ext uri="{FF2B5EF4-FFF2-40B4-BE49-F238E27FC236}">
                <a16:creationId xmlns:a16="http://schemas.microsoft.com/office/drawing/2014/main" id="{4541181C-40E3-4520-BB99-D423CF05ADD9}"/>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8AF73B-DF50-4633-A5A6-FFCBFC3BAA07}"/>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DA588A-1339-484F-9035-4A955FBDAEDC}"/>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677BAE-C431-441B-9A9E-CDC751075F8E}"/>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FDE303DB-E4EB-4E2E-81F1-D9AFE403474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43" name="TextBox 42">
            <a:extLst>
              <a:ext uri="{FF2B5EF4-FFF2-40B4-BE49-F238E27FC236}">
                <a16:creationId xmlns:a16="http://schemas.microsoft.com/office/drawing/2014/main" id="{EFF1E7A3-15FB-4EE6-854C-80EDF9ABBB6D}"/>
              </a:ext>
            </a:extLst>
          </p:cNvPr>
          <p:cNvSpPr txBox="1"/>
          <p:nvPr userDrawn="1"/>
        </p:nvSpPr>
        <p:spPr>
          <a:xfrm>
            <a:off x="6565529" y="2431393"/>
            <a:ext cx="4192558" cy="369332"/>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gir tilbakemelding til de andre:</a:t>
            </a:r>
          </a:p>
          <a:p>
            <a:pPr algn="l"/>
            <a:r>
              <a:rPr lang="nb-NO" sz="1200" i="0">
                <a:latin typeface="Roboto Thin" panose="02000000000000000000" pitchFamily="2" charset="0"/>
              </a:rPr>
              <a:t>Hva har jeg satt pris på ved deg i vårt samarbeid? </a:t>
            </a:r>
          </a:p>
        </p:txBody>
      </p:sp>
      <p:sp>
        <p:nvSpPr>
          <p:cNvPr id="68" name="Text Placeholder 78">
            <a:extLst>
              <a:ext uri="{FF2B5EF4-FFF2-40B4-BE49-F238E27FC236}">
                <a16:creationId xmlns:a16="http://schemas.microsoft.com/office/drawing/2014/main" id="{CE86D5D2-E9D2-4E99-98AA-A3F33F52ABFB}"/>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9" name="Text Placeholder 78">
            <a:extLst>
              <a:ext uri="{FF2B5EF4-FFF2-40B4-BE49-F238E27FC236}">
                <a16:creationId xmlns:a16="http://schemas.microsoft.com/office/drawing/2014/main" id="{89CFE6D9-DEB1-415A-A95E-D205FB94CB01}"/>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0" name="Text Placeholder 78">
            <a:extLst>
              <a:ext uri="{FF2B5EF4-FFF2-40B4-BE49-F238E27FC236}">
                <a16:creationId xmlns:a16="http://schemas.microsoft.com/office/drawing/2014/main" id="{8E26A404-3933-4FB1-8466-EC4598B74DBD}"/>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1" name="Text Placeholder 78">
            <a:extLst>
              <a:ext uri="{FF2B5EF4-FFF2-40B4-BE49-F238E27FC236}">
                <a16:creationId xmlns:a16="http://schemas.microsoft.com/office/drawing/2014/main" id="{FBF46D23-1CF3-453A-91B2-F450BF17C255}"/>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2" name="Text Placeholder 78">
            <a:extLst>
              <a:ext uri="{FF2B5EF4-FFF2-40B4-BE49-F238E27FC236}">
                <a16:creationId xmlns:a16="http://schemas.microsoft.com/office/drawing/2014/main" id="{D06039E3-61AC-456D-8840-278612FF49BF}"/>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3" name="Text Placeholder 78">
            <a:extLst>
              <a:ext uri="{FF2B5EF4-FFF2-40B4-BE49-F238E27FC236}">
                <a16:creationId xmlns:a16="http://schemas.microsoft.com/office/drawing/2014/main" id="{2DBE1469-89E2-4A52-AD91-D4CC415F02E2}"/>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18529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llow-up kortversjon ma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29421"/>
            <a:ext cx="3439399" cy="1516088"/>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29421"/>
            <a:ext cx="3439399" cy="151608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29485"/>
            <a:ext cx="3443415" cy="151670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371440" y="1079360"/>
            <a:ext cx="1827423"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err="1">
                <a:solidFill>
                  <a:schemeClr val="accent1"/>
                </a:solidFill>
                <a:latin typeface="Roboto Thin" panose="02000000000000000000" pitchFamily="2" charset="0"/>
              </a:rPr>
              <a:t>Follow</a:t>
            </a:r>
            <a:r>
              <a:rPr lang="nb-NO" sz="2400">
                <a:solidFill>
                  <a:schemeClr val="accent1"/>
                </a:solidFill>
                <a:latin typeface="Roboto Thin" panose="02000000000000000000" pitchFamily="2" charset="0"/>
              </a:rPr>
              <a:t>-up</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 videre</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andre</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0"/>
            <a:ext cx="5200639" cy="140573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videre fremover?</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Hver deltaker deler om seg selv:</a:t>
            </a:r>
          </a:p>
          <a:p>
            <a:pPr marL="0" indent="0" algn="l">
              <a:buFont typeface="Arial" panose="020B0604020202020204" pitchFamily="34" charset="0"/>
              <a:buNone/>
            </a:pPr>
            <a:r>
              <a:rPr lang="nb-NO" sz="1000" i="0">
                <a:latin typeface="Roboto Thin" panose="02000000000000000000" pitchFamily="2" charset="0"/>
              </a:rPr>
              <a:t>Hva opplever jeg å ha bidratt med i teamet og hva ønsker jeg å justere fremover?</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roller trenger vi i denne gruppen for å levere på </a:t>
            </a:r>
            <a:br>
              <a:rPr lang="nb-NO" sz="1000" i="1">
                <a:latin typeface="Roboto Thin" panose="02000000000000000000" pitchFamily="2" charset="0"/>
              </a:rPr>
            </a:br>
            <a:r>
              <a:rPr lang="nb-NO" sz="1000" i="1">
                <a:latin typeface="Roboto Thin" panose="02000000000000000000" pitchFamily="2" charset="0"/>
              </a:rPr>
              <a:t>mål og ambisjon vi har satt oss?</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Hvordan kan vi best organisere arbeidet vårt for å lykkes med oppgavene og målene vi har?</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spilleregler bør vi ha for å jobbe best sammen som et team?</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9CBC2C6E-87E5-40B2-80EB-292486ECEA9E}"/>
              </a:ext>
            </a:extLst>
          </p:cNvPr>
          <p:cNvSpPr txBox="1"/>
          <p:nvPr userDrawn="1"/>
        </p:nvSpPr>
        <p:spPr>
          <a:xfrm>
            <a:off x="6558801" y="3010326"/>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kern="1200">
                <a:solidFill>
                  <a:schemeClr val="tx1"/>
                </a:solidFill>
                <a:latin typeface="Roboto" panose="02000000000000000000" pitchFamily="2" charset="0"/>
                <a:ea typeface="Roboto" panose="02000000000000000000" pitchFamily="2" charset="0"/>
                <a:cs typeface="Roboto" panose="02000000000000000000" pitchFamily="2" charset="0"/>
              </a:rPr>
              <a:t>Hver deltaker gir tilbakemelding til de andre:</a:t>
            </a:r>
          </a:p>
          <a:p>
            <a:pPr marL="0" indent="0" algn="l">
              <a:buFont typeface="Arial" panose="020B0604020202020204" pitchFamily="34" charset="0"/>
              <a:buNone/>
            </a:pPr>
            <a:r>
              <a:rPr lang="nb-NO" sz="1000" i="0" kern="1200">
                <a:solidFill>
                  <a:schemeClr val="tx1"/>
                </a:solidFill>
                <a:latin typeface="Roboto Thin" panose="02000000000000000000" pitchFamily="2" charset="0"/>
                <a:ea typeface="+mn-ea"/>
                <a:cs typeface="+mn-cs"/>
              </a:rPr>
              <a:t>Hva har jeg satt pris på ved deg i vårt samarbeid?</a:t>
            </a:r>
          </a:p>
        </p:txBody>
      </p:sp>
    </p:spTree>
    <p:extLst>
      <p:ext uri="{BB962C8B-B14F-4D97-AF65-F5344CB8AC3E}">
        <p14:creationId xmlns:p14="http://schemas.microsoft.com/office/powerpoint/2010/main" val="3371046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pic>
        <p:nvPicPr>
          <p:cNvPr id="7" name="Picture 6" descr="A picture containing text, clipart, sign&#10;&#10;Description automatically generated">
            <a:extLst>
              <a:ext uri="{FF2B5EF4-FFF2-40B4-BE49-F238E27FC236}">
                <a16:creationId xmlns:a16="http://schemas.microsoft.com/office/drawing/2014/main" id="{CB6FAAA1-C2FF-43A3-8BD2-E2C31BFD4D1E}"/>
              </a:ext>
            </a:extLst>
          </p:cNvPr>
          <p:cNvPicPr>
            <a:picLocks noChangeAspect="1"/>
          </p:cNvPicPr>
          <p:nvPr userDrawn="1"/>
        </p:nvPicPr>
        <p:blipFill>
          <a:blip r:embed="rId4"/>
          <a:stretch>
            <a:fillRect/>
          </a:stretch>
        </p:blipFill>
        <p:spPr>
          <a:xfrm>
            <a:off x="691140" y="5998483"/>
            <a:ext cx="337452" cy="66986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4C1A2272-0926-494A-8064-9724279CA86D}"/>
              </a:ext>
            </a:extLst>
          </p:cNvPr>
          <p:cNvPicPr>
            <a:picLocks noChangeAspect="1"/>
          </p:cNvPicPr>
          <p:nvPr userDrawn="1"/>
        </p:nvPicPr>
        <p:blipFill>
          <a:blip r:embed="rId5"/>
          <a:stretch>
            <a:fillRect/>
          </a:stretch>
        </p:blipFill>
        <p:spPr>
          <a:xfrm>
            <a:off x="192593" y="5998484"/>
            <a:ext cx="336379" cy="669867"/>
          </a:xfrm>
          <a:prstGeom prst="rect">
            <a:avLst/>
          </a:prstGeom>
        </p:spPr>
      </p:pic>
    </p:spTree>
    <p:extLst>
      <p:ext uri="{BB962C8B-B14F-4D97-AF65-F5344CB8AC3E}">
        <p14:creationId xmlns:p14="http://schemas.microsoft.com/office/powerpoint/2010/main" val="86256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27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p>
            <a:pPr lvl="0"/>
            <a:r>
              <a:rPr lang="en-US"/>
              <a:t>Click to edit Master text styles</a:t>
            </a:r>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p>
            <a:pPr lvl="0"/>
            <a:r>
              <a:rPr lang="en-US"/>
              <a:t>Click to edit Master text styles</a:t>
            </a:r>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pPr lvl="0"/>
            <a:r>
              <a:rPr lang="en-US"/>
              <a:t>Click to edit Master text styles</a:t>
            </a:r>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196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19127896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pic>
        <p:nvPicPr>
          <p:cNvPr id="4" name="Picture 3" descr="A picture containing text, clipart, sign&#10;&#10;Description automatically generated">
            <a:extLst>
              <a:ext uri="{FF2B5EF4-FFF2-40B4-BE49-F238E27FC236}">
                <a16:creationId xmlns:a16="http://schemas.microsoft.com/office/drawing/2014/main" id="{3C2969AA-85FF-4C27-B90F-3E66468AC1AA}"/>
              </a:ext>
            </a:extLst>
          </p:cNvPr>
          <p:cNvPicPr>
            <a:picLocks noChangeAspect="1"/>
          </p:cNvPicPr>
          <p:nvPr userDrawn="1"/>
        </p:nvPicPr>
        <p:blipFill>
          <a:blip r:embed="rId4"/>
          <a:stretch>
            <a:fillRect/>
          </a:stretch>
        </p:blipFill>
        <p:spPr>
          <a:xfrm>
            <a:off x="11638502" y="227921"/>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EBEA06F-5029-4A1B-B26A-7BC0317A00E7}"/>
              </a:ext>
            </a:extLst>
          </p:cNvPr>
          <p:cNvPicPr>
            <a:picLocks noChangeAspect="1"/>
          </p:cNvPicPr>
          <p:nvPr userDrawn="1"/>
        </p:nvPicPr>
        <p:blipFill>
          <a:blip r:embed="rId5"/>
          <a:stretch>
            <a:fillRect/>
          </a:stretch>
        </p:blipFill>
        <p:spPr>
          <a:xfrm>
            <a:off x="11144717" y="227922"/>
            <a:ext cx="336379" cy="669867"/>
          </a:xfrm>
          <a:prstGeom prst="rect">
            <a:avLst/>
          </a:prstGeom>
        </p:spPr>
      </p:pic>
    </p:spTree>
    <p:extLst>
      <p:ext uri="{BB962C8B-B14F-4D97-AF65-F5344CB8AC3E}">
        <p14:creationId xmlns:p14="http://schemas.microsoft.com/office/powerpoint/2010/main" val="393514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
        <p:nvSpPr>
          <p:cNvPr id="17" name="Title 5">
            <a:extLst>
              <a:ext uri="{FF2B5EF4-FFF2-40B4-BE49-F238E27FC236}">
                <a16:creationId xmlns:a16="http://schemas.microsoft.com/office/drawing/2014/main" id="{4817807F-0340-45FE-9184-B7693C93457C}"/>
              </a:ext>
            </a:extLst>
          </p:cNvPr>
          <p:cNvSpPr>
            <a:spLocks noGrp="1"/>
          </p:cNvSpPr>
          <p:nvPr>
            <p:ph type="title"/>
          </p:nvPr>
        </p:nvSpPr>
        <p:spPr>
          <a:xfrm>
            <a:off x="877508" y="3101503"/>
            <a:ext cx="10436985" cy="654995"/>
          </a:xfrm>
        </p:spPr>
        <p:txBody>
          <a:bodyPr anchor="ctr">
            <a:normAutofit/>
          </a:bodyPr>
          <a:lstStyle>
            <a:lvl1pPr algn="ctr">
              <a:defRPr sz="3600">
                <a:solidFill>
                  <a:schemeClr val="accent1"/>
                </a:solidFill>
              </a:defRPr>
            </a:lvl1pPr>
          </a:lstStyle>
          <a:p>
            <a:r>
              <a:rPr lang="en-US"/>
              <a:t>Click to edit Master title style</a:t>
            </a:r>
            <a:endParaRPr lang="nb-NO"/>
          </a:p>
        </p:txBody>
      </p:sp>
    </p:spTree>
    <p:extLst>
      <p:ext uri="{BB962C8B-B14F-4D97-AF65-F5344CB8AC3E}">
        <p14:creationId xmlns:p14="http://schemas.microsoft.com/office/powerpoint/2010/main" val="308813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rsonlig bruksanvis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4" name="Rectangle 33">
            <a:extLst>
              <a:ext uri="{FF2B5EF4-FFF2-40B4-BE49-F238E27FC236}">
                <a16:creationId xmlns:a16="http://schemas.microsoft.com/office/drawing/2014/main" id="{ABD28E9F-B2BA-461E-817E-ADA0162252BB}"/>
              </a:ext>
            </a:extLst>
          </p:cNvPr>
          <p:cNvSpPr>
            <a:spLocks/>
          </p:cNvSpPr>
          <p:nvPr userDrawn="1"/>
        </p:nvSpPr>
        <p:spPr>
          <a:xfrm>
            <a:off x="8580948" y="3795912"/>
            <a:ext cx="2511875" cy="474330"/>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Hva gjør meg motivert for arbeidet i dette teamet?</a:t>
            </a:r>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p:spPr>
        <p:txBody>
          <a:bodyPr>
            <a:no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a:t>[….]s </a:t>
            </a:r>
            <a:r>
              <a:rPr lang="en-US" err="1"/>
              <a:t>personlige</a:t>
            </a:r>
            <a:r>
              <a:rPr lang="en-US"/>
              <a:t> </a:t>
            </a:r>
            <a:r>
              <a:rPr lang="en-US" err="1"/>
              <a:t>bruksanvisning</a:t>
            </a:r>
            <a:endParaRPr lang="nb-NO"/>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80531" y="1405812"/>
            <a:ext cx="1859217" cy="1645983"/>
          </a:xfrm>
          <a:ln>
            <a:solidFill>
              <a:schemeClr val="accent4"/>
            </a:solidFill>
            <a:prstDash val="dash"/>
          </a:ln>
        </p:spPr>
        <p:txBody>
          <a:bodyPr/>
          <a:lstStyle>
            <a:lvl1pPr>
              <a:defRPr/>
            </a:lvl1pPr>
          </a:lstStyle>
          <a:p>
            <a:r>
              <a:rPr lang="en-US"/>
              <a:t>Click icon to add picture</a:t>
            </a:r>
            <a:endParaRPr lang="nb-NO"/>
          </a:p>
        </p:txBody>
      </p:sp>
      <p:sp>
        <p:nvSpPr>
          <p:cNvPr id="40" name="Rectangle 39">
            <a:extLst>
              <a:ext uri="{FF2B5EF4-FFF2-40B4-BE49-F238E27FC236}">
                <a16:creationId xmlns:a16="http://schemas.microsoft.com/office/drawing/2014/main" id="{10E02A34-94D1-4C32-87AF-C7E4ECF92CF1}"/>
              </a:ext>
            </a:extLst>
          </p:cNvPr>
          <p:cNvSpPr>
            <a:spLocks/>
          </p:cNvSpPr>
          <p:nvPr userDrawn="1"/>
        </p:nvSpPr>
        <p:spPr>
          <a:xfrm>
            <a:off x="883192" y="3297820"/>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Rolle</a:t>
            </a:r>
          </a:p>
        </p:txBody>
      </p:sp>
      <p:sp>
        <p:nvSpPr>
          <p:cNvPr id="41" name="Rectangle 40">
            <a:extLst>
              <a:ext uri="{FF2B5EF4-FFF2-40B4-BE49-F238E27FC236}">
                <a16:creationId xmlns:a16="http://schemas.microsoft.com/office/drawing/2014/main" id="{3199E808-8F60-408B-84AF-451AE6A650B4}"/>
              </a:ext>
            </a:extLst>
          </p:cNvPr>
          <p:cNvSpPr>
            <a:spLocks/>
          </p:cNvSpPr>
          <p:nvPr userDrawn="1"/>
        </p:nvSpPr>
        <p:spPr>
          <a:xfrm>
            <a:off x="881217" y="4281598"/>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Nøkkelkompetanse</a:t>
            </a:r>
          </a:p>
        </p:txBody>
      </p:sp>
      <p:sp>
        <p:nvSpPr>
          <p:cNvPr id="43" name="Rectangle 42">
            <a:extLst>
              <a:ext uri="{FF2B5EF4-FFF2-40B4-BE49-F238E27FC236}">
                <a16:creationId xmlns:a16="http://schemas.microsoft.com/office/drawing/2014/main" id="{7FE57B7D-F342-4E0E-AE48-F05A47F6D7FF}"/>
              </a:ext>
            </a:extLst>
          </p:cNvPr>
          <p:cNvSpPr>
            <a:spLocks/>
          </p:cNvSpPr>
          <p:nvPr userDrawn="1"/>
        </p:nvSpPr>
        <p:spPr>
          <a:xfrm>
            <a:off x="3119979" y="14113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største styrker og bidrag i samarbeidssituasjoner:</a:t>
            </a:r>
          </a:p>
        </p:txBody>
      </p:sp>
      <p:sp>
        <p:nvSpPr>
          <p:cNvPr id="44" name="Rectangle 43">
            <a:extLst>
              <a:ext uri="{FF2B5EF4-FFF2-40B4-BE49-F238E27FC236}">
                <a16:creationId xmlns:a16="http://schemas.microsoft.com/office/drawing/2014/main" id="{8E96DC5E-5A1A-49F6-AA78-418875C9ED14}"/>
              </a:ext>
            </a:extLst>
          </p:cNvPr>
          <p:cNvSpPr>
            <a:spLocks/>
          </p:cNvSpPr>
          <p:nvPr userDrawn="1"/>
        </p:nvSpPr>
        <p:spPr>
          <a:xfrm>
            <a:off x="5849134" y="1898669"/>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svakheter i samarbeidssituasjoner:</a:t>
            </a:r>
          </a:p>
        </p:txBody>
      </p:sp>
      <p:sp>
        <p:nvSpPr>
          <p:cNvPr id="45" name="Rectangle 44">
            <a:extLst>
              <a:ext uri="{FF2B5EF4-FFF2-40B4-BE49-F238E27FC236}">
                <a16:creationId xmlns:a16="http://schemas.microsoft.com/office/drawing/2014/main" id="{D17FBB15-03FD-40DC-BDFC-08B528237866}"/>
              </a:ext>
            </a:extLst>
          </p:cNvPr>
          <p:cNvSpPr>
            <a:spLocks/>
          </p:cNvSpPr>
          <p:nvPr userDrawn="1"/>
        </p:nvSpPr>
        <p:spPr>
          <a:xfrm>
            <a:off x="5846473" y="406648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folk kan finne på å misforstå når de samarbeider med meg:</a:t>
            </a:r>
          </a:p>
        </p:txBody>
      </p:sp>
      <p:sp>
        <p:nvSpPr>
          <p:cNvPr id="46" name="Rectangle 45">
            <a:extLst>
              <a:ext uri="{FF2B5EF4-FFF2-40B4-BE49-F238E27FC236}">
                <a16:creationId xmlns:a16="http://schemas.microsoft.com/office/drawing/2014/main" id="{9C75A7F1-C4FA-4930-8547-C0BF3AA27E48}"/>
              </a:ext>
            </a:extLst>
          </p:cNvPr>
          <p:cNvSpPr>
            <a:spLocks/>
          </p:cNvSpPr>
          <p:nvPr userDrawn="1"/>
        </p:nvSpPr>
        <p:spPr>
          <a:xfrm>
            <a:off x="8580948" y="14055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Dette trenger jeg fra gruppen for å være på mitt beste:</a:t>
            </a:r>
          </a:p>
        </p:txBody>
      </p:sp>
      <p:sp>
        <p:nvSpPr>
          <p:cNvPr id="47" name="Rectangle 46">
            <a:extLst>
              <a:ext uri="{FF2B5EF4-FFF2-40B4-BE49-F238E27FC236}">
                <a16:creationId xmlns:a16="http://schemas.microsoft.com/office/drawing/2014/main" id="{2F83671C-E675-425D-8BE6-F865FFFD3DEF}"/>
              </a:ext>
            </a:extLst>
          </p:cNvPr>
          <p:cNvSpPr>
            <a:spLocks/>
          </p:cNvSpPr>
          <p:nvPr userDrawn="1"/>
        </p:nvSpPr>
        <p:spPr>
          <a:xfrm>
            <a:off x="3119979" y="3795912"/>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som kan gå meg på nervene når jeg samarbeider med andre:</a:t>
            </a:r>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p:spPr>
        <p:txBody>
          <a:bodyPr/>
          <a:lstStyle>
            <a:lvl1pPr>
              <a:defRPr sz="1200"/>
            </a:lvl1pPr>
            <a:lvl2pPr>
              <a:defRPr sz="1100"/>
            </a:lvl2pPr>
            <a:lvl3pPr>
              <a:defRPr sz="105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6343E1BC-CEA5-48AC-AAA5-B13EC8C3ED61}"/>
              </a:ext>
            </a:extLst>
          </p:cNvPr>
          <p:cNvSpPr>
            <a:spLocks noGrp="1"/>
          </p:cNvSpPr>
          <p:nvPr>
            <p:ph type="body" sz="quarter" idx="26"/>
          </p:nvPr>
        </p:nvSpPr>
        <p:spPr>
          <a:xfrm>
            <a:off x="880786" y="3671343"/>
            <a:ext cx="1858962" cy="47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76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spTree>
    <p:extLst>
      <p:ext uri="{BB962C8B-B14F-4D97-AF65-F5344CB8AC3E}">
        <p14:creationId xmlns:p14="http://schemas.microsoft.com/office/powerpoint/2010/main" val="2598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6" y="501389"/>
            <a:ext cx="9770254"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638222" y="226755"/>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3"/>
            </p:custDataLst>
          </p:nvPr>
        </p:nvPicPr>
        <p:blipFill rotWithShape="1">
          <a:blip r:embed="rId15"/>
          <a:srcRect/>
          <a:stretch/>
        </p:blipFill>
        <p:spPr>
          <a:xfrm>
            <a:off x="11139675" y="226755"/>
            <a:ext cx="335764" cy="669600"/>
          </a:xfrm>
          <a:prstGeom prst="rect">
            <a:avLst/>
          </a:prstGeom>
        </p:spPr>
      </p:pic>
    </p:spTree>
    <p:extLst>
      <p:ext uri="{BB962C8B-B14F-4D97-AF65-F5344CB8AC3E}">
        <p14:creationId xmlns:p14="http://schemas.microsoft.com/office/powerpoint/2010/main" val="2920020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5" r:id="rId5"/>
    <p:sldLayoutId id="2147483694" r:id="rId6"/>
    <p:sldLayoutId id="2147483696" r:id="rId7"/>
    <p:sldLayoutId id="2147483698" r:id="rId8"/>
    <p:sldLayoutId id="2147483707" r:id="rId9"/>
    <p:sldLayoutId id="2147483708" r:id="rId10"/>
    <p:sldLayoutId id="2147483709" r:id="rId11"/>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1320" y="5838813"/>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3"/>
            </p:custDataLst>
          </p:nvPr>
        </p:nvPicPr>
        <p:blipFill rotWithShape="1">
          <a:blip r:embed="rId15"/>
          <a:srcRect/>
          <a:stretch/>
        </p:blipFill>
        <p:spPr>
          <a:xfrm>
            <a:off x="351320" y="4963012"/>
            <a:ext cx="335764" cy="669600"/>
          </a:xfrm>
          <a:prstGeom prst="rect">
            <a:avLst/>
          </a:prstGeom>
        </p:spPr>
      </p:pic>
    </p:spTree>
    <p:extLst>
      <p:ext uri="{BB962C8B-B14F-4D97-AF65-F5344CB8AC3E}">
        <p14:creationId xmlns:p14="http://schemas.microsoft.com/office/powerpoint/2010/main" val="1990284326"/>
      </p:ext>
    </p:extLst>
  </p:cSld>
  <p:clrMap bg1="lt1" tx1="dk1" bg2="lt2" tx2="dk2" accent1="accent1" accent2="accent2" accent3="accent3" accent4="accent4" accent5="accent5" accent6="accent6" hlink="hlink" folHlink="folHlink"/>
  <p:sldLayoutIdLst>
    <p:sldLayoutId id="2147483703" r:id="rId1"/>
    <p:sldLayoutId id="2147483673" r:id="rId2"/>
    <p:sldLayoutId id="2147483674" r:id="rId3"/>
    <p:sldLayoutId id="2147483675" r:id="rId4"/>
    <p:sldLayoutId id="2147483699" r:id="rId5"/>
    <p:sldLayoutId id="2147483700" r:id="rId6"/>
    <p:sldLayoutId id="2147483684" r:id="rId7"/>
    <p:sldLayoutId id="2147483704" r:id="rId8"/>
    <p:sldLayoutId id="2147483705" r:id="rId9"/>
    <p:sldLayoutId id="2147483706" r:id="rId10"/>
    <p:sldLayoutId id="2147483683" r:id="rId11"/>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chancemcgeekunst.co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hyperlink" Target="https://www.nhh.no/en/research-projects-and-groups/start-smar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Welcome to</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nb-NO"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Tree>
    <p:extLst>
      <p:ext uri="{BB962C8B-B14F-4D97-AF65-F5344CB8AC3E}">
        <p14:creationId xmlns:p14="http://schemas.microsoft.com/office/powerpoint/2010/main" val="165682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a:xfrm>
            <a:off x="901375" y="501389"/>
            <a:ext cx="10436985" cy="857511"/>
          </a:xfrm>
        </p:spPr>
        <p:txBody>
          <a:bodyPr>
            <a:noAutofit/>
          </a:bodyPr>
          <a:lstStyle/>
          <a:p>
            <a:pPr>
              <a:lnSpc>
                <a:spcPct val="100000"/>
              </a:lnSpc>
              <a:spcBef>
                <a:spcPts val="1200"/>
              </a:spcBef>
              <a:spcAft>
                <a:spcPts val="1200"/>
              </a:spcAft>
            </a:pPr>
            <a:r>
              <a:rPr lang="en-GB" sz="2550">
                <a:latin typeface="Roboto Thin"/>
                <a:ea typeface="Roboto Thin"/>
                <a:cs typeface="Roboto Thin"/>
              </a:rPr>
              <a:t>Parking lot</a:t>
            </a:r>
            <a:br>
              <a:rPr lang="en-GB" sz="2550"/>
            </a:br>
            <a:r>
              <a:rPr lang="en-GB" sz="1000">
                <a:latin typeface="Roboto Thin"/>
                <a:ea typeface="Roboto Thin"/>
                <a:cs typeface="Roboto Thin"/>
              </a:rPr>
              <a:t> </a:t>
            </a:r>
            <a:br>
              <a:rPr lang="en-GB" sz="2550"/>
            </a:br>
            <a:r>
              <a:rPr lang="en-GB" sz="1200">
                <a:solidFill>
                  <a:srgbClr val="3D5471"/>
                </a:solidFill>
                <a:latin typeface="Merriweather Light (Textkörper)"/>
              </a:rPr>
              <a:t>Everything that comes up during the workshop that can not be dealt with there, but should be discussed again in another relevant forum/meeting. </a:t>
            </a:r>
            <a:br>
              <a:rPr lang="en-GB" sz="2550"/>
            </a:br>
            <a:endParaRPr lang="en-GB">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a:ln>
            <a:noFill/>
          </a:ln>
        </p:spPr>
        <p:txBody>
          <a:bodyPr/>
          <a:lstStyle/>
          <a:p>
            <a:endParaRPr lang="en-GB"/>
          </a:p>
        </p:txBody>
      </p:sp>
    </p:spTree>
    <p:extLst>
      <p:ext uri="{BB962C8B-B14F-4D97-AF65-F5344CB8AC3E}">
        <p14:creationId xmlns:p14="http://schemas.microsoft.com/office/powerpoint/2010/main" val="232431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a:bodyPr>
          <a:lstStyle/>
          <a:p>
            <a:r>
              <a:rPr lang="en-GB"/>
              <a:t>FACILITATOR GUIDE</a:t>
            </a:r>
          </a:p>
        </p:txBody>
      </p:sp>
      <p:pic>
        <p:nvPicPr>
          <p:cNvPr id="3" name="Picture 2" descr="A picture containing text, clipart, sign&#10;&#10;Description automatically generated">
            <a:extLst>
              <a:ext uri="{FF2B5EF4-FFF2-40B4-BE49-F238E27FC236}">
                <a16:creationId xmlns:a16="http://schemas.microsoft.com/office/drawing/2014/main" id="{E4E9F7A3-1A03-4F79-8349-C1676EF44579}"/>
              </a:ext>
            </a:extLst>
          </p:cNvPr>
          <p:cNvPicPr>
            <a:picLocks noChangeAspect="1"/>
          </p:cNvPicPr>
          <p:nvPr/>
        </p:nvPicPr>
        <p:blipFill>
          <a:blip r:embed="rId2"/>
          <a:stretch>
            <a:fillRect/>
          </a:stretch>
        </p:blipFill>
        <p:spPr>
          <a:xfrm>
            <a:off x="691140" y="5998483"/>
            <a:ext cx="337452" cy="66986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FBD26FD7-05D2-462B-AB82-E85A7B7D1931}"/>
              </a:ext>
            </a:extLst>
          </p:cNvPr>
          <p:cNvPicPr>
            <a:picLocks noChangeAspect="1"/>
          </p:cNvPicPr>
          <p:nvPr/>
        </p:nvPicPr>
        <p:blipFill>
          <a:blip r:embed="rId3"/>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549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en-GB"/>
              <a:t>Preparations by the facilitator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p:spPr>
        <p:txBody>
          <a:bodyPr wrap="square" anchor="t">
            <a:normAutofit lnSpcReduction="10000"/>
          </a:bodyPr>
          <a:lstStyle/>
          <a:p>
            <a:pPr marL="228633" indent="-228600">
              <a:spcBef>
                <a:spcPts val="0"/>
              </a:spcBef>
              <a:spcAft>
                <a:spcPts val="600"/>
              </a:spcAft>
              <a:buClr>
                <a:srgbClr val="3D5471"/>
              </a:buClr>
              <a:buFont typeface="+mj-lt"/>
              <a:buAutoNum type="arabicPeriod"/>
            </a:pPr>
            <a:r>
              <a:rPr lang="en-GB" sz="1200" b="1">
                <a:solidFill>
                  <a:schemeClr val="accent1"/>
                </a:solidFill>
              </a:rPr>
              <a:t>Familiarise yourself with the process by reading through the content of this file.</a:t>
            </a:r>
          </a:p>
          <a:p>
            <a:pPr marL="261768" lvl="1" indent="0">
              <a:spcBef>
                <a:spcPts val="0"/>
              </a:spcBef>
              <a:spcAft>
                <a:spcPts val="1200"/>
              </a:spcAft>
              <a:buClr>
                <a:srgbClr val="3D5471"/>
              </a:buClr>
              <a:buNone/>
            </a:pPr>
            <a:r>
              <a:rPr lang="en-GB" sz="1100"/>
              <a:t>When needed, you can find useful additional resources on our website. </a:t>
            </a:r>
          </a:p>
          <a:p>
            <a:pPr marL="228633" indent="-228600">
              <a:spcBef>
                <a:spcPts val="0"/>
              </a:spcBef>
              <a:buClr>
                <a:srgbClr val="3D5471"/>
              </a:buClr>
              <a:buFont typeface="+mj-lt"/>
              <a:buAutoNum type="arabicPeriod"/>
            </a:pPr>
            <a:r>
              <a:rPr lang="en-GB" sz="1200" b="1">
                <a:solidFill>
                  <a:schemeClr val="accent1"/>
                </a:solidFill>
              </a:rPr>
              <a:t>Prepare for the workshop by:</a:t>
            </a:r>
          </a:p>
          <a:p>
            <a:pPr lvl="1">
              <a:buFont typeface="Wingdings 3" panose="05040102010807070707" pitchFamily="18" charset="2"/>
              <a:buChar char=""/>
            </a:pPr>
            <a:r>
              <a:rPr lang="en-GB" sz="1100">
                <a:solidFill>
                  <a:srgbClr val="000000"/>
                </a:solidFill>
              </a:rPr>
              <a:t>Aligning the process with the team leader (if that isn't </a:t>
            </a:r>
            <a:r>
              <a:rPr lang="en-GB" sz="1100"/>
              <a:t>you). Please note that Start Smart is just the beginning of the team's development, and the process should be followed up over time (check out </a:t>
            </a:r>
            <a:r>
              <a:rPr lang="en-GB" sz="1100" i="1"/>
              <a:t>Start Smart Follow-up</a:t>
            </a:r>
            <a:r>
              <a:rPr lang="en-GB" sz="1100"/>
              <a:t>). Additionally, Start Smart is a flexible tool that often needs to be customized for the group. See the last page in the facilitator's guide for examples of commonly used adjustments.</a:t>
            </a:r>
          </a:p>
          <a:p>
            <a:pPr lvl="1">
              <a:buFont typeface="Wingdings 3" panose="05040102010807070707" pitchFamily="18" charset="2"/>
              <a:buChar char=""/>
            </a:pPr>
            <a:r>
              <a:rPr lang="en-GB" sz="1100">
                <a:solidFill>
                  <a:srgbClr val="000000"/>
                </a:solidFill>
              </a:rPr>
              <a:t>Send out a meeting invitation with a meeting time of 3 hours with information about what they are to take part in and what they should prepare (time estimate based on 6 team members, you might need more if you are more than 6). </a:t>
            </a:r>
          </a:p>
          <a:p>
            <a:pPr lvl="1">
              <a:buFont typeface="Wingdings 3" panose="05040102010807070707" pitchFamily="18" charset="2"/>
              <a:buChar char=""/>
            </a:pPr>
            <a:r>
              <a:rPr lang="en-GB" sz="1100">
                <a:solidFill>
                  <a:srgbClr val="000000"/>
                </a:solidFill>
              </a:rPr>
              <a:t>Provide the participants with the personal user manual template in good time before the workshop.</a:t>
            </a:r>
          </a:p>
          <a:p>
            <a:pPr lvl="1">
              <a:buFont typeface="Wingdings 3" panose="05040102010807070707" pitchFamily="18" charset="2"/>
              <a:buChar char=""/>
            </a:pPr>
            <a:r>
              <a:rPr lang="en-GB" sz="1100">
                <a:solidFill>
                  <a:srgbClr val="000000"/>
                </a:solidFill>
              </a:rPr>
              <a:t>If possible, conduct the workshop in person. Alternatively, the workshop can be conducted digitally. Hybrid is not recommended. </a:t>
            </a:r>
          </a:p>
          <a:p>
            <a:pPr marL="228633" indent="-228600">
              <a:lnSpc>
                <a:spcPct val="110000"/>
              </a:lnSpc>
              <a:spcBef>
                <a:spcPts val="1200"/>
              </a:spcBef>
              <a:buClr>
                <a:srgbClr val="3D5471"/>
              </a:buClr>
              <a:buFont typeface="+mj-lt"/>
              <a:buAutoNum type="arabicPeriod"/>
            </a:pPr>
            <a:r>
              <a:rPr lang="en-GB" sz="1200" b="1">
                <a:solidFill>
                  <a:schemeClr val="accent1"/>
                </a:solidFill>
              </a:rPr>
              <a:t>Prepare the equipment:</a:t>
            </a:r>
          </a:p>
          <a:p>
            <a:pPr marL="261768" lvl="1" indent="0">
              <a:lnSpc>
                <a:spcPct val="150000"/>
              </a:lnSpc>
              <a:spcBef>
                <a:spcPts val="0"/>
              </a:spcBef>
              <a:buClr>
                <a:srgbClr val="3D5471"/>
              </a:buClr>
              <a:buNone/>
            </a:pPr>
            <a:r>
              <a:rPr lang="en-GB" sz="1100" i="1"/>
              <a:t>If the team meets in person: </a:t>
            </a:r>
          </a:p>
          <a:p>
            <a:pPr lvl="1">
              <a:buFont typeface="Wingdings 3" panose="05040102010807070707" pitchFamily="18" charset="2"/>
              <a:buChar char=""/>
            </a:pPr>
            <a:r>
              <a:rPr lang="en-GB" sz="1100"/>
              <a:t>Print the team contract in A0. Alternatively, write the headings from the team contract on a whiteboard/flip chart.</a:t>
            </a:r>
          </a:p>
          <a:p>
            <a:pPr lvl="1">
              <a:buFont typeface="Wingdings 3" panose="05040102010807070707" pitchFamily="18" charset="2"/>
              <a:buChar char=""/>
            </a:pPr>
            <a:r>
              <a:rPr lang="en-GB" sz="1100"/>
              <a:t>One pad of post-it notes for each participant in different colours.</a:t>
            </a:r>
          </a:p>
          <a:p>
            <a:pPr lvl="1">
              <a:buFont typeface="Wingdings 3" panose="05040102010807070707" pitchFamily="18" charset="2"/>
              <a:buChar char=""/>
            </a:pPr>
            <a:r>
              <a:rPr lang="en-GB" sz="1100"/>
              <a:t>Markers to write on the post-it notes.</a:t>
            </a:r>
          </a:p>
          <a:p>
            <a:pPr lvl="1">
              <a:buFont typeface="Wingdings 3" panose="05040102010807070707" pitchFamily="18" charset="2"/>
              <a:buChar char=""/>
            </a:pPr>
            <a:r>
              <a:rPr lang="en-GB" sz="1100"/>
              <a:t>A clock or a timer.</a:t>
            </a:r>
            <a:endParaRPr lang="en-GB" sz="1200" i="1"/>
          </a:p>
          <a:p>
            <a:pPr marL="261768" lvl="1" indent="0">
              <a:lnSpc>
                <a:spcPct val="150000"/>
              </a:lnSpc>
              <a:buNone/>
            </a:pPr>
            <a:r>
              <a:rPr lang="en-GB" sz="1100" i="1"/>
              <a:t>If the team meets digitally:</a:t>
            </a:r>
          </a:p>
          <a:p>
            <a:pPr lvl="1">
              <a:buFont typeface="Wingdings 3" panose="05040102010807070707" pitchFamily="18" charset="2"/>
              <a:buChar char=""/>
            </a:pPr>
            <a:r>
              <a:rPr lang="en-GB" sz="1100"/>
              <a:t>Use the MURAL - version of Start Smart or use a digital whiteboard where you enter the fields from the team contract.</a:t>
            </a:r>
          </a:p>
          <a:p>
            <a:pPr lvl="1">
              <a:buFont typeface="Wingdings 3" panose="05040102010807070707" pitchFamily="18" charset="2"/>
              <a:buChar char=""/>
            </a:pPr>
            <a:r>
              <a:rPr lang="en-GB" sz="1100"/>
              <a:t>Familiarise yourself with how the tool works, so that you can help the participants to use it.</a:t>
            </a:r>
          </a:p>
          <a:p>
            <a:pPr lvl="1">
              <a:buFont typeface="Wingdings 3" panose="05040102010807070707" pitchFamily="18" charset="2"/>
              <a:buChar char=""/>
            </a:pPr>
            <a:r>
              <a:rPr lang="en-GB" sz="1100"/>
              <a:t>Alternatively, you can also use a shared document (such as Word Online or Google Docs).</a:t>
            </a:r>
            <a:br>
              <a:rPr lang="en-GB" sz="1100"/>
            </a:br>
            <a:endParaRPr lang="en-GB" sz="1100"/>
          </a:p>
        </p:txBody>
      </p:sp>
    </p:spTree>
    <p:extLst>
      <p:ext uri="{BB962C8B-B14F-4D97-AF65-F5344CB8AC3E}">
        <p14:creationId xmlns:p14="http://schemas.microsoft.com/office/powerpoint/2010/main" val="306384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xfrm>
            <a:off x="901375" y="1669640"/>
            <a:ext cx="10436985" cy="4584964"/>
          </a:xfrm>
          <a:ln>
            <a:noFill/>
          </a:ln>
        </p:spPr>
        <p:txBody>
          <a:bodyPr wrap="square" anchor="t">
            <a:normAutofit fontScale="92500" lnSpcReduction="10000"/>
          </a:bodyPr>
          <a:lstStyle/>
          <a:p>
            <a:pPr marL="33" indent="0">
              <a:spcAft>
                <a:spcPts val="1200"/>
              </a:spcAft>
              <a:buNone/>
            </a:pPr>
            <a:r>
              <a:rPr lang="en-GB" sz="1200"/>
              <a:t>This workshop relies on good time management. Keep an eye on the clock and set aside a bit of buffer if you expect certain activities to take longer.</a:t>
            </a:r>
            <a:endParaRPr lang="en-GB" sz="1100"/>
          </a:p>
          <a:p>
            <a:pPr marL="33" indent="0">
              <a:lnSpc>
                <a:spcPct val="120000"/>
              </a:lnSpc>
              <a:spcAft>
                <a:spcPts val="600"/>
              </a:spcAft>
              <a:buNone/>
            </a:pPr>
            <a:r>
              <a:rPr lang="en-GB" sz="1500" b="1">
                <a:solidFill>
                  <a:schemeClr val="accent1"/>
                </a:solidFill>
              </a:rPr>
              <a:t>1. AGENDA AND CHECK-IN 20 mins</a:t>
            </a:r>
          </a:p>
          <a:p>
            <a:pPr marL="33" indent="0">
              <a:lnSpc>
                <a:spcPct val="120000"/>
              </a:lnSpc>
              <a:buNone/>
            </a:pPr>
            <a:r>
              <a:rPr lang="en-GB" sz="1200" b="1">
                <a:solidFill>
                  <a:srgbClr val="231651"/>
                </a:solidFill>
                <a:latin typeface="Merriweather Light" panose="00000400000000000000" pitchFamily="2" charset="0"/>
              </a:rPr>
              <a:t>A. AGENDA   </a:t>
            </a:r>
            <a:r>
              <a:rPr lang="en-GB" sz="1200">
                <a:solidFill>
                  <a:schemeClr val="accent1"/>
                </a:solidFill>
              </a:rPr>
              <a:t>10 mins</a:t>
            </a:r>
          </a:p>
          <a:p>
            <a:r>
              <a:rPr lang="en-GB" sz="1200"/>
              <a:t>Start the workshop on the agenda slide and continue in the suggested order. </a:t>
            </a:r>
          </a:p>
          <a:p>
            <a:pPr>
              <a:spcAft>
                <a:spcPts val="1200"/>
              </a:spcAft>
            </a:pPr>
            <a:r>
              <a:rPr lang="en-GB" sz="1200"/>
              <a:t>Clarify if there are any questions or feedback on these points. </a:t>
            </a:r>
            <a:endParaRPr lang="en-GB" sz="1100"/>
          </a:p>
          <a:p>
            <a:pPr marL="33" indent="0">
              <a:buNone/>
            </a:pPr>
            <a:r>
              <a:rPr lang="en-GB" sz="1200" b="1">
                <a:solidFill>
                  <a:srgbClr val="231651"/>
                </a:solidFill>
              </a:rPr>
              <a:t>B. CHECK-IN   </a:t>
            </a:r>
            <a:r>
              <a:rPr lang="en-GB" sz="1200">
                <a:solidFill>
                  <a:schemeClr val="accent1"/>
                </a:solidFill>
              </a:rPr>
              <a:t>10 mins</a:t>
            </a:r>
          </a:p>
          <a:p>
            <a:pPr marL="33" indent="0">
              <a:lnSpc>
                <a:spcPct val="160000"/>
              </a:lnSpc>
              <a:buNone/>
            </a:pPr>
            <a:r>
              <a:rPr lang="en-GB" sz="1200"/>
              <a:t>Before any team meeting, whether it is Start Smart or something else - it is useful to have a ‘check-in’, which is a short round where everyone gets to say something. This has many purposes: </a:t>
            </a:r>
          </a:p>
          <a:p>
            <a:r>
              <a:rPr lang="en-GB" sz="1200"/>
              <a:t>Getting focused on the task at hand.</a:t>
            </a:r>
          </a:p>
          <a:p>
            <a:r>
              <a:rPr lang="en-GB" sz="1200"/>
              <a:t>Creating a connection between the participants.</a:t>
            </a:r>
          </a:p>
          <a:p>
            <a:r>
              <a:rPr lang="en-GB" sz="1200"/>
              <a:t>Providing the others with practical information (e.g. limited time or focus because of X) </a:t>
            </a:r>
          </a:p>
          <a:p>
            <a:pPr marL="33" indent="0">
              <a:lnSpc>
                <a:spcPct val="160000"/>
              </a:lnSpc>
              <a:buNone/>
            </a:pPr>
            <a:r>
              <a:rPr lang="en-GB" sz="1200"/>
              <a:t>Examples of what can be included in a check-in include things that you are interested in, how you are doing, etc. </a:t>
            </a:r>
            <a:br>
              <a:rPr lang="en-GB" sz="1200"/>
            </a:br>
            <a:r>
              <a:rPr lang="en-GB" sz="1200"/>
              <a:t>In this process, we recommend that you start the check-in with the following two questions:</a:t>
            </a:r>
          </a:p>
          <a:p>
            <a:r>
              <a:rPr lang="en-GB" sz="1200"/>
              <a:t>How are you today?</a:t>
            </a:r>
          </a:p>
          <a:p>
            <a:pPr>
              <a:spcAft>
                <a:spcPts val="1200"/>
              </a:spcAft>
            </a:pPr>
            <a:r>
              <a:rPr lang="en-GB" sz="1200"/>
              <a:t>How do you feel now that we’re about to start this session?</a:t>
            </a:r>
          </a:p>
          <a:p>
            <a:pPr marL="33" indent="0">
              <a:buNone/>
            </a:pPr>
            <a:r>
              <a:rPr lang="en-GB" sz="1200"/>
              <a:t>Make sure that everyone talks for about the same amount of time.</a:t>
            </a:r>
            <a:endParaRPr lang="en-GB" sz="1100"/>
          </a:p>
          <a:p>
            <a:endParaRPr lang="en-GB" sz="1100"/>
          </a:p>
          <a:p>
            <a:pPr marL="33" indent="0">
              <a:buNone/>
            </a:pPr>
            <a:endParaRPr lang="nb-NO"/>
          </a:p>
        </p:txBody>
      </p:sp>
    </p:spTree>
    <p:extLst>
      <p:ext uri="{BB962C8B-B14F-4D97-AF65-F5344CB8AC3E}">
        <p14:creationId xmlns:p14="http://schemas.microsoft.com/office/powerpoint/2010/main" val="164445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a:xfrm>
            <a:off x="901375" y="1669640"/>
            <a:ext cx="10436985" cy="4584964"/>
          </a:xfrm>
        </p:spPr>
        <p:txBody>
          <a:bodyPr vert="horz" wrap="square" lIns="0" tIns="0" rIns="0" bIns="0" rtlCol="0" anchor="t">
            <a:normAutofit lnSpcReduction="10000"/>
          </a:bodyPr>
          <a:lstStyle/>
          <a:p>
            <a:pPr marL="33" indent="0">
              <a:lnSpc>
                <a:spcPct val="110000"/>
              </a:lnSpc>
              <a:spcAft>
                <a:spcPts val="600"/>
              </a:spcAft>
              <a:buNone/>
            </a:pPr>
            <a:r>
              <a:rPr lang="en-GB" sz="1400" b="1">
                <a:solidFill>
                  <a:schemeClr val="accent1"/>
                </a:solidFill>
              </a:rPr>
              <a:t>2. PREPARING THE TEAM CONTRACT – approx. 2-2,5 hours including a break</a:t>
            </a:r>
          </a:p>
          <a:p>
            <a:pPr marL="261620" indent="-261620"/>
            <a:r>
              <a:rPr lang="en-GB" sz="1100"/>
              <a:t>For each of the topics in the team contract we recommend that the participants get 3 minutes to consider the question individually and note their thoughts on their post-it notes. Each participant in turn shares what they have written and places the post-it note on the dedicated area of the contract. There is time for a brief elaboration and, if necessary, questions from members of the team if something is unclear. Identical notes can be placed on top of each other. Alternate in who starts sharing their notes. </a:t>
            </a:r>
          </a:p>
          <a:p>
            <a:pPr marL="261620" indent="-261620"/>
            <a:r>
              <a:rPr lang="en-GB" sz="1100"/>
              <a:t>As a facilitator you might get questions as: ‘How should we answer this question?’, ‘What are we expected to say here?’, and etc. Here it is important to understand that Start Smart provides a method for the team, rather than the actual content of the team contract. Hence, all answers are valid. </a:t>
            </a:r>
          </a:p>
          <a:p>
            <a:pPr marL="261620" indent="-261620"/>
            <a:r>
              <a:rPr lang="en-GB" sz="1100"/>
              <a:t>It might be a good idea to ‘park’ conversations that seem to take too much time or are off-topic until a later occasion. These points can be noted down on the ‘parking lot’ (slide 10), and be discussed in another relevant forum/meeting. </a:t>
            </a:r>
          </a:p>
          <a:p>
            <a:pPr marL="261620" indent="-261620">
              <a:spcAft>
                <a:spcPts val="1200"/>
              </a:spcAft>
            </a:pPr>
            <a:r>
              <a:rPr lang="en-GB" sz="1100"/>
              <a:t>On the last slide of this facilitator guide, you can find the whole team contract with several help questions. You can use these to elaborate on what might be important to talk about under each topic. </a:t>
            </a:r>
          </a:p>
          <a:p>
            <a:pPr marL="0" indent="0">
              <a:buNone/>
            </a:pPr>
            <a:r>
              <a:rPr lang="en-GB" sz="1100" b="1">
                <a:solidFill>
                  <a:schemeClr val="accent1"/>
                </a:solidFill>
              </a:rPr>
              <a:t>A. WHY are we a team? – PURPOSE   15 mins</a:t>
            </a:r>
          </a:p>
          <a:p>
            <a:pPr marL="261620" indent="-261620">
              <a:buAutoNum type="arabicPeriod"/>
            </a:pPr>
            <a:r>
              <a:rPr lang="en-GB" sz="1100"/>
              <a:t>Ask the question: </a:t>
            </a:r>
            <a:r>
              <a:rPr lang="en-GB" sz="1100" b="1">
                <a:solidFill>
                  <a:schemeClr val="accent1"/>
                </a:solidFill>
              </a:rPr>
              <a:t>Why are we a team and what is our overall ambition?  </a:t>
            </a:r>
            <a:r>
              <a:rPr lang="en-GB" sz="1100">
                <a:solidFill>
                  <a:srgbClr val="000000"/>
                </a:solidFill>
              </a:rPr>
              <a:t>Ask the team to take a superordinate perspective.</a:t>
            </a:r>
            <a:endParaRPr lang="en-GB" sz="1100"/>
          </a:p>
          <a:p>
            <a:pPr marL="261620" indent="-261620">
              <a:spcAft>
                <a:spcPts val="1200"/>
              </a:spcAft>
              <a:buAutoNum type="arabicPeriod"/>
            </a:pPr>
            <a:r>
              <a:rPr lang="en-GB" sz="1100"/>
              <a:t>After everyone has shared their post-it notes, as the facilitator you summarises the input and remember to check with the team if they agree. </a:t>
            </a:r>
          </a:p>
          <a:p>
            <a:pPr marL="0" indent="0">
              <a:buNone/>
            </a:pPr>
            <a:r>
              <a:rPr lang="en-GB" sz="1100" b="1">
                <a:solidFill>
                  <a:schemeClr val="accent1"/>
                </a:solidFill>
              </a:rPr>
              <a:t>B. WHAT do we want to achieve? – GOALS 15 mins</a:t>
            </a:r>
          </a:p>
          <a:p>
            <a:pPr marL="261620" indent="-261620">
              <a:buFont typeface="+mj-lt"/>
              <a:buAutoNum type="arabicPeriod"/>
            </a:pPr>
            <a:r>
              <a:rPr lang="en-GB" sz="1100"/>
              <a:t>Ask the question: </a:t>
            </a:r>
            <a:r>
              <a:rPr lang="en-GB" sz="1100" b="1">
                <a:solidFill>
                  <a:schemeClr val="accent1"/>
                </a:solidFill>
              </a:rPr>
              <a:t>What are the team’s specific goals? </a:t>
            </a:r>
            <a:r>
              <a:rPr lang="en-GB" sz="1100"/>
              <a:t>Underline that the team’s goals should be realistic, measurable and have a time limit.</a:t>
            </a:r>
          </a:p>
          <a:p>
            <a:pPr marL="261620" indent="-261620">
              <a:buFont typeface="+mj-lt"/>
              <a:buAutoNum type="arabicPeriod"/>
            </a:pPr>
            <a:r>
              <a:rPr lang="en-GB" sz="1100"/>
              <a:t>There should be somewhat conformity between the answers in regards of the team’s goals, however the answers does not need to be identical. After everyone has shared their post-it notes, as the facilitator; summarise the input and check with the team if they agree. </a:t>
            </a:r>
          </a:p>
          <a:p>
            <a:pPr marL="261620" indent="-261620">
              <a:buFont typeface="+mj-lt"/>
              <a:buAutoNum type="arabicPeriod"/>
            </a:pPr>
            <a:r>
              <a:rPr lang="en-GB" sz="1100">
                <a:solidFill>
                  <a:srgbClr val="000000"/>
                </a:solidFill>
              </a:rPr>
              <a:t>If there is disagreement in the group, and it is not possible to resolve it immediately, you should come </a:t>
            </a:r>
            <a:r>
              <a:rPr lang="en-GB" sz="1100"/>
              <a:t>back to this topic as soon as possible </a:t>
            </a:r>
            <a:r>
              <a:rPr lang="en-GB" sz="1100">
                <a:solidFill>
                  <a:srgbClr val="000000"/>
                </a:solidFill>
              </a:rPr>
              <a:t>after the workshop.</a:t>
            </a:r>
          </a:p>
        </p:txBody>
      </p:sp>
    </p:spTree>
    <p:extLst>
      <p:ext uri="{BB962C8B-B14F-4D97-AF65-F5344CB8AC3E}">
        <p14:creationId xmlns:p14="http://schemas.microsoft.com/office/powerpoint/2010/main" val="4210888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wrap="square" anchor="t">
            <a:normAutofit lnSpcReduction="10000"/>
          </a:bodyPr>
          <a:lstStyle/>
          <a:p>
            <a:pPr marL="33" indent="0">
              <a:buNone/>
            </a:pPr>
            <a:r>
              <a:rPr lang="en-GB" sz="1100" b="1">
                <a:solidFill>
                  <a:schemeClr val="accent1"/>
                </a:solidFill>
              </a:rPr>
              <a:t>C. WHO are we? – PERSONAL USER MANUAL   5 mins per person</a:t>
            </a:r>
          </a:p>
          <a:p>
            <a:pPr>
              <a:buFont typeface="+mj-lt"/>
              <a:buAutoNum type="arabicPeriod"/>
            </a:pPr>
            <a:r>
              <a:rPr lang="en-GB" sz="1100"/>
              <a:t>Participants prepare their ‘personal user manual’ before the session and bring the completed version. As you become familiar with Start Smart and the personal user manual, you can assess how many and which questions you want to bring into the various groups you facilitate. </a:t>
            </a:r>
          </a:p>
          <a:p>
            <a:pPr>
              <a:buFont typeface="+mj-lt"/>
              <a:buAutoNum type="arabicPeriod"/>
            </a:pPr>
            <a:r>
              <a:rPr lang="en-GB" sz="1100"/>
              <a:t>Participants present their user manual one by one, spending about 5 minutes each.</a:t>
            </a:r>
          </a:p>
          <a:p>
            <a:pPr>
              <a:buFont typeface="+mj-lt"/>
              <a:buAutoNum type="arabicPeriod"/>
            </a:pPr>
            <a:r>
              <a:rPr lang="en-GB" sz="1100"/>
              <a:t>After a participant has presented themselves, let some of the other participants give a brief response to what the participant has shared, 1-2 minutes, such as follow-up questions or comments. </a:t>
            </a:r>
          </a:p>
          <a:p>
            <a:pPr>
              <a:spcAft>
                <a:spcPts val="1200"/>
              </a:spcAft>
              <a:buFont typeface="+mj-lt"/>
              <a:buAutoNum type="arabicPeriod"/>
            </a:pPr>
            <a:r>
              <a:rPr lang="en-GB" sz="1100"/>
              <a:t>Wrap up this session after everyone has presented by asking the group: How was this?</a:t>
            </a:r>
          </a:p>
          <a:p>
            <a:pPr marL="33" indent="0">
              <a:spcAft>
                <a:spcPts val="1200"/>
              </a:spcAft>
              <a:buNone/>
            </a:pPr>
            <a:r>
              <a:rPr lang="en-GB" b="1">
                <a:solidFill>
                  <a:schemeClr val="accent1"/>
                </a:solidFill>
              </a:rPr>
              <a:t>CONSIDER THE NEED FOR A BREAK HERE – </a:t>
            </a:r>
            <a:r>
              <a:rPr lang="en-GB" b="1" dirty="0">
                <a:solidFill>
                  <a:schemeClr val="accent1"/>
                </a:solidFill>
              </a:rPr>
              <a:t>10-15 </a:t>
            </a:r>
            <a:r>
              <a:rPr lang="en-GB" b="1">
                <a:solidFill>
                  <a:schemeClr val="accent1"/>
                </a:solidFill>
              </a:rPr>
              <a:t>mins</a:t>
            </a:r>
            <a:endParaRPr lang="en-GB" dirty="0">
              <a:solidFill>
                <a:schemeClr val="accent1"/>
              </a:solidFill>
            </a:endParaRPr>
          </a:p>
          <a:p>
            <a:pPr marL="33" indent="0">
              <a:buNone/>
            </a:pPr>
            <a:r>
              <a:rPr lang="en-GB" sz="1100" b="1">
                <a:solidFill>
                  <a:schemeClr val="accent1"/>
                </a:solidFill>
              </a:rPr>
              <a:t>D. HOW shall we work together? 60 mins</a:t>
            </a:r>
          </a:p>
          <a:p>
            <a:pPr marL="33" indent="0">
              <a:buNone/>
            </a:pPr>
            <a:r>
              <a:rPr lang="en-GB" sz="1100" b="1">
                <a:solidFill>
                  <a:schemeClr val="tx2"/>
                </a:solidFill>
              </a:rPr>
              <a:t>ROLES AND RESPONSIBILITIES 15 mins</a:t>
            </a:r>
          </a:p>
          <a:p>
            <a:pPr>
              <a:buFont typeface="+mj-lt"/>
              <a:buAutoNum type="arabicPeriod"/>
            </a:pPr>
            <a:r>
              <a:rPr lang="en-GB" sz="1100"/>
              <a:t>Ask the question: </a:t>
            </a:r>
            <a:r>
              <a:rPr lang="en-GB" sz="1100" b="1">
                <a:solidFill>
                  <a:srgbClr val="231651"/>
                </a:solidFill>
              </a:rPr>
              <a:t>Given our purpose, goals and who we are, which roles and responsibilities do we need to ensure that this team succeeds? </a:t>
            </a:r>
          </a:p>
          <a:p>
            <a:pPr>
              <a:buFont typeface="+mj-lt"/>
              <a:buAutoNum type="arabicPeriod"/>
            </a:pPr>
            <a:r>
              <a:rPr lang="en-GB" sz="1100"/>
              <a:t>In this context, 'roles' refer to clarifying which roles/responsibilities are needed for the team to succeed in what the team is supposed to do. Sometimes, roles are quite clear from the outset, while other times, they are not. In the latter case, the distribution of roles and responsibilities may need to be determined after the workshop, as it often requires more time to assess who should do what based on skills, availability, and prerequisites.</a:t>
            </a:r>
            <a:endParaRPr lang="en-GB" sz="1100" b="1"/>
          </a:p>
          <a:p>
            <a:pPr>
              <a:buFont typeface="+mj-lt"/>
              <a:buAutoNum type="arabicPeriod"/>
            </a:pPr>
            <a:r>
              <a:rPr lang="en-GB" sz="1100"/>
              <a:t>After everyone has shared their post-its, the facilitator summarises the input and checks with the team if they agree. </a:t>
            </a:r>
            <a:endParaRPr lang="en-GB" sz="1100" b="1">
              <a:solidFill>
                <a:srgbClr val="231651"/>
              </a:solidFill>
            </a:endParaRPr>
          </a:p>
          <a:p>
            <a:pPr>
              <a:spcAft>
                <a:spcPts val="1200"/>
              </a:spcAft>
              <a:buFont typeface="+mj-lt"/>
              <a:buAutoNum type="arabicPeriod"/>
            </a:pPr>
            <a:r>
              <a:rPr lang="en-GB" sz="1100"/>
              <a:t>If it is difficult to reach agreement within this topic, you can return to it when the whole team contract has been completed or at the next meeting. </a:t>
            </a:r>
            <a:endParaRPr lang="en-GB" sz="1100" dirty="0"/>
          </a:p>
          <a:p>
            <a:pPr marL="33" indent="0">
              <a:buNone/>
            </a:pPr>
            <a:r>
              <a:rPr lang="en-GB" sz="1100" b="1">
                <a:solidFill>
                  <a:schemeClr val="tx2"/>
                </a:solidFill>
              </a:rPr>
              <a:t>WORK METHODS   15 mins</a:t>
            </a:r>
          </a:p>
          <a:p>
            <a:pPr>
              <a:buFont typeface="+mj-lt"/>
              <a:buAutoNum type="arabicPeriod"/>
            </a:pPr>
            <a:r>
              <a:rPr lang="en-GB" sz="1100"/>
              <a:t>Ask the question: </a:t>
            </a:r>
            <a:r>
              <a:rPr lang="en-GB" sz="1100" b="1">
                <a:solidFill>
                  <a:srgbClr val="231651"/>
                </a:solidFill>
              </a:rPr>
              <a:t>How can we best organise our work to succeed with our tasks and goals?</a:t>
            </a:r>
          </a:p>
          <a:p>
            <a:pPr>
              <a:buFont typeface="+mj-lt"/>
              <a:buAutoNum type="arabicPeriod"/>
            </a:pPr>
            <a:r>
              <a:rPr lang="en-GB" sz="1100"/>
              <a:t>After everyone has shared their post-its, the facilitator summarises the input and checks with the team if they agree. </a:t>
            </a:r>
          </a:p>
        </p:txBody>
      </p:sp>
    </p:spTree>
    <p:extLst>
      <p:ext uri="{BB962C8B-B14F-4D97-AF65-F5344CB8AC3E}">
        <p14:creationId xmlns:p14="http://schemas.microsoft.com/office/powerpoint/2010/main" val="90749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4/4</a:t>
            </a:r>
          </a:p>
        </p:txBody>
      </p:sp>
      <p:sp>
        <p:nvSpPr>
          <p:cNvPr id="3" name="Content Placeholder 2">
            <a:extLst>
              <a:ext uri="{FF2B5EF4-FFF2-40B4-BE49-F238E27FC236}">
                <a16:creationId xmlns:a16="http://schemas.microsoft.com/office/drawing/2014/main" id="{D8103D8E-7104-4279-A342-1E783908C204}"/>
              </a:ext>
            </a:extLst>
          </p:cNvPr>
          <p:cNvSpPr>
            <a:spLocks noGrp="1"/>
          </p:cNvSpPr>
          <p:nvPr>
            <p:ph idx="1"/>
          </p:nvPr>
        </p:nvSpPr>
        <p:spPr>
          <a:xfrm>
            <a:off x="901375" y="1669640"/>
            <a:ext cx="10436985" cy="4584964"/>
          </a:xfrm>
        </p:spPr>
        <p:txBody>
          <a:bodyPr wrap="square" anchor="t">
            <a:normAutofit fontScale="92500" lnSpcReduction="10000"/>
          </a:bodyPr>
          <a:lstStyle/>
          <a:p>
            <a:pPr marL="33" indent="0">
              <a:buNone/>
            </a:pPr>
            <a:r>
              <a:rPr lang="en-GB" sz="1100" b="1">
                <a:solidFill>
                  <a:schemeClr val="tx2"/>
                </a:solidFill>
              </a:rPr>
              <a:t>COLLABORATION NORMS   15 mins</a:t>
            </a:r>
          </a:p>
          <a:p>
            <a:pPr marL="228600" indent="-228600">
              <a:buFont typeface="+mj-lt"/>
              <a:buAutoNum type="arabicPeriod"/>
            </a:pPr>
            <a:r>
              <a:rPr lang="en-GB" sz="1100"/>
              <a:t>Ask the question: </a:t>
            </a:r>
            <a:r>
              <a:rPr lang="en-GB" sz="1100" b="1">
                <a:solidFill>
                  <a:srgbClr val="231651"/>
                </a:solidFill>
              </a:rPr>
              <a:t>What mutual expectations should we have to optimize working together? </a:t>
            </a:r>
          </a:p>
          <a:p>
            <a:pPr marL="228600" indent="-228600">
              <a:buFont typeface="+mj-lt"/>
              <a:buAutoNum type="arabicPeriod"/>
            </a:pPr>
            <a:r>
              <a:rPr lang="en-GB" sz="1100"/>
              <a:t>To help the team get started, you can ask them to think about the best and worst teams they've been a part of and produce suggestions based on these experiences. </a:t>
            </a:r>
          </a:p>
          <a:p>
            <a:pPr marL="228633" indent="-228600">
              <a:spcAft>
                <a:spcPts val="1200"/>
              </a:spcAft>
              <a:buFont typeface="+mj-lt"/>
              <a:buAutoNum type="arabicPeriod"/>
            </a:pPr>
            <a:r>
              <a:rPr lang="en-GB" sz="1100"/>
              <a:t>After everyone has shared, check with the team if they agree. Do these norms support the goals and work methods? </a:t>
            </a:r>
          </a:p>
          <a:p>
            <a:pPr marL="33" indent="0">
              <a:buNone/>
            </a:pPr>
            <a:r>
              <a:rPr lang="en-GB" sz="1100" b="1">
                <a:solidFill>
                  <a:schemeClr val="tx2"/>
                </a:solidFill>
              </a:rPr>
              <a:t>TEAM DEVELOPMENT 15 mins</a:t>
            </a:r>
          </a:p>
          <a:p>
            <a:pPr marL="228600" indent="-228600">
              <a:buFont typeface="+mj-lt"/>
              <a:buAutoNum type="arabicPeriod"/>
            </a:pPr>
            <a:r>
              <a:rPr lang="en-GB" sz="1100"/>
              <a:t>Ask the question: </a:t>
            </a:r>
            <a:r>
              <a:rPr lang="en-GB" sz="1100" b="1">
                <a:solidFill>
                  <a:srgbClr val="231651"/>
                </a:solidFill>
              </a:rPr>
              <a:t>How can we follow up on what we have agreed upon in this contract and ensure that we develop as a team? </a:t>
            </a:r>
          </a:p>
          <a:p>
            <a:pPr>
              <a:buFont typeface="+mj-lt"/>
              <a:buAutoNum type="arabicPeriod"/>
            </a:pPr>
            <a:r>
              <a:rPr lang="en-GB" sz="1100"/>
              <a:t>After everyone has shared their post-its, the facilitator summarises the input and checks with the team if they agree. </a:t>
            </a:r>
          </a:p>
          <a:p>
            <a:pPr>
              <a:buFont typeface="+mj-lt"/>
              <a:buAutoNum type="arabicPeriod"/>
            </a:pPr>
            <a:r>
              <a:rPr lang="en-GB" sz="1100"/>
              <a:t>Agree on when you will conduct the Start Smart follow-up. We recommend a follow-up after approximately 2 months, but this depends on how closely the team will be working together. Please check out the dedicated tool called 'Start Smart Follow-up' on our website.</a:t>
            </a:r>
          </a:p>
          <a:p>
            <a:pPr marL="228633" indent="-228600">
              <a:buFont typeface="+mj-lt"/>
              <a:buAutoNum type="arabicPeriod"/>
            </a:pPr>
            <a:endParaRPr lang="en-GB" sz="1100"/>
          </a:p>
          <a:p>
            <a:pPr marL="33" indent="0">
              <a:lnSpc>
                <a:spcPct val="110000"/>
              </a:lnSpc>
              <a:spcAft>
                <a:spcPts val="600"/>
              </a:spcAft>
              <a:buNone/>
            </a:pPr>
            <a:r>
              <a:rPr lang="en-GB" sz="1400" b="1">
                <a:solidFill>
                  <a:schemeClr val="accent1"/>
                </a:solidFill>
              </a:rPr>
              <a:t>3. SUMMARY AND CHECK-OUT   15 mins</a:t>
            </a:r>
          </a:p>
          <a:p>
            <a:pPr marL="261620" indent="-261620">
              <a:buClr>
                <a:srgbClr val="FF3300"/>
              </a:buClr>
              <a:buFont typeface="+mj-lt"/>
              <a:buAutoNum type="arabicPeriod"/>
            </a:pPr>
            <a:r>
              <a:rPr lang="en-GB" sz="1100"/>
              <a:t>The facilitator or team leader summarises where there is agreement, what remains unclear, and how this will be followed up. Note down the points for clarification and a person responsible for following them up. </a:t>
            </a:r>
          </a:p>
          <a:p>
            <a:pPr marL="261620" indent="-261620">
              <a:buClr>
                <a:srgbClr val="FF3300"/>
              </a:buClr>
              <a:buFont typeface="+mj-lt"/>
              <a:buAutoNum type="arabicPeriod"/>
            </a:pPr>
            <a:r>
              <a:rPr kumimoji="0" lang="en-GB" sz="1100" b="0" i="0" u="none" strike="noStrike" kern="1200" cap="none" spc="0" normalizeH="0" baseline="0" noProof="0">
                <a:ln>
                  <a:noFill/>
                </a:ln>
                <a:solidFill>
                  <a:prstClr val="black"/>
                </a:solidFill>
                <a:effectLst/>
                <a:uLnTx/>
                <a:uFillTx/>
                <a:latin typeface="Merriweather Light"/>
                <a:ea typeface="+mn-ea"/>
                <a:cs typeface="+mn-cs"/>
              </a:rPr>
              <a:t>Agree on when a summarised team contract based on the input provided in the workshop should be ready. This includes the team’s purpose, goals, roles, work methods, collaboration norms and team development.</a:t>
            </a:r>
          </a:p>
          <a:p>
            <a:pPr>
              <a:buFont typeface="+mj-lt"/>
              <a:buAutoNum type="arabicPeriod"/>
            </a:pPr>
            <a:r>
              <a:rPr lang="en-GB" sz="1100"/>
              <a:t>Do a quick check-out round where all participants have the chance to say something about how they found working together today.</a:t>
            </a:r>
          </a:p>
          <a:p>
            <a:pPr marL="33" indent="0">
              <a:buNone/>
            </a:pPr>
            <a:endParaRPr lang="en-GB" sz="1100"/>
          </a:p>
          <a:p>
            <a:endParaRPr lang="en-GB" sz="1100"/>
          </a:p>
          <a:p>
            <a:endParaRPr lang="en-GB" sz="1100"/>
          </a:p>
          <a:p>
            <a:endParaRPr lang="en-GB" sz="1100"/>
          </a:p>
          <a:p>
            <a:pPr marL="33" indent="0">
              <a:buNone/>
            </a:pPr>
            <a:r>
              <a:rPr lang="en-GB" sz="1100"/>
              <a:t> </a:t>
            </a:r>
          </a:p>
          <a:p>
            <a:endParaRPr lang="en-GB" sz="1100"/>
          </a:p>
          <a:p>
            <a:endParaRPr lang="en-GB" sz="1100"/>
          </a:p>
          <a:p>
            <a:endParaRPr lang="nb-NO"/>
          </a:p>
        </p:txBody>
      </p:sp>
    </p:spTree>
    <p:extLst>
      <p:ext uri="{BB962C8B-B14F-4D97-AF65-F5344CB8AC3E}">
        <p14:creationId xmlns:p14="http://schemas.microsoft.com/office/powerpoint/2010/main" val="215475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6624A9D-9B3A-49CD-9B86-A2AD63146D37}"/>
              </a:ext>
            </a:extLst>
          </p:cNvPr>
          <p:cNvSpPr>
            <a:spLocks/>
          </p:cNvSpPr>
          <p:nvPr/>
        </p:nvSpPr>
        <p:spPr>
          <a:xfrm>
            <a:off x="914401" y="248345"/>
            <a:ext cx="4190823"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solidFill>
                <a:latin typeface="Roboto Thin" panose="02000000000000000000" pitchFamily="2" charset="0"/>
              </a:rPr>
              <a:t>Start: Explain Start Smart</a:t>
            </a:r>
            <a:endParaRPr lang="en-GB" sz="1200">
              <a:solidFill>
                <a:schemeClr val="bg2"/>
              </a:solidFill>
              <a:latin typeface="Roboto Thin" panose="02000000000000000000" pitchFamily="2" charset="0"/>
            </a:endParaRPr>
          </a:p>
        </p:txBody>
      </p:sp>
      <p:sp>
        <p:nvSpPr>
          <p:cNvPr id="2" name="Title 1">
            <a:extLst>
              <a:ext uri="{FF2B5EF4-FFF2-40B4-BE49-F238E27FC236}">
                <a16:creationId xmlns:a16="http://schemas.microsoft.com/office/drawing/2014/main" id="{2D0DAC6F-F2F2-4FBA-A78C-F30B8C10266E}"/>
              </a:ext>
            </a:extLst>
          </p:cNvPr>
          <p:cNvSpPr>
            <a:spLocks noGrp="1"/>
          </p:cNvSpPr>
          <p:nvPr>
            <p:ph type="title" idx="4294967295"/>
          </p:nvPr>
        </p:nvSpPr>
        <p:spPr>
          <a:xfrm rot="16200000">
            <a:off x="-1815873" y="2416867"/>
            <a:ext cx="4706935" cy="369887"/>
          </a:xfrm>
        </p:spPr>
        <p:txBody>
          <a:bodyPr>
            <a:noAutofit/>
          </a:bodyPr>
          <a:lstStyle/>
          <a:p>
            <a:pPr algn="r"/>
            <a:r>
              <a:rPr lang="en-GB" sz="2000">
                <a:solidFill>
                  <a:schemeClr val="accent4">
                    <a:lumMod val="100000"/>
                  </a:schemeClr>
                </a:solidFill>
              </a:rPr>
              <a:t>Facilitator slide with sub-questions</a:t>
            </a:r>
          </a:p>
        </p:txBody>
      </p:sp>
      <p:sp>
        <p:nvSpPr>
          <p:cNvPr id="3" name="Text Placeholder 33">
            <a:extLst>
              <a:ext uri="{FF2B5EF4-FFF2-40B4-BE49-F238E27FC236}">
                <a16:creationId xmlns:a16="http://schemas.microsoft.com/office/drawing/2014/main" id="{42E148A7-2398-45C6-81CC-1E732C2399F1}"/>
              </a:ext>
            </a:extLst>
          </p:cNvPr>
          <p:cNvSpPr txBox="1">
            <a:spLocks/>
          </p:cNvSpPr>
          <p:nvPr/>
        </p:nvSpPr>
        <p:spPr>
          <a:xfrm>
            <a:off x="3721147" y="2275500"/>
            <a:ext cx="2498289" cy="872424"/>
          </a:xfrm>
          <a:prstGeom prst="rect">
            <a:avLst/>
          </a:prstGeom>
        </p:spPr>
        <p:txBody>
          <a:bodyPr vert="horz" lIns="0" tIns="0" rIns="0" bIns="0" rtlCol="0" anchor="t">
            <a:normAutofit fontScale="92500" lnSpcReduction="10000"/>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What do we want to achieve in the short term?</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What do we want to achieve in the long term?</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How do our goals relate to those of the organization</a:t>
            </a:r>
            <a:r>
              <a:rPr lang="en-GB">
                <a:solidFill>
                  <a:prstClr val="black"/>
                </a:solidFill>
                <a:latin typeface="Merriweather Light"/>
              </a:rPr>
              <a:t>/client</a:t>
            </a:r>
            <a:r>
              <a:rPr kumimoji="0" lang="en-GB" sz="900" b="0" i="0" u="none" strike="noStrike" kern="1200" cap="none" spc="0" normalizeH="0" baseline="0" noProof="0">
                <a:ln>
                  <a:noFill/>
                </a:ln>
                <a:solidFill>
                  <a:prstClr val="black"/>
                </a:solidFill>
                <a:effectLst/>
                <a:uLnTx/>
                <a:uFillTx/>
                <a:latin typeface="Merriweather Light"/>
                <a:ea typeface="+mn-ea"/>
                <a:cs typeface="+mn-cs"/>
              </a:rPr>
              <a:t>?</a:t>
            </a:r>
          </a:p>
          <a:p>
            <a:pPr algn="l"/>
            <a:endParaRPr lang="en-GB"/>
          </a:p>
        </p:txBody>
      </p:sp>
      <p:sp>
        <p:nvSpPr>
          <p:cNvPr id="4" name="Text Placeholder 33">
            <a:extLst>
              <a:ext uri="{FF2B5EF4-FFF2-40B4-BE49-F238E27FC236}">
                <a16:creationId xmlns:a16="http://schemas.microsoft.com/office/drawing/2014/main" id="{27C45336-5757-4C4C-95B6-8E1C238ADCA3}"/>
              </a:ext>
            </a:extLst>
          </p:cNvPr>
          <p:cNvSpPr txBox="1">
            <a:spLocks/>
          </p:cNvSpPr>
          <p:nvPr/>
        </p:nvSpPr>
        <p:spPr>
          <a:xfrm>
            <a:off x="1037131" y="2457456"/>
            <a:ext cx="2498289" cy="676650"/>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lang="en-GB">
                <a:solidFill>
                  <a:prstClr val="black"/>
                </a:solidFill>
                <a:latin typeface="Merriweather Light"/>
              </a:rPr>
              <a:t>Why is this important</a:t>
            </a:r>
            <a:r>
              <a:rPr kumimoji="0" lang="en-GB" sz="900" b="0" i="0" u="none" strike="noStrike" kern="1200" cap="none" spc="0" normalizeH="0" baseline="0" noProof="0">
                <a:ln>
                  <a:noFill/>
                </a:ln>
                <a:solidFill>
                  <a:prstClr val="black"/>
                </a:solidFill>
                <a:effectLst/>
                <a:uLnTx/>
                <a:uFillTx/>
                <a:latin typeface="Merriweather Light"/>
                <a:ea typeface="+mn-ea"/>
                <a:cs typeface="+mn-cs"/>
              </a:rPr>
              <a:t>? </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lang="en-GB">
                <a:solidFill>
                  <a:prstClr val="black"/>
                </a:solidFill>
                <a:latin typeface="Merriweather Light"/>
              </a:rPr>
              <a:t>What are we contributing to</a:t>
            </a:r>
            <a:r>
              <a:rPr kumimoji="0" lang="en-GB" sz="900" b="0" i="0" u="none" strike="noStrike" kern="1200" cap="none" spc="0" normalizeH="0" baseline="0" noProof="0">
                <a:ln>
                  <a:noFill/>
                </a:ln>
                <a:solidFill>
                  <a:prstClr val="black"/>
                </a:solidFill>
                <a:effectLst/>
                <a:uLnTx/>
                <a:uFillTx/>
                <a:latin typeface="Merriweather Light"/>
                <a:ea typeface="+mn-ea"/>
                <a:cs typeface="+mn-cs"/>
              </a:rPr>
              <a:t>?</a:t>
            </a:r>
          </a:p>
          <a:p>
            <a:endParaRPr lang="en-GB"/>
          </a:p>
        </p:txBody>
      </p:sp>
      <p:sp>
        <p:nvSpPr>
          <p:cNvPr id="5" name="Rectangle 4">
            <a:extLst>
              <a:ext uri="{FF2B5EF4-FFF2-40B4-BE49-F238E27FC236}">
                <a16:creationId xmlns:a16="http://schemas.microsoft.com/office/drawing/2014/main" id="{B671709E-0675-4C2A-B142-0BBC9302AB3A}"/>
              </a:ext>
            </a:extLst>
          </p:cNvPr>
          <p:cNvSpPr>
            <a:spLocks/>
          </p:cNvSpPr>
          <p:nvPr/>
        </p:nvSpPr>
        <p:spPr>
          <a:xfrm>
            <a:off x="914402" y="949185"/>
            <a:ext cx="10919995" cy="52776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5779836-B3C4-478F-A73A-D53CCCB41F22}"/>
              </a:ext>
            </a:extLst>
          </p:cNvPr>
          <p:cNvSpPr/>
          <p:nvPr/>
        </p:nvSpPr>
        <p:spPr>
          <a:xfrm>
            <a:off x="1029279" y="1259537"/>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Why </a:t>
            </a:r>
            <a:r>
              <a:rPr lang="en-GB" sz="1200">
                <a:solidFill>
                  <a:schemeClr val="bg2">
                    <a:lumMod val="100000"/>
                  </a:schemeClr>
                </a:solidFill>
                <a:latin typeface="Roboto Thin" panose="02000000000000000000" pitchFamily="2" charset="0"/>
              </a:rPr>
              <a:t>are we a team?</a:t>
            </a:r>
          </a:p>
        </p:txBody>
      </p:sp>
      <p:sp>
        <p:nvSpPr>
          <p:cNvPr id="7" name="Rectangle 6">
            <a:extLst>
              <a:ext uri="{FF2B5EF4-FFF2-40B4-BE49-F238E27FC236}">
                <a16:creationId xmlns:a16="http://schemas.microsoft.com/office/drawing/2014/main" id="{4BA1059F-41CE-4F30-A48D-376AF9AD981A}"/>
              </a:ext>
            </a:extLst>
          </p:cNvPr>
          <p:cNvSpPr/>
          <p:nvPr/>
        </p:nvSpPr>
        <p:spPr>
          <a:xfrm>
            <a:off x="1001705" y="3349661"/>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Hvordan</a:t>
            </a:r>
            <a:r>
              <a:rPr lang="en-GB" sz="1200">
                <a:solidFill>
                  <a:schemeClr val="bg2">
                    <a:lumMod val="100000"/>
                  </a:schemeClr>
                </a:solidFill>
                <a:latin typeface="Roboto Thin" panose="02000000000000000000" pitchFamily="2" charset="0"/>
              </a:rPr>
              <a:t> skal vi jobbe sammen?</a:t>
            </a:r>
          </a:p>
        </p:txBody>
      </p:sp>
      <p:sp>
        <p:nvSpPr>
          <p:cNvPr id="8" name="Rectangle 7">
            <a:extLst>
              <a:ext uri="{FF2B5EF4-FFF2-40B4-BE49-F238E27FC236}">
                <a16:creationId xmlns:a16="http://schemas.microsoft.com/office/drawing/2014/main" id="{1C89935F-8EB0-4410-94E3-98A805947E2A}"/>
              </a:ext>
            </a:extLst>
          </p:cNvPr>
          <p:cNvSpPr>
            <a:spLocks/>
          </p:cNvSpPr>
          <p:nvPr/>
        </p:nvSpPr>
        <p:spPr>
          <a:xfrm>
            <a:off x="1049585" y="369186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Roles and responsibilities </a:t>
            </a:r>
          </a:p>
        </p:txBody>
      </p:sp>
      <p:sp>
        <p:nvSpPr>
          <p:cNvPr id="9" name="Rectangle 8">
            <a:extLst>
              <a:ext uri="{FF2B5EF4-FFF2-40B4-BE49-F238E27FC236}">
                <a16:creationId xmlns:a16="http://schemas.microsoft.com/office/drawing/2014/main" id="{1128ACEB-3A3E-4254-8FFE-EF1B21DA1457}"/>
              </a:ext>
            </a:extLst>
          </p:cNvPr>
          <p:cNvSpPr>
            <a:spLocks/>
          </p:cNvSpPr>
          <p:nvPr/>
        </p:nvSpPr>
        <p:spPr>
          <a:xfrm>
            <a:off x="3755911" y="369219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a:t>
            </a:r>
          </a:p>
        </p:txBody>
      </p:sp>
      <p:sp>
        <p:nvSpPr>
          <p:cNvPr id="10" name="Rectangle 9">
            <a:extLst>
              <a:ext uri="{FF2B5EF4-FFF2-40B4-BE49-F238E27FC236}">
                <a16:creationId xmlns:a16="http://schemas.microsoft.com/office/drawing/2014/main" id="{CE670282-D7DD-448E-BC41-92F6EB23116E}"/>
              </a:ext>
            </a:extLst>
          </p:cNvPr>
          <p:cNvSpPr/>
          <p:nvPr/>
        </p:nvSpPr>
        <p:spPr>
          <a:xfrm>
            <a:off x="1029278" y="159603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t>
            </a:r>
          </a:p>
        </p:txBody>
      </p:sp>
      <p:sp>
        <p:nvSpPr>
          <p:cNvPr id="11" name="Rectangle 10">
            <a:extLst>
              <a:ext uri="{FF2B5EF4-FFF2-40B4-BE49-F238E27FC236}">
                <a16:creationId xmlns:a16="http://schemas.microsoft.com/office/drawing/2014/main" id="{451EA474-E278-4939-96C2-C8B71C1519B0}"/>
              </a:ext>
            </a:extLst>
          </p:cNvPr>
          <p:cNvSpPr/>
          <p:nvPr/>
        </p:nvSpPr>
        <p:spPr>
          <a:xfrm>
            <a:off x="3726782" y="159603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t>
            </a:r>
          </a:p>
        </p:txBody>
      </p:sp>
      <p:sp>
        <p:nvSpPr>
          <p:cNvPr id="12" name="Rectangle 11">
            <a:extLst>
              <a:ext uri="{FF2B5EF4-FFF2-40B4-BE49-F238E27FC236}">
                <a16:creationId xmlns:a16="http://schemas.microsoft.com/office/drawing/2014/main" id="{10614E5F-3346-40C9-B621-8AF18C219645}"/>
              </a:ext>
            </a:extLst>
          </p:cNvPr>
          <p:cNvSpPr/>
          <p:nvPr/>
        </p:nvSpPr>
        <p:spPr>
          <a:xfrm>
            <a:off x="3726783" y="1259536"/>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a:t>
            </a:r>
          </a:p>
        </p:txBody>
      </p:sp>
      <p:sp>
        <p:nvSpPr>
          <p:cNvPr id="13" name="Rectangle 12">
            <a:extLst>
              <a:ext uri="{FF2B5EF4-FFF2-40B4-BE49-F238E27FC236}">
                <a16:creationId xmlns:a16="http://schemas.microsoft.com/office/drawing/2014/main" id="{CF596EDF-E50D-42E2-BA61-DD663FEC8EB6}"/>
              </a:ext>
            </a:extLst>
          </p:cNvPr>
          <p:cNvSpPr/>
          <p:nvPr/>
        </p:nvSpPr>
        <p:spPr>
          <a:xfrm>
            <a:off x="6539732" y="1259536"/>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Who </a:t>
            </a:r>
            <a:r>
              <a:rPr lang="en-GB" sz="1200">
                <a:solidFill>
                  <a:schemeClr val="bg2">
                    <a:lumMod val="100000"/>
                  </a:schemeClr>
                </a:solidFill>
                <a:latin typeface="Roboto Thin" panose="02000000000000000000" pitchFamily="2" charset="0"/>
              </a:rPr>
              <a:t>are we?</a:t>
            </a:r>
          </a:p>
        </p:txBody>
      </p:sp>
      <p:sp>
        <p:nvSpPr>
          <p:cNvPr id="14" name="Rectangle 13">
            <a:extLst>
              <a:ext uri="{FF2B5EF4-FFF2-40B4-BE49-F238E27FC236}">
                <a16:creationId xmlns:a16="http://schemas.microsoft.com/office/drawing/2014/main" id="{503B06BF-376D-4380-B25E-1953C0920D1C}"/>
              </a:ext>
            </a:extLst>
          </p:cNvPr>
          <p:cNvSpPr/>
          <p:nvPr/>
        </p:nvSpPr>
        <p:spPr>
          <a:xfrm>
            <a:off x="6539732" y="1593575"/>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Our user manuals </a:t>
            </a:r>
          </a:p>
        </p:txBody>
      </p:sp>
      <p:sp>
        <p:nvSpPr>
          <p:cNvPr id="15" name="Rectangle 14">
            <a:extLst>
              <a:ext uri="{FF2B5EF4-FFF2-40B4-BE49-F238E27FC236}">
                <a16:creationId xmlns:a16="http://schemas.microsoft.com/office/drawing/2014/main" id="{83FEBAD0-E0C9-490F-A81F-05404D7A3264}"/>
              </a:ext>
            </a:extLst>
          </p:cNvPr>
          <p:cNvSpPr>
            <a:spLocks/>
          </p:cNvSpPr>
          <p:nvPr/>
        </p:nvSpPr>
        <p:spPr>
          <a:xfrm>
            <a:off x="6482544" y="367770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16" name="Rectangle 15">
            <a:extLst>
              <a:ext uri="{FF2B5EF4-FFF2-40B4-BE49-F238E27FC236}">
                <a16:creationId xmlns:a16="http://schemas.microsoft.com/office/drawing/2014/main" id="{9CAB6C7E-63B9-4B1E-A591-65A2006449C1}"/>
              </a:ext>
            </a:extLst>
          </p:cNvPr>
          <p:cNvSpPr>
            <a:spLocks/>
          </p:cNvSpPr>
          <p:nvPr/>
        </p:nvSpPr>
        <p:spPr>
          <a:xfrm>
            <a:off x="9209177" y="3677703"/>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Team development </a:t>
            </a:r>
          </a:p>
        </p:txBody>
      </p:sp>
      <p:sp>
        <p:nvSpPr>
          <p:cNvPr id="17" name="Rectangle 16">
            <a:extLst>
              <a:ext uri="{FF2B5EF4-FFF2-40B4-BE49-F238E27FC236}">
                <a16:creationId xmlns:a16="http://schemas.microsoft.com/office/drawing/2014/main" id="{358ED0F5-7799-4F8B-90CF-5879930DBE11}"/>
              </a:ext>
            </a:extLst>
          </p:cNvPr>
          <p:cNvSpPr/>
          <p:nvPr/>
        </p:nvSpPr>
        <p:spPr>
          <a:xfrm>
            <a:off x="970656" y="1292025"/>
            <a:ext cx="155471" cy="204019"/>
          </a:xfrm>
          <a:prstGeom prst="rect">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sp>
        <p:nvSpPr>
          <p:cNvPr id="18" name="Rectangle 17">
            <a:extLst>
              <a:ext uri="{FF2B5EF4-FFF2-40B4-BE49-F238E27FC236}">
                <a16:creationId xmlns:a16="http://schemas.microsoft.com/office/drawing/2014/main" id="{7E66D05C-47FB-4B03-AB24-6AFAB33847FD}"/>
              </a:ext>
            </a:extLst>
          </p:cNvPr>
          <p:cNvSpPr/>
          <p:nvPr/>
        </p:nvSpPr>
        <p:spPr>
          <a:xfrm>
            <a:off x="3677088" y="129202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cxnSp>
        <p:nvCxnSpPr>
          <p:cNvPr id="19" name="Straight Connector 18">
            <a:extLst>
              <a:ext uri="{FF2B5EF4-FFF2-40B4-BE49-F238E27FC236}">
                <a16:creationId xmlns:a16="http://schemas.microsoft.com/office/drawing/2014/main" id="{321E2E54-B8F3-4A12-8AD6-F1872AAC5D14}"/>
              </a:ext>
            </a:extLst>
          </p:cNvPr>
          <p:cNvCxnSpPr>
            <a:cxnSpLocks/>
          </p:cNvCxnSpPr>
          <p:nvPr/>
        </p:nvCxnSpPr>
        <p:spPr>
          <a:xfrm>
            <a:off x="3611223" y="949184"/>
            <a:ext cx="0" cy="22525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1D4D6C-9699-4666-9D00-494068ABE48D}"/>
              </a:ext>
            </a:extLst>
          </p:cNvPr>
          <p:cNvCxnSpPr>
            <a:cxnSpLocks/>
          </p:cNvCxnSpPr>
          <p:nvPr/>
        </p:nvCxnSpPr>
        <p:spPr>
          <a:xfrm>
            <a:off x="914402" y="3201744"/>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292C797-8FB2-46D0-8103-CB7FF74EE7D8}"/>
              </a:ext>
            </a:extLst>
          </p:cNvPr>
          <p:cNvSpPr/>
          <p:nvPr/>
        </p:nvSpPr>
        <p:spPr>
          <a:xfrm>
            <a:off x="6465887" y="1292702"/>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2" name="Rectangle 21">
            <a:extLst>
              <a:ext uri="{FF2B5EF4-FFF2-40B4-BE49-F238E27FC236}">
                <a16:creationId xmlns:a16="http://schemas.microsoft.com/office/drawing/2014/main" id="{5FE215D8-232B-4A54-965B-AAB76F732787}"/>
              </a:ext>
            </a:extLst>
          </p:cNvPr>
          <p:cNvSpPr/>
          <p:nvPr/>
        </p:nvSpPr>
        <p:spPr>
          <a:xfrm>
            <a:off x="951542" y="3396254"/>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4</a:t>
            </a:r>
          </a:p>
        </p:txBody>
      </p:sp>
      <p:sp>
        <p:nvSpPr>
          <p:cNvPr id="23" name="TextBox 22">
            <a:extLst>
              <a:ext uri="{FF2B5EF4-FFF2-40B4-BE49-F238E27FC236}">
                <a16:creationId xmlns:a16="http://schemas.microsoft.com/office/drawing/2014/main" id="{CA7B3B75-69C7-4B1F-BAB1-90324155F207}"/>
              </a:ext>
            </a:extLst>
          </p:cNvPr>
          <p:cNvSpPr txBox="1"/>
          <p:nvPr/>
        </p:nvSpPr>
        <p:spPr>
          <a:xfrm>
            <a:off x="1029277" y="1854121"/>
            <a:ext cx="2510337" cy="538609"/>
          </a:xfrm>
          <a:prstGeom prst="rect">
            <a:avLst/>
          </a:prstGeom>
          <a:noFill/>
        </p:spPr>
        <p:txBody>
          <a:bodyPr wrap="square" lIns="0" tIns="0" rIns="0" bIns="0" rtlCol="0">
            <a:spAutoFit/>
          </a:bodyPr>
          <a:lstStyle/>
          <a:p>
            <a:pPr algn="l"/>
            <a:r>
              <a:rPr lang="en-GB" sz="1200" b="0" i="0">
                <a:latin typeface="Roboto Thin" panose="02000000000000000000" pitchFamily="2" charset="0"/>
              </a:rPr>
              <a:t>Why are we a team and what is our overall ambition?</a:t>
            </a:r>
          </a:p>
          <a:p>
            <a:pPr algn="l"/>
            <a:r>
              <a:rPr lang="en-GB" sz="1100" b="0" i="0">
                <a:solidFill>
                  <a:schemeClr val="accent4">
                    <a:lumMod val="100000"/>
                  </a:schemeClr>
                </a:solidFill>
                <a:latin typeface="Roboto Thin" panose="02000000000000000000" pitchFamily="2" charset="0"/>
              </a:rPr>
              <a:t>Relevant sub-questions:</a:t>
            </a:r>
          </a:p>
        </p:txBody>
      </p:sp>
      <p:sp>
        <p:nvSpPr>
          <p:cNvPr id="24" name="TextBox 23">
            <a:extLst>
              <a:ext uri="{FF2B5EF4-FFF2-40B4-BE49-F238E27FC236}">
                <a16:creationId xmlns:a16="http://schemas.microsoft.com/office/drawing/2014/main" id="{DD3E2EDF-FB08-4D7B-A3CF-536C798D05C2}"/>
              </a:ext>
            </a:extLst>
          </p:cNvPr>
          <p:cNvSpPr txBox="1"/>
          <p:nvPr/>
        </p:nvSpPr>
        <p:spPr>
          <a:xfrm>
            <a:off x="3721147" y="1848305"/>
            <a:ext cx="2510337" cy="353943"/>
          </a:xfrm>
          <a:prstGeom prst="rect">
            <a:avLst/>
          </a:prstGeom>
          <a:noFill/>
        </p:spPr>
        <p:txBody>
          <a:bodyPr wrap="square" lIns="0" tIns="0" rIns="0" bIns="0" rtlCol="0">
            <a:spAutoFit/>
          </a:bodyPr>
          <a:lstStyle/>
          <a:p>
            <a:pPr algn="l"/>
            <a:r>
              <a:rPr lang="en-GB" sz="1200">
                <a:latin typeface="Roboto Thin" panose="02000000000000000000" pitchFamily="2" charset="0"/>
              </a:rPr>
              <a:t>What are the team’s specific goals</a:t>
            </a:r>
            <a:r>
              <a:rPr lang="en-GB" sz="1200" b="0" i="0">
                <a:latin typeface="Roboto Thin" panose="02000000000000000000" pitchFamily="2" charset="0"/>
              </a:rPr>
              <a:t>?</a:t>
            </a:r>
            <a:endParaRPr lang="en-GB" sz="1200" b="0" i="0">
              <a:solidFill>
                <a:schemeClr val="accent4"/>
              </a:solidFill>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en-GB" sz="1100" b="0" i="0">
                <a:solidFill>
                  <a:schemeClr val="accent4">
                    <a:lumMod val="100000"/>
                  </a:schemeClr>
                </a:solidFill>
                <a:latin typeface="Roboto Thin" panose="02000000000000000000" pitchFamily="2" charset="0"/>
              </a:rPr>
              <a:t>Relevant sub-questions:</a:t>
            </a:r>
          </a:p>
        </p:txBody>
      </p:sp>
      <p:sp>
        <p:nvSpPr>
          <p:cNvPr id="25" name="TextBox 24">
            <a:extLst>
              <a:ext uri="{FF2B5EF4-FFF2-40B4-BE49-F238E27FC236}">
                <a16:creationId xmlns:a16="http://schemas.microsoft.com/office/drawing/2014/main" id="{69649FA0-3FB7-4241-AC27-6EB1CD2A3B0A}"/>
              </a:ext>
            </a:extLst>
          </p:cNvPr>
          <p:cNvSpPr txBox="1"/>
          <p:nvPr/>
        </p:nvSpPr>
        <p:spPr>
          <a:xfrm>
            <a:off x="6539732" y="1854132"/>
            <a:ext cx="5205976" cy="553998"/>
          </a:xfrm>
          <a:prstGeom prst="rect">
            <a:avLst/>
          </a:prstGeom>
          <a:noFill/>
        </p:spPr>
        <p:txBody>
          <a:bodyPr wrap="square" lIns="0" tIns="0" rIns="0" bIns="0" rtlCol="0">
            <a:spAutoFit/>
          </a:bodyPr>
          <a:lstStyle/>
          <a:p>
            <a:pPr algn="l"/>
            <a:r>
              <a:rPr lang="en-GB" sz="1200" b="0" i="0">
                <a:latin typeface="Roboto Thin" panose="02000000000000000000" pitchFamily="2" charset="0"/>
              </a:rPr>
              <a:t>To achieve the best possible teamwork, what should the others know about, me? </a:t>
            </a:r>
            <a:endParaRPr lang="en-GB" sz="1200">
              <a:latin typeface="Roboto Thin" panose="02000000000000000000" pitchFamily="2" charset="0"/>
            </a:endParaRPr>
          </a:p>
          <a:p>
            <a:pPr algn="l"/>
            <a:r>
              <a:rPr lang="en-GB" sz="1200" b="0" i="0">
                <a:solidFill>
                  <a:schemeClr val="accent4">
                    <a:lumMod val="100000"/>
                  </a:schemeClr>
                </a:solidFill>
                <a:latin typeface="Roboto Thin" panose="02000000000000000000" pitchFamily="2" charset="0"/>
              </a:rPr>
              <a:t>Reflection after sharing</a:t>
            </a:r>
            <a:r>
              <a:rPr lang="en-GB" sz="1200">
                <a:solidFill>
                  <a:schemeClr val="accent4">
                    <a:lumMod val="100000"/>
                  </a:schemeClr>
                </a:solidFill>
                <a:latin typeface="Roboto Thin" panose="02000000000000000000" pitchFamily="2" charset="0"/>
              </a:rPr>
              <a:t>: </a:t>
            </a:r>
            <a:r>
              <a:rPr lang="en-GB" sz="1200">
                <a:solidFill>
                  <a:schemeClr val="accent4"/>
                </a:solidFill>
                <a:latin typeface="Roboto Thin" panose="02000000000000000000" pitchFamily="2" charset="0"/>
              </a:rPr>
              <a:t>How was this? </a:t>
            </a:r>
            <a:endParaRPr lang="en-GB" sz="1200" b="0" i="0">
              <a:latin typeface="Roboto Thin" panose="02000000000000000000" pitchFamily="2" charset="0"/>
            </a:endParaRPr>
          </a:p>
        </p:txBody>
      </p:sp>
      <p:sp>
        <p:nvSpPr>
          <p:cNvPr id="26" name="TextBox 25">
            <a:extLst>
              <a:ext uri="{FF2B5EF4-FFF2-40B4-BE49-F238E27FC236}">
                <a16:creationId xmlns:a16="http://schemas.microsoft.com/office/drawing/2014/main" id="{122D1A68-5481-424B-A8F3-0F23F9FEB4ED}"/>
              </a:ext>
            </a:extLst>
          </p:cNvPr>
          <p:cNvSpPr txBox="1">
            <a:spLocks/>
          </p:cNvSpPr>
          <p:nvPr/>
        </p:nvSpPr>
        <p:spPr>
          <a:xfrm>
            <a:off x="1035301" y="3952534"/>
            <a:ext cx="2510337" cy="907941"/>
          </a:xfrm>
          <a:prstGeom prst="rect">
            <a:avLst/>
          </a:prstGeom>
          <a:noFill/>
        </p:spPr>
        <p:txBody>
          <a:bodyPr wrap="square" lIns="0" tIns="0" rIns="0" bIns="0" rtlCol="0">
            <a:spAutoFit/>
          </a:bodyPr>
          <a:lstStyle/>
          <a:p>
            <a:pPr algn="l"/>
            <a:r>
              <a:rPr lang="en-GB" sz="1200" b="0" i="0">
                <a:latin typeface="Roboto Thin" panose="02000000000000000000" pitchFamily="2" charset="0"/>
              </a:rPr>
              <a:t>Given our purpose, goals and who we are</a:t>
            </a:r>
            <a:r>
              <a:rPr lang="en-GB" sz="1200">
                <a:latin typeface="Roboto Thin" panose="02000000000000000000" pitchFamily="2" charset="0"/>
              </a:rPr>
              <a:t>, which roles and responsibilities do we need to ensure this team’s success</a:t>
            </a:r>
            <a:r>
              <a:rPr lang="en-GB" sz="1200" b="0" i="0">
                <a:latin typeface="Roboto Thin" panose="02000000000000000000" pitchFamily="2" charset="0"/>
              </a:rPr>
              <a:t>? </a:t>
            </a:r>
          </a:p>
          <a:p>
            <a:pPr marL="0" marR="0" lvl="0" indent="0" algn="l" defTabSz="914358" rtl="0" eaLnBrk="1" fontAlgn="auto" latinLnBrk="0" hangingPunct="1">
              <a:lnSpc>
                <a:spcPct val="100000"/>
              </a:lnSpc>
              <a:spcBef>
                <a:spcPts val="0"/>
              </a:spcBef>
              <a:spcAft>
                <a:spcPts val="0"/>
              </a:spcAft>
              <a:buClrTx/>
              <a:buSzTx/>
              <a:buFontTx/>
              <a:buNone/>
              <a:tabLst/>
              <a:defRPr/>
            </a:pPr>
            <a:r>
              <a:rPr lang="en-GB" sz="1100" b="0" i="0">
                <a:solidFill>
                  <a:schemeClr val="accent4">
                    <a:lumMod val="100000"/>
                  </a:schemeClr>
                </a:solidFill>
                <a:latin typeface="Roboto Thin" panose="02000000000000000000" pitchFamily="2" charset="0"/>
              </a:rPr>
              <a:t>Relevant sub-questions:</a:t>
            </a:r>
          </a:p>
        </p:txBody>
      </p:sp>
      <p:sp>
        <p:nvSpPr>
          <p:cNvPr id="27" name="TextBox 26">
            <a:extLst>
              <a:ext uri="{FF2B5EF4-FFF2-40B4-BE49-F238E27FC236}">
                <a16:creationId xmlns:a16="http://schemas.microsoft.com/office/drawing/2014/main" id="{5CA18403-62C5-4D6B-99CF-E1839BFA029C}"/>
              </a:ext>
            </a:extLst>
          </p:cNvPr>
          <p:cNvSpPr txBox="1">
            <a:spLocks/>
          </p:cNvSpPr>
          <p:nvPr/>
        </p:nvSpPr>
        <p:spPr>
          <a:xfrm>
            <a:off x="3759926" y="3947924"/>
            <a:ext cx="2510337" cy="723275"/>
          </a:xfrm>
          <a:prstGeom prst="rect">
            <a:avLst/>
          </a:prstGeom>
          <a:noFill/>
        </p:spPr>
        <p:txBody>
          <a:bodyPr wrap="square" lIns="0" tIns="0" rIns="0" bIns="0" rtlCol="0">
            <a:spAutoFit/>
          </a:bodyPr>
          <a:lstStyle/>
          <a:p>
            <a:pPr algn="l"/>
            <a:r>
              <a:rPr lang="en-GB" sz="1200" b="0" i="0">
                <a:latin typeface="Roboto Thin" panose="02000000000000000000" pitchFamily="2" charset="0"/>
              </a:rPr>
              <a:t>How can we best organize our work to succeed with our tasks and goals?</a:t>
            </a:r>
          </a:p>
          <a:p>
            <a:pPr algn="l"/>
            <a:endParaRPr lang="en-GB"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en-GB" sz="1100">
                <a:solidFill>
                  <a:schemeClr val="accent4">
                    <a:lumMod val="100000"/>
                  </a:schemeClr>
                </a:solidFill>
                <a:latin typeface="Roboto Thin" panose="02000000000000000000" pitchFamily="2" charset="0"/>
              </a:rPr>
              <a:t>Relevant sub-questions</a:t>
            </a:r>
            <a:r>
              <a:rPr lang="en-GB" sz="1100" b="0" i="0">
                <a:solidFill>
                  <a:schemeClr val="accent4">
                    <a:lumMod val="100000"/>
                  </a:schemeClr>
                </a:solidFill>
                <a:latin typeface="Roboto Thin" panose="02000000000000000000" pitchFamily="2" charset="0"/>
              </a:rPr>
              <a:t>:</a:t>
            </a:r>
          </a:p>
        </p:txBody>
      </p:sp>
      <p:sp>
        <p:nvSpPr>
          <p:cNvPr id="28" name="TextBox 27">
            <a:extLst>
              <a:ext uri="{FF2B5EF4-FFF2-40B4-BE49-F238E27FC236}">
                <a16:creationId xmlns:a16="http://schemas.microsoft.com/office/drawing/2014/main" id="{5EA8BFA3-C352-44F8-B6B7-A44662C25EFE}"/>
              </a:ext>
            </a:extLst>
          </p:cNvPr>
          <p:cNvSpPr txBox="1">
            <a:spLocks/>
          </p:cNvSpPr>
          <p:nvPr/>
        </p:nvSpPr>
        <p:spPr>
          <a:xfrm>
            <a:off x="6484551" y="3933224"/>
            <a:ext cx="2510337" cy="723275"/>
          </a:xfrm>
          <a:prstGeom prst="rect">
            <a:avLst/>
          </a:prstGeom>
          <a:noFill/>
        </p:spPr>
        <p:txBody>
          <a:bodyPr wrap="square" lIns="0" tIns="0" rIns="0" bIns="0" rtlCol="0">
            <a:spAutoFit/>
          </a:bodyPr>
          <a:lstStyle/>
          <a:p>
            <a:pPr algn="l"/>
            <a:r>
              <a:rPr lang="en-GB" sz="1200" b="0" i="0">
                <a:latin typeface="Roboto Thin" panose="02000000000000000000" pitchFamily="2" charset="0"/>
              </a:rPr>
              <a:t>Which rules should we have to optimize working together as a team?</a:t>
            </a:r>
          </a:p>
          <a:p>
            <a:pPr algn="l"/>
            <a:endParaRPr lang="en-GB"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en-GB" sz="1100" b="0" i="0">
                <a:solidFill>
                  <a:schemeClr val="accent4">
                    <a:lumMod val="100000"/>
                  </a:schemeClr>
                </a:solidFill>
                <a:latin typeface="Roboto Thin" panose="02000000000000000000" pitchFamily="2" charset="0"/>
              </a:rPr>
              <a:t>Relevant sub-questions:</a:t>
            </a:r>
          </a:p>
        </p:txBody>
      </p:sp>
      <p:sp>
        <p:nvSpPr>
          <p:cNvPr id="29" name="TextBox 28">
            <a:extLst>
              <a:ext uri="{FF2B5EF4-FFF2-40B4-BE49-F238E27FC236}">
                <a16:creationId xmlns:a16="http://schemas.microsoft.com/office/drawing/2014/main" id="{5D76EE92-F067-4637-9FAA-4AEE22700FE2}"/>
              </a:ext>
            </a:extLst>
          </p:cNvPr>
          <p:cNvSpPr txBox="1">
            <a:spLocks/>
          </p:cNvSpPr>
          <p:nvPr/>
        </p:nvSpPr>
        <p:spPr>
          <a:xfrm>
            <a:off x="9209176" y="3931924"/>
            <a:ext cx="2510337" cy="723275"/>
          </a:xfrm>
          <a:prstGeom prst="rect">
            <a:avLst/>
          </a:prstGeom>
          <a:noFill/>
        </p:spPr>
        <p:txBody>
          <a:bodyPr wrap="square" lIns="0" tIns="0" rIns="0" bIns="0" rtlCol="0">
            <a:spAutoFit/>
          </a:bodyPr>
          <a:lstStyle/>
          <a:p>
            <a:pPr algn="l"/>
            <a:r>
              <a:rPr lang="en-GB" sz="1200" b="0" i="0">
                <a:latin typeface="Roboto Thin" panose="02000000000000000000" pitchFamily="2" charset="0"/>
              </a:rPr>
              <a:t>How can we follow up what we have agreed in this contract and ensure that we develop as a team? </a:t>
            </a:r>
          </a:p>
          <a:p>
            <a:pPr marL="0" marR="0" lvl="0" indent="0" algn="l" defTabSz="914358" rtl="0" eaLnBrk="1" fontAlgn="auto" latinLnBrk="0" hangingPunct="1">
              <a:lnSpc>
                <a:spcPct val="100000"/>
              </a:lnSpc>
              <a:spcBef>
                <a:spcPts val="0"/>
              </a:spcBef>
              <a:spcAft>
                <a:spcPts val="0"/>
              </a:spcAft>
              <a:buClrTx/>
              <a:buSzTx/>
              <a:buFontTx/>
              <a:buNone/>
              <a:tabLst/>
              <a:defRPr/>
            </a:pPr>
            <a:r>
              <a:rPr lang="en-GB" sz="1100" b="0" i="0">
                <a:solidFill>
                  <a:schemeClr val="accent4">
                    <a:lumMod val="100000"/>
                  </a:schemeClr>
                </a:solidFill>
                <a:latin typeface="Roboto Thin" panose="02000000000000000000" pitchFamily="2" charset="0"/>
              </a:rPr>
              <a:t>Relevant sub-questions</a:t>
            </a:r>
            <a:r>
              <a:rPr lang="en-GB" sz="1100" b="0" i="0">
                <a:solidFill>
                  <a:schemeClr val="accent4"/>
                </a:solidFill>
                <a:latin typeface="Roboto Thin" panose="02000000000000000000" pitchFamily="2" charset="0"/>
              </a:rPr>
              <a:t>:</a:t>
            </a:r>
          </a:p>
        </p:txBody>
      </p:sp>
      <p:cxnSp>
        <p:nvCxnSpPr>
          <p:cNvPr id="30" name="Straight Connector 29">
            <a:extLst>
              <a:ext uri="{FF2B5EF4-FFF2-40B4-BE49-F238E27FC236}">
                <a16:creationId xmlns:a16="http://schemas.microsoft.com/office/drawing/2014/main" id="{64B32653-56D6-44A0-8C47-F2292B6A3160}"/>
              </a:ext>
            </a:extLst>
          </p:cNvPr>
          <p:cNvCxnSpPr>
            <a:cxnSpLocks/>
            <a:stCxn id="5" idx="0"/>
          </p:cNvCxnSpPr>
          <p:nvPr/>
        </p:nvCxnSpPr>
        <p:spPr>
          <a:xfrm>
            <a:off x="6374400" y="949185"/>
            <a:ext cx="0" cy="22525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33">
            <a:extLst>
              <a:ext uri="{FF2B5EF4-FFF2-40B4-BE49-F238E27FC236}">
                <a16:creationId xmlns:a16="http://schemas.microsoft.com/office/drawing/2014/main" id="{94AE5EFD-4B4D-4FF3-8E68-E9033EF61B73}"/>
              </a:ext>
            </a:extLst>
          </p:cNvPr>
          <p:cNvSpPr txBox="1">
            <a:spLocks/>
          </p:cNvSpPr>
          <p:nvPr/>
        </p:nvSpPr>
        <p:spPr>
          <a:xfrm>
            <a:off x="1047349" y="4955277"/>
            <a:ext cx="2498289" cy="1392221"/>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What formal roles/skills do we need?</a:t>
            </a:r>
          </a:p>
          <a:p>
            <a:r>
              <a:rPr lang="en-GB"/>
              <a:t>What informal roles do we need? </a:t>
            </a:r>
          </a:p>
        </p:txBody>
      </p:sp>
      <p:sp>
        <p:nvSpPr>
          <p:cNvPr id="32" name="Text Placeholder 33">
            <a:extLst>
              <a:ext uri="{FF2B5EF4-FFF2-40B4-BE49-F238E27FC236}">
                <a16:creationId xmlns:a16="http://schemas.microsoft.com/office/drawing/2014/main" id="{E315CDF2-6408-41C9-B5C0-425017475658}"/>
              </a:ext>
            </a:extLst>
          </p:cNvPr>
          <p:cNvSpPr txBox="1">
            <a:spLocks/>
          </p:cNvSpPr>
          <p:nvPr/>
        </p:nvSpPr>
        <p:spPr>
          <a:xfrm>
            <a:off x="3761934" y="4738299"/>
            <a:ext cx="2498289" cy="1299721"/>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How should we communicate with each other?</a:t>
            </a:r>
          </a:p>
          <a:p>
            <a:r>
              <a:rPr lang="en-GB"/>
              <a:t>What kind of leadership does the team need?</a:t>
            </a:r>
          </a:p>
          <a:p>
            <a:r>
              <a:rPr lang="en-GB"/>
              <a:t>How do we make decisions in the team? Leader, majority, unanimous? Which decisions must the whole team be involved in? </a:t>
            </a:r>
          </a:p>
          <a:p>
            <a:endParaRPr lang="nb-NO"/>
          </a:p>
        </p:txBody>
      </p:sp>
      <p:sp>
        <p:nvSpPr>
          <p:cNvPr id="33" name="Text Placeholder 33">
            <a:extLst>
              <a:ext uri="{FF2B5EF4-FFF2-40B4-BE49-F238E27FC236}">
                <a16:creationId xmlns:a16="http://schemas.microsoft.com/office/drawing/2014/main" id="{F13EDD29-A7FE-42C8-92AC-F3C2CFEE0DBF}"/>
              </a:ext>
            </a:extLst>
          </p:cNvPr>
          <p:cNvSpPr txBox="1">
            <a:spLocks/>
          </p:cNvSpPr>
          <p:nvPr/>
        </p:nvSpPr>
        <p:spPr>
          <a:xfrm>
            <a:off x="6535277" y="4733457"/>
            <a:ext cx="2498289" cy="140891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What is important for me to achieve good cooperation?</a:t>
            </a:r>
          </a:p>
          <a:p>
            <a:r>
              <a:rPr lang="en-GB"/>
              <a:t>How can we ensure that we feel confident around each other? </a:t>
            </a:r>
          </a:p>
          <a:p>
            <a:r>
              <a:rPr lang="en-GB"/>
              <a:t>How can we ensure that everyone dares to speak their mind? </a:t>
            </a:r>
          </a:p>
          <a:p>
            <a:r>
              <a:rPr lang="en-GB"/>
              <a:t>How can we deal with disagreements?</a:t>
            </a:r>
          </a:p>
          <a:p>
            <a:endParaRPr lang="nb-NO"/>
          </a:p>
        </p:txBody>
      </p:sp>
      <p:sp>
        <p:nvSpPr>
          <p:cNvPr id="34" name="Text Placeholder 33">
            <a:extLst>
              <a:ext uri="{FF2B5EF4-FFF2-40B4-BE49-F238E27FC236}">
                <a16:creationId xmlns:a16="http://schemas.microsoft.com/office/drawing/2014/main" id="{FEB370E8-3347-4DE4-82EA-2B5320C6F4E9}"/>
              </a:ext>
            </a:extLst>
          </p:cNvPr>
          <p:cNvSpPr txBox="1">
            <a:spLocks/>
          </p:cNvSpPr>
          <p:nvPr/>
        </p:nvSpPr>
        <p:spPr>
          <a:xfrm>
            <a:off x="9221224" y="4704043"/>
            <a:ext cx="2498289" cy="1522819"/>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 what way and how often should we evaluate our own functioning and work as a team along the way?</a:t>
            </a:r>
          </a:p>
          <a:p>
            <a:r>
              <a:rPr lang="en-GB"/>
              <a:t>How do we ensure that everyone is motivated along the way? </a:t>
            </a:r>
          </a:p>
          <a:p>
            <a:r>
              <a:rPr lang="en-GB"/>
              <a:t>How can we learn from our experience to become even better?</a:t>
            </a:r>
          </a:p>
          <a:p>
            <a:r>
              <a:rPr lang="en-GB"/>
              <a:t>Who will be responsible for putting this on the agenda?</a:t>
            </a:r>
          </a:p>
        </p:txBody>
      </p:sp>
      <p:cxnSp>
        <p:nvCxnSpPr>
          <p:cNvPr id="35" name="Straight Connector 34">
            <a:extLst>
              <a:ext uri="{FF2B5EF4-FFF2-40B4-BE49-F238E27FC236}">
                <a16:creationId xmlns:a16="http://schemas.microsoft.com/office/drawing/2014/main" id="{23188628-4374-4FE9-AA22-59F4D9E08204}"/>
              </a:ext>
            </a:extLst>
          </p:cNvPr>
          <p:cNvCxnSpPr>
            <a:cxnSpLocks/>
          </p:cNvCxnSpPr>
          <p:nvPr/>
        </p:nvCxnSpPr>
        <p:spPr>
          <a:xfrm>
            <a:off x="3639746"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FD9CA8-AC58-489A-8C33-CFE8357983F5}"/>
              </a:ext>
            </a:extLst>
          </p:cNvPr>
          <p:cNvCxnSpPr>
            <a:cxnSpLocks/>
          </p:cNvCxnSpPr>
          <p:nvPr/>
        </p:nvCxnSpPr>
        <p:spPr>
          <a:xfrm>
            <a:off x="6371713"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AE8AF5-16ED-4DF5-9512-FEEFA33079D5}"/>
              </a:ext>
            </a:extLst>
          </p:cNvPr>
          <p:cNvCxnSpPr>
            <a:cxnSpLocks/>
          </p:cNvCxnSpPr>
          <p:nvPr/>
        </p:nvCxnSpPr>
        <p:spPr>
          <a:xfrm>
            <a:off x="9098348" y="3947924"/>
            <a:ext cx="0" cy="2170956"/>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8">
            <a:extLst>
              <a:ext uri="{FF2B5EF4-FFF2-40B4-BE49-F238E27FC236}">
                <a16:creationId xmlns:a16="http://schemas.microsoft.com/office/drawing/2014/main" id="{97276D68-7E60-4229-A5FB-1B5130C68118}"/>
              </a:ext>
            </a:extLst>
          </p:cNvPr>
          <p:cNvSpPr txBox="1">
            <a:spLocks/>
          </p:cNvSpPr>
          <p:nvPr/>
        </p:nvSpPr>
        <p:spPr>
          <a:xfrm>
            <a:off x="9340234" y="1626941"/>
            <a:ext cx="2332370"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rgbClr val="404042"/>
                </a:solidFill>
                <a:latin typeface="Roboto" panose="02000000000000000000" pitchFamily="2" charset="0"/>
                <a:ea typeface="Roboto" panose="02000000000000000000" pitchFamily="2" charset="0"/>
                <a:cs typeface="Roboto" panose="02000000000000000000" pitchFamily="2" charset="0"/>
              </a:rPr>
              <a:t>5 mins per pers + 2 min response from others</a:t>
            </a:r>
          </a:p>
        </p:txBody>
      </p:sp>
      <p:pic>
        <p:nvPicPr>
          <p:cNvPr id="40" name="Graphic 7" descr="Clock outline">
            <a:extLst>
              <a:ext uri="{FF2B5EF4-FFF2-40B4-BE49-F238E27FC236}">
                <a16:creationId xmlns:a16="http://schemas.microsoft.com/office/drawing/2014/main" id="{78834678-BAA8-4FB6-91D5-F3692866D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8858" y="1597678"/>
            <a:ext cx="187668" cy="183405"/>
          </a:xfrm>
          <a:prstGeom prst="rect">
            <a:avLst/>
          </a:prstGeom>
        </p:spPr>
      </p:pic>
      <p:sp>
        <p:nvSpPr>
          <p:cNvPr id="41" name="TextBox 8">
            <a:extLst>
              <a:ext uri="{FF2B5EF4-FFF2-40B4-BE49-F238E27FC236}">
                <a16:creationId xmlns:a16="http://schemas.microsoft.com/office/drawing/2014/main" id="{8178EB14-97D9-4DBC-A88C-24006076D294}"/>
              </a:ext>
            </a:extLst>
          </p:cNvPr>
          <p:cNvSpPr txBox="1">
            <a:spLocks/>
          </p:cNvSpPr>
          <p:nvPr/>
        </p:nvSpPr>
        <p:spPr>
          <a:xfrm>
            <a:off x="3089743" y="1620131"/>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pic>
        <p:nvPicPr>
          <p:cNvPr id="57" name="Graphic 7" descr="Clock outline">
            <a:extLst>
              <a:ext uri="{FF2B5EF4-FFF2-40B4-BE49-F238E27FC236}">
                <a16:creationId xmlns:a16="http://schemas.microsoft.com/office/drawing/2014/main" id="{0CF412B8-72E8-4209-8A7B-0DF2A799C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1524" y="1604393"/>
            <a:ext cx="187668" cy="183405"/>
          </a:xfrm>
          <a:prstGeom prst="rect">
            <a:avLst/>
          </a:prstGeom>
        </p:spPr>
      </p:pic>
      <p:pic>
        <p:nvPicPr>
          <p:cNvPr id="58" name="Graphic 7" descr="Clock outline">
            <a:extLst>
              <a:ext uri="{FF2B5EF4-FFF2-40B4-BE49-F238E27FC236}">
                <a16:creationId xmlns:a16="http://schemas.microsoft.com/office/drawing/2014/main" id="{4115EA63-470D-40EB-B853-C328888912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1215" y="2916781"/>
            <a:ext cx="187668" cy="183405"/>
          </a:xfrm>
          <a:prstGeom prst="rect">
            <a:avLst/>
          </a:prstGeom>
        </p:spPr>
      </p:pic>
      <p:sp>
        <p:nvSpPr>
          <p:cNvPr id="59" name="TextBox 8">
            <a:extLst>
              <a:ext uri="{FF2B5EF4-FFF2-40B4-BE49-F238E27FC236}">
                <a16:creationId xmlns:a16="http://schemas.microsoft.com/office/drawing/2014/main" id="{75589620-0622-4299-9B3F-9B966BC2FD62}"/>
              </a:ext>
            </a:extLst>
          </p:cNvPr>
          <p:cNvSpPr txBox="1">
            <a:spLocks/>
          </p:cNvSpPr>
          <p:nvPr/>
        </p:nvSpPr>
        <p:spPr>
          <a:xfrm>
            <a:off x="6757935" y="2932970"/>
            <a:ext cx="258243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accent4">
                    <a:lumMod val="100000"/>
                  </a:schemeClr>
                </a:solidFill>
                <a:latin typeface="Roboto" panose="02000000000000000000" pitchFamily="2" charset="0"/>
                <a:ea typeface="Roboto" panose="02000000000000000000" pitchFamily="2" charset="0"/>
                <a:cs typeface="Roboto" panose="02000000000000000000" pitchFamily="2" charset="0"/>
              </a:rPr>
              <a:t>After this point you can have a break for 10-15 min</a:t>
            </a:r>
          </a:p>
        </p:txBody>
      </p:sp>
      <p:pic>
        <p:nvPicPr>
          <p:cNvPr id="72" name="Graphic 7" descr="Clock outline">
            <a:extLst>
              <a:ext uri="{FF2B5EF4-FFF2-40B4-BE49-F238E27FC236}">
                <a16:creationId xmlns:a16="http://schemas.microsoft.com/office/drawing/2014/main" id="{59012333-3ECB-4041-8B15-F86BFFD45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9805" y="320088"/>
            <a:ext cx="187668" cy="183405"/>
          </a:xfrm>
          <a:prstGeom prst="rect">
            <a:avLst/>
          </a:prstGeom>
        </p:spPr>
      </p:pic>
      <p:sp>
        <p:nvSpPr>
          <p:cNvPr id="73" name="TextBox 8">
            <a:extLst>
              <a:ext uri="{FF2B5EF4-FFF2-40B4-BE49-F238E27FC236}">
                <a16:creationId xmlns:a16="http://schemas.microsoft.com/office/drawing/2014/main" id="{AF41277C-AE9E-49C0-8711-9CF6E2C7D24C}"/>
              </a:ext>
            </a:extLst>
          </p:cNvPr>
          <p:cNvSpPr txBox="1">
            <a:spLocks/>
          </p:cNvSpPr>
          <p:nvPr/>
        </p:nvSpPr>
        <p:spPr>
          <a:xfrm>
            <a:off x="4467473" y="342541"/>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10 min</a:t>
            </a:r>
          </a:p>
        </p:txBody>
      </p:sp>
      <p:pic>
        <p:nvPicPr>
          <p:cNvPr id="74" name="Graphic 7" descr="Clock outline">
            <a:extLst>
              <a:ext uri="{FF2B5EF4-FFF2-40B4-BE49-F238E27FC236}">
                <a16:creationId xmlns:a16="http://schemas.microsoft.com/office/drawing/2014/main" id="{A3528E37-8FCF-42DD-AE58-5954C1DED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4945" y="1597416"/>
            <a:ext cx="187668" cy="183405"/>
          </a:xfrm>
          <a:prstGeom prst="rect">
            <a:avLst/>
          </a:prstGeom>
        </p:spPr>
      </p:pic>
      <p:sp>
        <p:nvSpPr>
          <p:cNvPr id="75" name="TextBox 8">
            <a:extLst>
              <a:ext uri="{FF2B5EF4-FFF2-40B4-BE49-F238E27FC236}">
                <a16:creationId xmlns:a16="http://schemas.microsoft.com/office/drawing/2014/main" id="{59650D65-E4CC-49DA-9233-B0380BC6597B}"/>
              </a:ext>
            </a:extLst>
          </p:cNvPr>
          <p:cNvSpPr txBox="1">
            <a:spLocks/>
          </p:cNvSpPr>
          <p:nvPr/>
        </p:nvSpPr>
        <p:spPr>
          <a:xfrm>
            <a:off x="5765830" y="1619869"/>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pic>
        <p:nvPicPr>
          <p:cNvPr id="76" name="Graphic 7" descr="Clock outline">
            <a:extLst>
              <a:ext uri="{FF2B5EF4-FFF2-40B4-BE49-F238E27FC236}">
                <a16:creationId xmlns:a16="http://schemas.microsoft.com/office/drawing/2014/main" id="{709281C4-4440-45E8-B0D5-0B451975F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0514" y="3697489"/>
            <a:ext cx="187668" cy="183405"/>
          </a:xfrm>
          <a:prstGeom prst="rect">
            <a:avLst/>
          </a:prstGeom>
        </p:spPr>
      </p:pic>
      <p:sp>
        <p:nvSpPr>
          <p:cNvPr id="77" name="TextBox 8">
            <a:extLst>
              <a:ext uri="{FF2B5EF4-FFF2-40B4-BE49-F238E27FC236}">
                <a16:creationId xmlns:a16="http://schemas.microsoft.com/office/drawing/2014/main" id="{AFF360CD-62B8-4F71-8A20-AC25D2408FD7}"/>
              </a:ext>
            </a:extLst>
          </p:cNvPr>
          <p:cNvSpPr txBox="1">
            <a:spLocks/>
          </p:cNvSpPr>
          <p:nvPr/>
        </p:nvSpPr>
        <p:spPr>
          <a:xfrm>
            <a:off x="3121399" y="3719942"/>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pic>
        <p:nvPicPr>
          <p:cNvPr id="78" name="Graphic 7" descr="Clock outline">
            <a:extLst>
              <a:ext uri="{FF2B5EF4-FFF2-40B4-BE49-F238E27FC236}">
                <a16:creationId xmlns:a16="http://schemas.microsoft.com/office/drawing/2014/main" id="{B72D1808-11DB-4CDE-8260-EB0B26D17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8233" y="3697489"/>
            <a:ext cx="187668" cy="183405"/>
          </a:xfrm>
          <a:prstGeom prst="rect">
            <a:avLst/>
          </a:prstGeom>
        </p:spPr>
      </p:pic>
      <p:sp>
        <p:nvSpPr>
          <p:cNvPr id="79" name="TextBox 8">
            <a:extLst>
              <a:ext uri="{FF2B5EF4-FFF2-40B4-BE49-F238E27FC236}">
                <a16:creationId xmlns:a16="http://schemas.microsoft.com/office/drawing/2014/main" id="{75BC4526-0BE3-4608-B4CA-7CAFF98CFC06}"/>
              </a:ext>
            </a:extLst>
          </p:cNvPr>
          <p:cNvSpPr txBox="1">
            <a:spLocks/>
          </p:cNvSpPr>
          <p:nvPr/>
        </p:nvSpPr>
        <p:spPr>
          <a:xfrm>
            <a:off x="5859118" y="3719942"/>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pic>
        <p:nvPicPr>
          <p:cNvPr id="80" name="Graphic 7" descr="Clock outline">
            <a:extLst>
              <a:ext uri="{FF2B5EF4-FFF2-40B4-BE49-F238E27FC236}">
                <a16:creationId xmlns:a16="http://schemas.microsoft.com/office/drawing/2014/main" id="{86A29E5A-3750-4A0E-BBA9-C2171FE4C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9139" y="3697488"/>
            <a:ext cx="187668" cy="183405"/>
          </a:xfrm>
          <a:prstGeom prst="rect">
            <a:avLst/>
          </a:prstGeom>
        </p:spPr>
      </p:pic>
      <p:sp>
        <p:nvSpPr>
          <p:cNvPr id="81" name="TextBox 8">
            <a:extLst>
              <a:ext uri="{FF2B5EF4-FFF2-40B4-BE49-F238E27FC236}">
                <a16:creationId xmlns:a16="http://schemas.microsoft.com/office/drawing/2014/main" id="{54C32BBC-786B-43DC-974C-EA2CC5FBB245}"/>
              </a:ext>
            </a:extLst>
          </p:cNvPr>
          <p:cNvSpPr txBox="1">
            <a:spLocks/>
          </p:cNvSpPr>
          <p:nvPr/>
        </p:nvSpPr>
        <p:spPr>
          <a:xfrm>
            <a:off x="8566807" y="3719987"/>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pic>
        <p:nvPicPr>
          <p:cNvPr id="82" name="Graphic 7" descr="Clock outline">
            <a:extLst>
              <a:ext uri="{FF2B5EF4-FFF2-40B4-BE49-F238E27FC236}">
                <a16:creationId xmlns:a16="http://schemas.microsoft.com/office/drawing/2014/main" id="{5DFFEF49-4AED-4442-9160-79A6929100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1055" y="3697489"/>
            <a:ext cx="187668" cy="183405"/>
          </a:xfrm>
          <a:prstGeom prst="rect">
            <a:avLst/>
          </a:prstGeom>
        </p:spPr>
      </p:pic>
      <p:sp>
        <p:nvSpPr>
          <p:cNvPr id="83" name="TextBox 8">
            <a:extLst>
              <a:ext uri="{FF2B5EF4-FFF2-40B4-BE49-F238E27FC236}">
                <a16:creationId xmlns:a16="http://schemas.microsoft.com/office/drawing/2014/main" id="{43A06138-54F5-4F3B-887D-5A03BB819F7A}"/>
              </a:ext>
            </a:extLst>
          </p:cNvPr>
          <p:cNvSpPr txBox="1">
            <a:spLocks/>
          </p:cNvSpPr>
          <p:nvPr/>
        </p:nvSpPr>
        <p:spPr>
          <a:xfrm>
            <a:off x="11319419" y="3719942"/>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tx2"/>
                </a:solidFill>
                <a:latin typeface="Roboto" panose="02000000000000000000" pitchFamily="2" charset="0"/>
                <a:ea typeface="Roboto" panose="02000000000000000000" pitchFamily="2" charset="0"/>
                <a:cs typeface="Roboto" panose="02000000000000000000" pitchFamily="2" charset="0"/>
              </a:rPr>
              <a:t>15 mins</a:t>
            </a:r>
          </a:p>
        </p:txBody>
      </p:sp>
      <p:sp>
        <p:nvSpPr>
          <p:cNvPr id="85" name="Text Placeholder 33">
            <a:extLst>
              <a:ext uri="{FF2B5EF4-FFF2-40B4-BE49-F238E27FC236}">
                <a16:creationId xmlns:a16="http://schemas.microsoft.com/office/drawing/2014/main" id="{EACFCA27-6764-4168-A730-44A4B8C3656C}"/>
              </a:ext>
            </a:extLst>
          </p:cNvPr>
          <p:cNvSpPr txBox="1">
            <a:spLocks/>
          </p:cNvSpPr>
          <p:nvPr/>
        </p:nvSpPr>
        <p:spPr>
          <a:xfrm>
            <a:off x="914401" y="605162"/>
            <a:ext cx="4095932" cy="17764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Intention– Desired outcome – Agenda – Rol</a:t>
            </a:r>
            <a:r>
              <a:rPr lang="en-GB">
                <a:solidFill>
                  <a:prstClr val="black"/>
                </a:solidFill>
                <a:latin typeface="Merriweather Light"/>
              </a:rPr>
              <a:t>es</a:t>
            </a:r>
            <a:r>
              <a:rPr kumimoji="0" lang="en-GB" sz="900" b="0" i="0" u="none" strike="noStrike" kern="1200" cap="none" spc="0" normalizeH="0" baseline="0" noProof="0">
                <a:ln>
                  <a:noFill/>
                </a:ln>
                <a:solidFill>
                  <a:prstClr val="black"/>
                </a:solidFill>
                <a:effectLst/>
                <a:uLnTx/>
                <a:uFillTx/>
                <a:latin typeface="Merriweather Light"/>
                <a:ea typeface="+mn-ea"/>
                <a:cs typeface="+mn-cs"/>
              </a:rPr>
              <a:t> – </a:t>
            </a:r>
            <a:r>
              <a:rPr lang="en-GB">
                <a:solidFill>
                  <a:prstClr val="black"/>
                </a:solidFill>
                <a:latin typeface="Merriweather Light"/>
              </a:rPr>
              <a:t>Guidelines -</a:t>
            </a:r>
            <a:r>
              <a:rPr kumimoji="0" lang="en-GB" sz="900" b="0" i="0" u="none" strike="noStrike" kern="1200" cap="none" spc="0" normalizeH="0" baseline="0" noProof="0">
                <a:ln>
                  <a:noFill/>
                </a:ln>
                <a:solidFill>
                  <a:prstClr val="black"/>
                </a:solidFill>
                <a:effectLst/>
                <a:uLnTx/>
                <a:uFillTx/>
                <a:latin typeface="Merriweather Light"/>
                <a:ea typeface="+mn-ea"/>
                <a:cs typeface="+mn-cs"/>
              </a:rPr>
              <a:t> Time </a:t>
            </a:r>
          </a:p>
        </p:txBody>
      </p:sp>
      <p:sp>
        <p:nvSpPr>
          <p:cNvPr id="86" name="Hexagon 85">
            <a:extLst>
              <a:ext uri="{FF2B5EF4-FFF2-40B4-BE49-F238E27FC236}">
                <a16:creationId xmlns:a16="http://schemas.microsoft.com/office/drawing/2014/main" id="{2567B4C1-97FF-45DA-9E6B-C4A0BD1119E4}"/>
              </a:ext>
            </a:extLst>
          </p:cNvPr>
          <p:cNvSpPr>
            <a:spLocks/>
          </p:cNvSpPr>
          <p:nvPr/>
        </p:nvSpPr>
        <p:spPr>
          <a:xfrm>
            <a:off x="809097" y="248345"/>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1</a:t>
            </a:r>
          </a:p>
        </p:txBody>
      </p:sp>
      <p:sp>
        <p:nvSpPr>
          <p:cNvPr id="88" name="Rectangle 87">
            <a:extLst>
              <a:ext uri="{FF2B5EF4-FFF2-40B4-BE49-F238E27FC236}">
                <a16:creationId xmlns:a16="http://schemas.microsoft.com/office/drawing/2014/main" id="{7C061684-8708-40B4-9FE9-9D8C627604D6}"/>
              </a:ext>
            </a:extLst>
          </p:cNvPr>
          <p:cNvSpPr>
            <a:spLocks/>
          </p:cNvSpPr>
          <p:nvPr/>
        </p:nvSpPr>
        <p:spPr>
          <a:xfrm>
            <a:off x="5299217" y="248345"/>
            <a:ext cx="6535180"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solidFill>
                <a:latin typeface="Roboto Thin" panose="02000000000000000000" pitchFamily="2" charset="0"/>
              </a:rPr>
              <a:t>Check-in </a:t>
            </a:r>
            <a:endParaRPr lang="en-GB" sz="1200">
              <a:solidFill>
                <a:schemeClr val="bg2"/>
              </a:solidFill>
              <a:latin typeface="Roboto Thin" panose="02000000000000000000" pitchFamily="2" charset="0"/>
            </a:endParaRPr>
          </a:p>
        </p:txBody>
      </p:sp>
      <p:pic>
        <p:nvPicPr>
          <p:cNvPr id="89" name="Graphic 7" descr="Clock outline">
            <a:extLst>
              <a:ext uri="{FF2B5EF4-FFF2-40B4-BE49-F238E27FC236}">
                <a16:creationId xmlns:a16="http://schemas.microsoft.com/office/drawing/2014/main" id="{113739A0-9337-498C-821F-9A6D033F8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2665" y="302945"/>
            <a:ext cx="187668" cy="183405"/>
          </a:xfrm>
          <a:prstGeom prst="rect">
            <a:avLst/>
          </a:prstGeom>
        </p:spPr>
      </p:pic>
      <p:sp>
        <p:nvSpPr>
          <p:cNvPr id="90" name="TextBox 8">
            <a:extLst>
              <a:ext uri="{FF2B5EF4-FFF2-40B4-BE49-F238E27FC236}">
                <a16:creationId xmlns:a16="http://schemas.microsoft.com/office/drawing/2014/main" id="{045EF9CB-1800-4C2A-AC8B-CB1AAC90E55E}"/>
              </a:ext>
            </a:extLst>
          </p:cNvPr>
          <p:cNvSpPr txBox="1">
            <a:spLocks/>
          </p:cNvSpPr>
          <p:nvPr/>
        </p:nvSpPr>
        <p:spPr>
          <a:xfrm>
            <a:off x="11410333" y="325398"/>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10 min</a:t>
            </a:r>
          </a:p>
        </p:txBody>
      </p:sp>
      <p:sp>
        <p:nvSpPr>
          <p:cNvPr id="91" name="Text Placeholder 33">
            <a:extLst>
              <a:ext uri="{FF2B5EF4-FFF2-40B4-BE49-F238E27FC236}">
                <a16:creationId xmlns:a16="http://schemas.microsoft.com/office/drawing/2014/main" id="{0757B389-4FF8-4B26-8C48-749F35E71484}"/>
              </a:ext>
            </a:extLst>
          </p:cNvPr>
          <p:cNvSpPr txBox="1">
            <a:spLocks/>
          </p:cNvSpPr>
          <p:nvPr/>
        </p:nvSpPr>
        <p:spPr>
          <a:xfrm>
            <a:off x="5299217" y="608400"/>
            <a:ext cx="6535180" cy="183203"/>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lang="en-GB">
                <a:solidFill>
                  <a:prstClr val="black"/>
                </a:solidFill>
                <a:latin typeface="Merriweather Light"/>
              </a:rPr>
              <a:t>Ask the question: How are you feeling today? What are you feeling as we're about to start this session?</a:t>
            </a:r>
            <a:endParaRPr kumimoji="0" lang="nb-NO" sz="9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92" name="Hexagon 91">
            <a:extLst>
              <a:ext uri="{FF2B5EF4-FFF2-40B4-BE49-F238E27FC236}">
                <a16:creationId xmlns:a16="http://schemas.microsoft.com/office/drawing/2014/main" id="{DC709594-1FAB-4375-BE37-9C18039594C2}"/>
              </a:ext>
            </a:extLst>
          </p:cNvPr>
          <p:cNvSpPr>
            <a:spLocks/>
          </p:cNvSpPr>
          <p:nvPr/>
        </p:nvSpPr>
        <p:spPr>
          <a:xfrm>
            <a:off x="5193913" y="248345"/>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2</a:t>
            </a:r>
          </a:p>
        </p:txBody>
      </p:sp>
      <p:sp>
        <p:nvSpPr>
          <p:cNvPr id="93" name="Rectangle 92">
            <a:extLst>
              <a:ext uri="{FF2B5EF4-FFF2-40B4-BE49-F238E27FC236}">
                <a16:creationId xmlns:a16="http://schemas.microsoft.com/office/drawing/2014/main" id="{632F9A9C-D82F-4537-BD59-3502D6ADCDEC}"/>
              </a:ext>
            </a:extLst>
          </p:cNvPr>
          <p:cNvSpPr>
            <a:spLocks/>
          </p:cNvSpPr>
          <p:nvPr/>
        </p:nvSpPr>
        <p:spPr>
          <a:xfrm>
            <a:off x="927658" y="868773"/>
            <a:ext cx="10919995" cy="280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Roboto Thin" panose="02000000000000000000" pitchFamily="2" charset="0"/>
              </a:rPr>
              <a:t>Develop the teamcontract </a:t>
            </a:r>
            <a:endParaRPr lang="en-GB" sz="1200">
              <a:solidFill>
                <a:schemeClr val="bg1"/>
              </a:solidFill>
              <a:latin typeface="Roboto Thin" panose="02000000000000000000" pitchFamily="2" charset="0"/>
            </a:endParaRPr>
          </a:p>
        </p:txBody>
      </p:sp>
      <p:sp>
        <p:nvSpPr>
          <p:cNvPr id="94" name="Hexagon 93">
            <a:extLst>
              <a:ext uri="{FF2B5EF4-FFF2-40B4-BE49-F238E27FC236}">
                <a16:creationId xmlns:a16="http://schemas.microsoft.com/office/drawing/2014/main" id="{CCB63E2C-702A-493E-8751-8FA74B75B5FC}"/>
              </a:ext>
            </a:extLst>
          </p:cNvPr>
          <p:cNvSpPr/>
          <p:nvPr/>
        </p:nvSpPr>
        <p:spPr>
          <a:xfrm>
            <a:off x="812415" y="869071"/>
            <a:ext cx="316593" cy="286991"/>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3</a:t>
            </a:r>
          </a:p>
        </p:txBody>
      </p:sp>
      <p:pic>
        <p:nvPicPr>
          <p:cNvPr id="95" name="Graphic 7" descr="Clock outline">
            <a:extLst>
              <a:ext uri="{FF2B5EF4-FFF2-40B4-BE49-F238E27FC236}">
                <a16:creationId xmlns:a16="http://schemas.microsoft.com/office/drawing/2014/main" id="{2B73E78A-98CE-4DDA-84D9-7A202349EB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9258" y="921515"/>
            <a:ext cx="187668" cy="183405"/>
          </a:xfrm>
          <a:prstGeom prst="rect">
            <a:avLst/>
          </a:prstGeom>
        </p:spPr>
      </p:pic>
      <p:sp>
        <p:nvSpPr>
          <p:cNvPr id="96" name="TextBox 8">
            <a:extLst>
              <a:ext uri="{FF2B5EF4-FFF2-40B4-BE49-F238E27FC236}">
                <a16:creationId xmlns:a16="http://schemas.microsoft.com/office/drawing/2014/main" id="{90C9DCD7-6B87-4A76-8C3A-63428CA1387D}"/>
              </a:ext>
            </a:extLst>
          </p:cNvPr>
          <p:cNvSpPr txBox="1">
            <a:spLocks/>
          </p:cNvSpPr>
          <p:nvPr/>
        </p:nvSpPr>
        <p:spPr>
          <a:xfrm>
            <a:off x="11316499" y="943968"/>
            <a:ext cx="41517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bg1"/>
                </a:solidFill>
                <a:latin typeface="Roboto" panose="02000000000000000000" pitchFamily="2" charset="0"/>
                <a:ea typeface="Roboto" panose="02000000000000000000" pitchFamily="2" charset="0"/>
                <a:cs typeface="Roboto" panose="02000000000000000000" pitchFamily="2" charset="0"/>
              </a:rPr>
              <a:t>145 min</a:t>
            </a:r>
          </a:p>
        </p:txBody>
      </p:sp>
      <p:sp>
        <p:nvSpPr>
          <p:cNvPr id="97" name="Rectangle 96">
            <a:extLst>
              <a:ext uri="{FF2B5EF4-FFF2-40B4-BE49-F238E27FC236}">
                <a16:creationId xmlns:a16="http://schemas.microsoft.com/office/drawing/2014/main" id="{F29B2FD7-C4ED-4CD0-A859-7340337D070D}"/>
              </a:ext>
            </a:extLst>
          </p:cNvPr>
          <p:cNvSpPr>
            <a:spLocks/>
          </p:cNvSpPr>
          <p:nvPr/>
        </p:nvSpPr>
        <p:spPr>
          <a:xfrm>
            <a:off x="917720" y="6356970"/>
            <a:ext cx="3014346"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2"/>
                </a:solidFill>
                <a:latin typeface="Roboto Thin" panose="02000000000000000000" pitchFamily="2" charset="0"/>
              </a:rPr>
              <a:t>           Summary and check-out </a:t>
            </a:r>
            <a:endParaRPr lang="en-GB" sz="1200">
              <a:solidFill>
                <a:schemeClr val="bg2"/>
              </a:solidFill>
              <a:latin typeface="Roboto Thin" panose="02000000000000000000" pitchFamily="2" charset="0"/>
            </a:endParaRPr>
          </a:p>
        </p:txBody>
      </p:sp>
      <p:pic>
        <p:nvPicPr>
          <p:cNvPr id="98" name="Graphic 7" descr="Clock outline">
            <a:extLst>
              <a:ext uri="{FF2B5EF4-FFF2-40B4-BE49-F238E27FC236}">
                <a16:creationId xmlns:a16="http://schemas.microsoft.com/office/drawing/2014/main" id="{5041DC65-606A-4C3D-93E9-DDB656AD9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752" y="6419591"/>
            <a:ext cx="187668" cy="183405"/>
          </a:xfrm>
          <a:prstGeom prst="rect">
            <a:avLst/>
          </a:prstGeom>
        </p:spPr>
      </p:pic>
      <p:sp>
        <p:nvSpPr>
          <p:cNvPr id="99" name="TextBox 8">
            <a:extLst>
              <a:ext uri="{FF2B5EF4-FFF2-40B4-BE49-F238E27FC236}">
                <a16:creationId xmlns:a16="http://schemas.microsoft.com/office/drawing/2014/main" id="{0D9C0C5D-B84D-4B77-B0B7-4078F702A8D3}"/>
              </a:ext>
            </a:extLst>
          </p:cNvPr>
          <p:cNvSpPr txBox="1">
            <a:spLocks/>
          </p:cNvSpPr>
          <p:nvPr/>
        </p:nvSpPr>
        <p:spPr>
          <a:xfrm>
            <a:off x="3535420" y="644204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15 min</a:t>
            </a:r>
          </a:p>
        </p:txBody>
      </p:sp>
      <p:sp>
        <p:nvSpPr>
          <p:cNvPr id="100" name="Text Placeholder 33">
            <a:extLst>
              <a:ext uri="{FF2B5EF4-FFF2-40B4-BE49-F238E27FC236}">
                <a16:creationId xmlns:a16="http://schemas.microsoft.com/office/drawing/2014/main" id="{B5B125D5-EF93-4CA6-B194-BEDDE9906468}"/>
              </a:ext>
            </a:extLst>
          </p:cNvPr>
          <p:cNvSpPr txBox="1">
            <a:spLocks/>
          </p:cNvSpPr>
          <p:nvPr/>
        </p:nvSpPr>
        <p:spPr>
          <a:xfrm>
            <a:off x="4037371" y="6364837"/>
            <a:ext cx="7810282" cy="280219"/>
          </a:xfrm>
          <a:prstGeom prst="rect">
            <a:avLst/>
          </a:prstGeom>
        </p:spPr>
        <p:txBody>
          <a:bodyPr vert="horz" lIns="0" tIns="0" rIns="0" bIns="0" rtlCol="0" anchor="t">
            <a:no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kumimoji="0" lang="en-GB" b="0" i="0" u="none" strike="noStrike" kern="1200" cap="none" spc="0" normalizeH="0" baseline="0" noProof="0">
                <a:ln>
                  <a:noFill/>
                </a:ln>
                <a:solidFill>
                  <a:prstClr val="black"/>
                </a:solidFill>
                <a:effectLst/>
                <a:uLnTx/>
                <a:uFillTx/>
                <a:latin typeface="Merriweather Light"/>
                <a:ea typeface="+mn-ea"/>
                <a:cs typeface="+mn-cs"/>
              </a:rPr>
              <a:t>Summarize what the team agrees on and what remains unclear, and how this will be followed up.</a:t>
            </a:r>
          </a:p>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kumimoji="0" lang="en-GB" b="0" i="0" u="none" strike="noStrike" kern="1200" cap="none" spc="0" normalizeH="0" baseline="0" noProof="0">
                <a:ln>
                  <a:noFill/>
                </a:ln>
                <a:solidFill>
                  <a:prstClr val="black"/>
                </a:solidFill>
                <a:effectLst/>
                <a:uLnTx/>
                <a:uFillTx/>
                <a:latin typeface="Merriweather Light"/>
                <a:ea typeface="+mn-ea"/>
                <a:cs typeface="+mn-cs"/>
              </a:rPr>
              <a:t>Check-out: How has it been working together today?</a:t>
            </a:r>
            <a:endParaRPr kumimoji="0" lang="nb-NO"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101" name="Hexagon 100">
            <a:extLst>
              <a:ext uri="{FF2B5EF4-FFF2-40B4-BE49-F238E27FC236}">
                <a16:creationId xmlns:a16="http://schemas.microsoft.com/office/drawing/2014/main" id="{A5AA8711-CA33-476A-80FC-7BAD0C0A74B5}"/>
              </a:ext>
            </a:extLst>
          </p:cNvPr>
          <p:cNvSpPr>
            <a:spLocks/>
          </p:cNvSpPr>
          <p:nvPr/>
        </p:nvSpPr>
        <p:spPr>
          <a:xfrm>
            <a:off x="812415" y="6356970"/>
            <a:ext cx="316593" cy="280219"/>
          </a:xfrm>
          <a:prstGeom prst="hexagon">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4</a:t>
            </a:r>
          </a:p>
        </p:txBody>
      </p:sp>
      <p:grpSp>
        <p:nvGrpSpPr>
          <p:cNvPr id="39" name="Group 38">
            <a:extLst>
              <a:ext uri="{FF2B5EF4-FFF2-40B4-BE49-F238E27FC236}">
                <a16:creationId xmlns:a16="http://schemas.microsoft.com/office/drawing/2014/main" id="{EEFAB6AF-D93D-4FA7-AA30-368AB81142F9}"/>
              </a:ext>
            </a:extLst>
          </p:cNvPr>
          <p:cNvGrpSpPr/>
          <p:nvPr/>
        </p:nvGrpSpPr>
        <p:grpSpPr>
          <a:xfrm>
            <a:off x="4468749" y="294626"/>
            <a:ext cx="561943" cy="183405"/>
            <a:chOff x="4235669" y="295495"/>
            <a:chExt cx="561943" cy="183405"/>
          </a:xfrm>
        </p:grpSpPr>
        <p:pic>
          <p:nvPicPr>
            <p:cNvPr id="84" name="Graphic 7" descr="Clock outline">
              <a:extLst>
                <a:ext uri="{FF2B5EF4-FFF2-40B4-BE49-F238E27FC236}">
                  <a16:creationId xmlns:a16="http://schemas.microsoft.com/office/drawing/2014/main" id="{373008FE-6C4E-4C33-92E9-C9F345FACC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5669" y="295495"/>
              <a:ext cx="187668" cy="183405"/>
            </a:xfrm>
            <a:prstGeom prst="rect">
              <a:avLst/>
            </a:prstGeom>
          </p:spPr>
        </p:pic>
        <p:sp>
          <p:nvSpPr>
            <p:cNvPr id="87" name="TextBox 8">
              <a:extLst>
                <a:ext uri="{FF2B5EF4-FFF2-40B4-BE49-F238E27FC236}">
                  <a16:creationId xmlns:a16="http://schemas.microsoft.com/office/drawing/2014/main" id="{3D05735E-CF5D-465D-9423-B3DBA823FA54}"/>
                </a:ext>
              </a:extLst>
            </p:cNvPr>
            <p:cNvSpPr txBox="1">
              <a:spLocks/>
            </p:cNvSpPr>
            <p:nvPr/>
          </p:nvSpPr>
          <p:spPr>
            <a:xfrm>
              <a:off x="4446554" y="317948"/>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rgbClr val="FFFFFF"/>
                  </a:solidFill>
                  <a:latin typeface="Roboto" panose="02000000000000000000" pitchFamily="2" charset="0"/>
                  <a:ea typeface="Roboto" panose="02000000000000000000" pitchFamily="2" charset="0"/>
                  <a:cs typeface="Roboto" panose="02000000000000000000" pitchFamily="2" charset="0"/>
                </a:rPr>
                <a:t>10 min</a:t>
              </a:r>
            </a:p>
          </p:txBody>
        </p:sp>
      </p:grpSp>
      <p:pic>
        <p:nvPicPr>
          <p:cNvPr id="102" name="Graphic 7" descr="Clock outline">
            <a:extLst>
              <a:ext uri="{FF2B5EF4-FFF2-40B4-BE49-F238E27FC236}">
                <a16:creationId xmlns:a16="http://schemas.microsoft.com/office/drawing/2014/main" id="{3A2DD1F6-F10B-4074-9F17-D4CD1F625A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3765" y="281962"/>
            <a:ext cx="187668" cy="183405"/>
          </a:xfrm>
          <a:prstGeom prst="rect">
            <a:avLst/>
          </a:prstGeom>
        </p:spPr>
      </p:pic>
      <p:sp>
        <p:nvSpPr>
          <p:cNvPr id="103" name="TextBox 8">
            <a:extLst>
              <a:ext uri="{FF2B5EF4-FFF2-40B4-BE49-F238E27FC236}">
                <a16:creationId xmlns:a16="http://schemas.microsoft.com/office/drawing/2014/main" id="{C00CF38C-C842-4E4B-A2AC-73C91EA1B425}"/>
              </a:ext>
            </a:extLst>
          </p:cNvPr>
          <p:cNvSpPr txBox="1">
            <a:spLocks/>
          </p:cNvSpPr>
          <p:nvPr/>
        </p:nvSpPr>
        <p:spPr>
          <a:xfrm>
            <a:off x="11394650" y="304415"/>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rgbClr val="FFFFFF"/>
                </a:solidFill>
                <a:latin typeface="Roboto" panose="02000000000000000000" pitchFamily="2" charset="0"/>
                <a:ea typeface="Roboto" panose="02000000000000000000" pitchFamily="2" charset="0"/>
                <a:cs typeface="Roboto" panose="02000000000000000000" pitchFamily="2" charset="0"/>
              </a:rPr>
              <a:t>10 min</a:t>
            </a:r>
          </a:p>
        </p:txBody>
      </p:sp>
      <p:pic>
        <p:nvPicPr>
          <p:cNvPr id="104" name="Graphic 7" descr="Clock outline">
            <a:extLst>
              <a:ext uri="{FF2B5EF4-FFF2-40B4-BE49-F238E27FC236}">
                <a16:creationId xmlns:a16="http://schemas.microsoft.com/office/drawing/2014/main" id="{5C8C317D-B420-4919-B32B-99902116D6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53918" y="6398731"/>
            <a:ext cx="187668" cy="183405"/>
          </a:xfrm>
          <a:prstGeom prst="rect">
            <a:avLst/>
          </a:prstGeom>
        </p:spPr>
      </p:pic>
      <p:sp>
        <p:nvSpPr>
          <p:cNvPr id="105" name="TextBox 8">
            <a:extLst>
              <a:ext uri="{FF2B5EF4-FFF2-40B4-BE49-F238E27FC236}">
                <a16:creationId xmlns:a16="http://schemas.microsoft.com/office/drawing/2014/main" id="{57462C0B-7686-45E0-BD3C-6108CDC435FE}"/>
              </a:ext>
            </a:extLst>
          </p:cNvPr>
          <p:cNvSpPr txBox="1">
            <a:spLocks/>
          </p:cNvSpPr>
          <p:nvPr/>
        </p:nvSpPr>
        <p:spPr>
          <a:xfrm>
            <a:off x="3464803" y="642118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rgbClr val="FFFFFF"/>
                </a:solidFill>
                <a:latin typeface="Roboto" panose="02000000000000000000" pitchFamily="2" charset="0"/>
                <a:ea typeface="Roboto" panose="02000000000000000000" pitchFamily="2" charset="0"/>
                <a:cs typeface="Roboto" panose="02000000000000000000" pitchFamily="2" charset="0"/>
              </a:rPr>
              <a:t>15 min</a:t>
            </a:r>
          </a:p>
        </p:txBody>
      </p:sp>
    </p:spTree>
    <p:extLst>
      <p:ext uri="{BB962C8B-B14F-4D97-AF65-F5344CB8AC3E}">
        <p14:creationId xmlns:p14="http://schemas.microsoft.com/office/powerpoint/2010/main" val="412496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67A5-F699-4EF9-A71B-E18EF5A21A7A}"/>
              </a:ext>
            </a:extLst>
          </p:cNvPr>
          <p:cNvSpPr>
            <a:spLocks noGrp="1"/>
          </p:cNvSpPr>
          <p:nvPr>
            <p:ph type="title"/>
          </p:nvPr>
        </p:nvSpPr>
        <p:spPr/>
        <p:txBody>
          <a:bodyPr/>
          <a:lstStyle/>
          <a:p>
            <a:r>
              <a:rPr lang="en-GB"/>
              <a:t>Common adjustments to Start Smart </a:t>
            </a:r>
          </a:p>
        </p:txBody>
      </p:sp>
      <p:sp>
        <p:nvSpPr>
          <p:cNvPr id="4" name="Content Placeholder 3">
            <a:extLst>
              <a:ext uri="{FF2B5EF4-FFF2-40B4-BE49-F238E27FC236}">
                <a16:creationId xmlns:a16="http://schemas.microsoft.com/office/drawing/2014/main" id="{3FF41164-0954-4B47-B025-19D0250D4DA0}"/>
              </a:ext>
            </a:extLst>
          </p:cNvPr>
          <p:cNvSpPr>
            <a:spLocks noGrp="1"/>
          </p:cNvSpPr>
          <p:nvPr>
            <p:ph idx="1"/>
          </p:nvPr>
        </p:nvSpPr>
        <p:spPr>
          <a:xfrm>
            <a:off x="901375" y="1669640"/>
            <a:ext cx="4941641" cy="4584964"/>
          </a:xfrm>
        </p:spPr>
        <p:txBody>
          <a:bodyPr wrap="square" anchor="t">
            <a:normAutofit lnSpcReduction="10000"/>
          </a:bodyPr>
          <a:lstStyle/>
          <a:p>
            <a:pPr marL="33" indent="0">
              <a:buNone/>
            </a:pPr>
            <a:r>
              <a:rPr lang="en-GB" b="1">
                <a:solidFill>
                  <a:schemeClr val="accent1"/>
                </a:solidFill>
              </a:rPr>
              <a:t>TIME and NUMBER OF PARTICIPANTS</a:t>
            </a:r>
          </a:p>
          <a:p>
            <a:r>
              <a:rPr lang="en-GB"/>
              <a:t>The time estimate for this workshop is based on teams with 6 participants and a strict time management. If you have more than 6 participants, you should allocate more time. To keep the time in check it is recommended to use a visible timer or limiting the number of notes each participants can write.</a:t>
            </a:r>
          </a:p>
          <a:p>
            <a:r>
              <a:rPr lang="en-GB"/>
              <a:t>If your team consists of more than 8 people, we recommend adding an extra step. After individual thinking, participants can be divided into smaller groups, and then a representative from each group can share the group's inputs/notes with the whole group.</a:t>
            </a:r>
          </a:p>
          <a:p>
            <a:r>
              <a:rPr lang="en-GB"/>
              <a:t>You can also take more time for a Start Smart, for example, over a 2-day leadership meeting or divide the workshop into several workshops to thoroughly discuss and concretize the inputs provided.</a:t>
            </a:r>
          </a:p>
          <a:p>
            <a:pPr marL="33" indent="0">
              <a:buNone/>
            </a:pPr>
            <a:r>
              <a:rPr lang="en-GB" b="1">
                <a:solidFill>
                  <a:schemeClr val="accent1"/>
                </a:solidFill>
              </a:rPr>
              <a:t>SEQUENCING of the topics</a:t>
            </a:r>
          </a:p>
          <a:p>
            <a:r>
              <a:rPr lang="en-GB"/>
              <a:t>Start Smart is a flexible tool that you can conduct as it is described here, or it can be adjusted. You can change the order of topics or choose to spend more/less time on something if you know what the team needs to use most time on. However, don't skip elements for the sake of convenience, as the methodology includes elements that are essential for establishing effective teamwork.</a:t>
            </a:r>
          </a:p>
          <a:p>
            <a:pPr marL="33" indent="0">
              <a:buNone/>
            </a:pPr>
            <a:r>
              <a:rPr lang="en-GB" b="1">
                <a:solidFill>
                  <a:schemeClr val="accent1"/>
                </a:solidFill>
              </a:rPr>
              <a:t>PURPOSE</a:t>
            </a:r>
          </a:p>
          <a:p>
            <a:r>
              <a:rPr lang="en-GB"/>
              <a:t>For some teams, it may be essential to understand how they fit into the overall organization/value chain. In such cases, it can be useful for the team to reflect on the team's purpose and how it fulfils a need/function in their context. How do they connect with the rest of the organization when discussing the team's purpose?</a:t>
            </a:r>
          </a:p>
          <a:p>
            <a:endParaRPr lang="nb-NO"/>
          </a:p>
        </p:txBody>
      </p:sp>
      <p:sp>
        <p:nvSpPr>
          <p:cNvPr id="3" name="Content Placeholder 2">
            <a:extLst>
              <a:ext uri="{FF2B5EF4-FFF2-40B4-BE49-F238E27FC236}">
                <a16:creationId xmlns:a16="http://schemas.microsoft.com/office/drawing/2014/main" id="{E9644436-0F4C-4EBB-BEEA-3C92522577D0}"/>
              </a:ext>
            </a:extLst>
          </p:cNvPr>
          <p:cNvSpPr>
            <a:spLocks noGrp="1"/>
          </p:cNvSpPr>
          <p:nvPr>
            <p:ph idx="13"/>
          </p:nvPr>
        </p:nvSpPr>
        <p:spPr>
          <a:xfrm>
            <a:off x="6217921" y="1669640"/>
            <a:ext cx="5120440" cy="4584964"/>
          </a:xfrm>
        </p:spPr>
        <p:txBody>
          <a:bodyPr wrap="square" anchor="t">
            <a:normAutofit/>
          </a:bodyPr>
          <a:lstStyle/>
          <a:p>
            <a:pPr marL="33" indent="0">
              <a:buNone/>
            </a:pPr>
            <a:r>
              <a:rPr lang="en-GB" sz="1100" b="1">
                <a:solidFill>
                  <a:schemeClr val="accent1"/>
                </a:solidFill>
              </a:rPr>
              <a:t>PERSONAL USER MANUAL</a:t>
            </a:r>
          </a:p>
          <a:p>
            <a:r>
              <a:rPr lang="en-GB" sz="1100"/>
              <a:t>We have received feedback that teams appreciate spending more time on this part and/or conducting it as a separate session.</a:t>
            </a:r>
          </a:p>
          <a:p>
            <a:r>
              <a:rPr lang="en-GB" sz="1100"/>
              <a:t>If the group is large (more than 8 participants), we recommend starting with the personal instruction manual because it will take a bit more time, and it fits well with a break after the session.</a:t>
            </a:r>
          </a:p>
          <a:p>
            <a:r>
              <a:rPr lang="en-GB" sz="1100"/>
              <a:t>If the team already knows each other well and you are conducting Start Smart as a 'restart' of the team, we also recommend beginning with the personal instruction manual. In this case, we suggest taking the opportunity to provide feedback to each other. Check out the Start Smart Follow-up for guidance on how to do this.</a:t>
            </a:r>
          </a:p>
          <a:p>
            <a:r>
              <a:rPr lang="en-GB" sz="1100"/>
              <a:t>It is possible to vary the questions asked in the personal instruction manual. For more alternatives, see the notes section in the personal instruction manual.</a:t>
            </a:r>
          </a:p>
          <a:p>
            <a:pPr marL="33" indent="0">
              <a:buNone/>
            </a:pPr>
            <a:r>
              <a:rPr lang="en-GB" sz="1100" b="1">
                <a:solidFill>
                  <a:schemeClr val="accent1"/>
                </a:solidFill>
              </a:rPr>
              <a:t>ROLES and RESPONSIBILITIES</a:t>
            </a:r>
          </a:p>
          <a:p>
            <a:r>
              <a:rPr lang="en-GB" sz="1100"/>
              <a:t>If the workshop is being conducted with participants who are also members of other teams, it may be helpful in some cases to clarify how much time each participant can contribute to this team. If so, have a discussion about how much time each participant can contribute, for instance in percentage terms.</a:t>
            </a:r>
          </a:p>
          <a:p>
            <a:r>
              <a:rPr lang="en-GB" sz="1100"/>
              <a:t>For some teams, it's important to clarify the boundaries with other teams. If this applies to your team, you can also discuss it here and follow up in a later meeting. It will be necessary to allocate more time if you make any of these adaptations.</a:t>
            </a:r>
            <a:endParaRPr lang="nb-NO" sz="1100"/>
          </a:p>
        </p:txBody>
      </p:sp>
    </p:spTree>
    <p:extLst>
      <p:ext uri="{BB962C8B-B14F-4D97-AF65-F5344CB8AC3E}">
        <p14:creationId xmlns:p14="http://schemas.microsoft.com/office/powerpoint/2010/main" val="851397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a:xfrm>
            <a:off x="901376" y="997446"/>
            <a:ext cx="9770254" cy="654995"/>
          </a:xfrm>
        </p:spPr>
        <p:txBody>
          <a:bodyPr/>
          <a:lstStyle/>
          <a:p>
            <a:r>
              <a:rPr lang="en-GB" dirty="0"/>
              <a:t>Get to know </a:t>
            </a:r>
            <a:r>
              <a:rPr lang="en-GB" dirty="0">
                <a:latin typeface="Roboto" panose="02000000000000000000" pitchFamily="2" charset="0"/>
              </a:rPr>
              <a:t>START</a:t>
            </a:r>
            <a:r>
              <a:rPr lang="en-GB" dirty="0"/>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a:xfrm>
            <a:off x="901376" y="2173288"/>
            <a:ext cx="4941641" cy="3470396"/>
          </a:xfrm>
        </p:spPr>
        <p:txBody>
          <a:bodyPr>
            <a:normAutofit/>
          </a:bodyPr>
          <a:lstStyle/>
          <a:p>
            <a:r>
              <a:rPr lang="en-GB" sz="1400" dirty="0"/>
              <a:t>Start Smart is a process tool that ensures an efficient start-up and development of teams and groups. </a:t>
            </a:r>
          </a:p>
          <a:p>
            <a:r>
              <a:rPr lang="en-GB" sz="1400" dirty="0"/>
              <a:t>The process takes the team through a 3-hour workshop where you will explore and clarify topics that are important for teamwork. </a:t>
            </a:r>
          </a:p>
          <a:p>
            <a:r>
              <a:rPr lang="en-GB" sz="1400" dirty="0"/>
              <a:t>During the workshop, you will develop a team contract that states what you will achieve as a team and how you will work together. </a:t>
            </a:r>
          </a:p>
          <a:p>
            <a:r>
              <a:rPr lang="en-GB" sz="1400" dirty="0"/>
              <a:t>On the next slides, you’ll find:</a:t>
            </a:r>
          </a:p>
          <a:p>
            <a:pPr lvl="1"/>
            <a:r>
              <a:rPr lang="en-GB" sz="1400" dirty="0"/>
              <a:t>A team guide for the Start Smart workshop </a:t>
            </a:r>
          </a:p>
          <a:p>
            <a:pPr lvl="1"/>
            <a:r>
              <a:rPr lang="en-GB" sz="1400" dirty="0"/>
              <a:t>A facilitator guide for the Start Smart workshop</a:t>
            </a:r>
          </a:p>
          <a:p>
            <a:pPr lvl="1"/>
            <a:endParaRPr lang="nb-NO" sz="1400" dirty="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5"/>
          <a:stretch>
            <a:fillRect/>
          </a:stretch>
        </p:blipFill>
        <p:spPr>
          <a:xfrm>
            <a:off x="6561138" y="2173288"/>
            <a:ext cx="5006975" cy="2816225"/>
          </a:xfrm>
          <a:effectLst>
            <a:softEdge rad="19050"/>
          </a:effectLst>
        </p:spPr>
      </p:pic>
      <p:sp>
        <p:nvSpPr>
          <p:cNvPr id="6" name="TextBox 5">
            <a:extLst>
              <a:ext uri="{FF2B5EF4-FFF2-40B4-BE49-F238E27FC236}">
                <a16:creationId xmlns:a16="http://schemas.microsoft.com/office/drawing/2014/main" id="{2C48879B-2298-4DA1-9F8C-EB0145CED55F}"/>
              </a:ext>
            </a:extLst>
          </p:cNvPr>
          <p:cNvSpPr txBox="1"/>
          <p:nvPr/>
        </p:nvSpPr>
        <p:spPr>
          <a:xfrm>
            <a:off x="9964646" y="5376213"/>
            <a:ext cx="1660358" cy="107722"/>
          </a:xfrm>
          <a:prstGeom prst="rect">
            <a:avLst/>
          </a:prstGeom>
          <a:noFill/>
        </p:spPr>
        <p:txBody>
          <a:bodyPr wrap="square" lIns="0" tIns="0" rIns="0" bIns="0" rtlCol="0">
            <a:spAutoFit/>
          </a:bodyPr>
          <a:lstStyle/>
          <a:p>
            <a:pPr algn="r"/>
            <a:r>
              <a:rPr lang="en-GB" sz="700" i="1"/>
              <a:t>Illustration: Chance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TEAM GUIDE</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a:xfrm>
            <a:off x="901376" y="824924"/>
            <a:ext cx="9770254" cy="654995"/>
          </a:xfrm>
        </p:spPr>
        <p:txBody>
          <a:bodyPr/>
          <a:lstStyle/>
          <a:p>
            <a:r>
              <a:rPr lang="en-GB" dirty="0"/>
              <a:t>Preparations for the workshop</a:t>
            </a:r>
          </a:p>
        </p:txBody>
      </p:sp>
      <p:sp>
        <p:nvSpPr>
          <p:cNvPr id="3" name="Content Placeholder 2">
            <a:extLst>
              <a:ext uri="{FF2B5EF4-FFF2-40B4-BE49-F238E27FC236}">
                <a16:creationId xmlns:a16="http://schemas.microsoft.com/office/drawing/2014/main" id="{85C0017C-A655-4A1E-AF51-41D4799B7B72}"/>
              </a:ext>
            </a:extLst>
          </p:cNvPr>
          <p:cNvSpPr>
            <a:spLocks noGrp="1"/>
          </p:cNvSpPr>
          <p:nvPr>
            <p:ph idx="1"/>
          </p:nvPr>
        </p:nvSpPr>
        <p:spPr>
          <a:xfrm>
            <a:off x="901376" y="2060669"/>
            <a:ext cx="4941641" cy="3802905"/>
          </a:xfrm>
        </p:spPr>
        <p:txBody>
          <a:bodyPr>
            <a:normAutofit/>
          </a:bodyPr>
          <a:lstStyle/>
          <a:p>
            <a:r>
              <a:rPr lang="en-GB" sz="1400" dirty="0"/>
              <a:t>In the Start Smart workshop, we will work on creating a team contract that clarifies what we aim to achieve as a team and how we will work together.</a:t>
            </a:r>
          </a:p>
          <a:p>
            <a:r>
              <a:rPr lang="en-GB" sz="1400" dirty="0"/>
              <a:t>To achieve good teamwork, it is important that you know each other well, which is something we will spend time on during the workshop. </a:t>
            </a:r>
          </a:p>
          <a:p>
            <a:r>
              <a:rPr lang="en-GB" sz="1400" dirty="0"/>
              <a:t>To prepare, please think about how you cooperate with others by writing your personal user manual. Later on, you will present your personal user manual to the other team members in the Start Smart workshop. </a:t>
            </a:r>
          </a:p>
          <a:p>
            <a:r>
              <a:rPr lang="en-GB" sz="1400" dirty="0"/>
              <a:t>You can copy the template on the next slide and fill in your personal information. </a:t>
            </a:r>
          </a:p>
        </p:txBody>
      </p:sp>
      <p:sp>
        <p:nvSpPr>
          <p:cNvPr id="4" name="Content Placeholder 3">
            <a:extLst>
              <a:ext uri="{FF2B5EF4-FFF2-40B4-BE49-F238E27FC236}">
                <a16:creationId xmlns:a16="http://schemas.microsoft.com/office/drawing/2014/main" id="{4CC8C10D-DA43-43E4-9F84-6570945B47DC}"/>
              </a:ext>
            </a:extLst>
          </p:cNvPr>
          <p:cNvSpPr>
            <a:spLocks noGrp="1"/>
          </p:cNvSpPr>
          <p:nvPr>
            <p:ph idx="13"/>
          </p:nvPr>
        </p:nvSpPr>
        <p:spPr/>
        <p:txBody>
          <a:bodyPr/>
          <a:lstStyle/>
          <a:p>
            <a:endParaRPr lang="en-GB" sz="1400"/>
          </a:p>
          <a:p>
            <a:endParaRPr lang="en-GB" sz="1400"/>
          </a:p>
          <a:p>
            <a:pPr marL="33" indent="0">
              <a:buNone/>
            </a:pPr>
            <a:endParaRPr lang="en-GB" sz="1400"/>
          </a:p>
          <a:p>
            <a:endParaRPr lang="nb-NO"/>
          </a:p>
        </p:txBody>
      </p:sp>
      <p:grpSp>
        <p:nvGrpSpPr>
          <p:cNvPr id="5" name="Group 4">
            <a:extLst>
              <a:ext uri="{FF2B5EF4-FFF2-40B4-BE49-F238E27FC236}">
                <a16:creationId xmlns:a16="http://schemas.microsoft.com/office/drawing/2014/main" id="{77083438-A993-4D2D-AB63-55DF620A110D}"/>
              </a:ext>
            </a:extLst>
          </p:cNvPr>
          <p:cNvGrpSpPr/>
          <p:nvPr/>
        </p:nvGrpSpPr>
        <p:grpSpPr>
          <a:xfrm>
            <a:off x="6365713" y="1949114"/>
            <a:ext cx="5192624" cy="2902804"/>
            <a:chOff x="6365713" y="1949114"/>
            <a:chExt cx="5192624" cy="2902804"/>
          </a:xfrm>
        </p:grpSpPr>
        <p:pic>
          <p:nvPicPr>
            <p:cNvPr id="6" name="Picture 5" descr="Diagram&#10;&#10;Description automatically generated">
              <a:hlinkClick r:id="rId2"/>
              <a:extLst>
                <a:ext uri="{FF2B5EF4-FFF2-40B4-BE49-F238E27FC236}">
                  <a16:creationId xmlns:a16="http://schemas.microsoft.com/office/drawing/2014/main" id="{B03C8309-D9FA-431B-815A-4873F3FFC6E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5713" y="1949114"/>
              <a:ext cx="5160540" cy="2902804"/>
            </a:xfrm>
            <a:prstGeom prst="rect">
              <a:avLst/>
            </a:prstGeom>
          </p:spPr>
        </p:pic>
        <p:sp>
          <p:nvSpPr>
            <p:cNvPr id="8" name="TextBox 7">
              <a:extLst>
                <a:ext uri="{FF2B5EF4-FFF2-40B4-BE49-F238E27FC236}">
                  <a16:creationId xmlns:a16="http://schemas.microsoft.com/office/drawing/2014/main" id="{CCA8104B-5CBE-4CD3-A2BA-707267BF3C92}"/>
                </a:ext>
              </a:extLst>
            </p:cNvPr>
            <p:cNvSpPr txBox="1"/>
            <p:nvPr/>
          </p:nvSpPr>
          <p:spPr>
            <a:xfrm>
              <a:off x="9897979" y="4515851"/>
              <a:ext cx="1660358" cy="107722"/>
            </a:xfrm>
            <a:prstGeom prst="rect">
              <a:avLst/>
            </a:prstGeom>
            <a:noFill/>
          </p:spPr>
          <p:txBody>
            <a:bodyPr wrap="square" lIns="0" tIns="0" rIns="0" bIns="0" rtlCol="0">
              <a:spAutoFit/>
            </a:bodyPr>
            <a:lstStyle/>
            <a:p>
              <a:pPr algn="r"/>
              <a:r>
                <a:rPr lang="en-GB" sz="700" i="1"/>
                <a:t>Illustration: Chance McGee</a:t>
              </a:r>
            </a:p>
          </p:txBody>
        </p:sp>
      </p:grpSp>
    </p:spTree>
    <p:extLst>
      <p:ext uri="{BB962C8B-B14F-4D97-AF65-F5344CB8AC3E}">
        <p14:creationId xmlns:p14="http://schemas.microsoft.com/office/powerpoint/2010/main" val="98509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C9819452-1DF7-44B2-BC5B-FEF45962C36B}"/>
              </a:ext>
            </a:extLst>
          </p:cNvPr>
          <p:cNvSpPr>
            <a:spLocks noGrp="1"/>
          </p:cNvSpPr>
          <p:nvPr>
            <p:ph type="body" sz="quarter" idx="34"/>
          </p:nvPr>
        </p:nvSpPr>
        <p:spPr>
          <a:solidFill>
            <a:schemeClr val="accent1">
              <a:lumMod val="100000"/>
            </a:schemeClr>
          </a:solidFill>
        </p:spPr>
        <p:txBody>
          <a:bodyPr>
            <a:normAutofit lnSpcReduction="10000"/>
          </a:bodyPr>
          <a:lstStyle/>
          <a:p>
            <a:r>
              <a:rPr lang="en-GB"/>
              <a:t>Key expertise </a:t>
            </a:r>
          </a:p>
        </p:txBody>
      </p:sp>
      <p:sp>
        <p:nvSpPr>
          <p:cNvPr id="27" name="Text Placeholder 26">
            <a:extLst>
              <a:ext uri="{FF2B5EF4-FFF2-40B4-BE49-F238E27FC236}">
                <a16:creationId xmlns:a16="http://schemas.microsoft.com/office/drawing/2014/main" id="{B238244F-7F7A-4BDA-AD21-C82E767FDE91}"/>
              </a:ext>
            </a:extLst>
          </p:cNvPr>
          <p:cNvSpPr>
            <a:spLocks noGrp="1"/>
          </p:cNvSpPr>
          <p:nvPr>
            <p:ph type="body" sz="quarter" idx="33"/>
          </p:nvPr>
        </p:nvSpPr>
        <p:spPr>
          <a:solidFill>
            <a:schemeClr val="accent1">
              <a:lumMod val="100000"/>
            </a:schemeClr>
          </a:solidFill>
        </p:spPr>
        <p:txBody>
          <a:bodyPr>
            <a:normAutofit lnSpcReduction="10000"/>
          </a:bodyPr>
          <a:lstStyle/>
          <a:p>
            <a:r>
              <a:rPr lang="en-GB"/>
              <a:t>Role </a:t>
            </a:r>
          </a:p>
        </p:txBody>
      </p:sp>
      <p:sp>
        <p:nvSpPr>
          <p:cNvPr id="2" name="Text Placeholder 1">
            <a:extLst>
              <a:ext uri="{FF2B5EF4-FFF2-40B4-BE49-F238E27FC236}">
                <a16:creationId xmlns:a16="http://schemas.microsoft.com/office/drawing/2014/main" id="{BDE19C19-A33C-4307-B4EC-4EF437CC19C3}"/>
              </a:ext>
            </a:extLst>
          </p:cNvPr>
          <p:cNvSpPr>
            <a:spLocks noGrp="1"/>
          </p:cNvSpPr>
          <p:nvPr>
            <p:ph type="body" sz="quarter" idx="30"/>
          </p:nvPr>
        </p:nvSpPr>
        <p:spPr>
          <a:xfrm>
            <a:off x="3120429" y="3807973"/>
            <a:ext cx="2511425" cy="492125"/>
          </a:xfrm>
          <a:solidFill>
            <a:schemeClr val="accent5"/>
          </a:solidFill>
        </p:spPr>
        <p:txBody>
          <a:bodyPr/>
          <a:lstStyle/>
          <a:p>
            <a:r>
              <a:rPr lang="en-GB" sz="1200" b="0">
                <a:solidFill>
                  <a:schemeClr val="tx2"/>
                </a:solidFill>
                <a:latin typeface="Roboto" panose="02000000000000000000" pitchFamily="2" charset="0"/>
                <a:ea typeface="Roboto" panose="02000000000000000000" pitchFamily="2" charset="0"/>
              </a:rPr>
              <a:t>What can frustrate me when working with others</a:t>
            </a:r>
            <a:r>
              <a:rPr lang="en-GB"/>
              <a:t>: </a:t>
            </a:r>
            <a:endParaRPr lang="en-GB" sz="1200" b="0">
              <a:solidFill>
                <a:schemeClr val="tx2"/>
              </a:solidFill>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29A2F74F-AED2-4537-A8B9-4E80B5EAE69E}"/>
              </a:ext>
            </a:extLst>
          </p:cNvPr>
          <p:cNvSpPr>
            <a:spLocks noGrp="1"/>
          </p:cNvSpPr>
          <p:nvPr>
            <p:ph type="body" sz="quarter" idx="31"/>
          </p:nvPr>
        </p:nvSpPr>
        <p:spPr>
          <a:solidFill>
            <a:schemeClr val="accent5"/>
          </a:solidFill>
        </p:spPr>
        <p:txBody>
          <a:bodyPr/>
          <a:lstStyle/>
          <a:p>
            <a:r>
              <a:rPr lang="en-GB" sz="1200" b="0">
                <a:solidFill>
                  <a:schemeClr val="tx2"/>
                </a:solidFill>
                <a:latin typeface="Roboto" panose="02000000000000000000" pitchFamily="2" charset="0"/>
                <a:ea typeface="Roboto" panose="02000000000000000000" pitchFamily="2" charset="0"/>
              </a:rPr>
              <a:t>What people might misunderstand when working with me: </a:t>
            </a:r>
          </a:p>
        </p:txBody>
      </p:sp>
      <p:sp>
        <p:nvSpPr>
          <p:cNvPr id="4" name="Text Placeholder 3">
            <a:extLst>
              <a:ext uri="{FF2B5EF4-FFF2-40B4-BE49-F238E27FC236}">
                <a16:creationId xmlns:a16="http://schemas.microsoft.com/office/drawing/2014/main" id="{191810C9-02E4-429B-BA93-E2A593D8EED9}"/>
              </a:ext>
            </a:extLst>
          </p:cNvPr>
          <p:cNvSpPr>
            <a:spLocks noGrp="1"/>
          </p:cNvSpPr>
          <p:nvPr>
            <p:ph type="body" sz="quarter" idx="32"/>
          </p:nvPr>
        </p:nvSpPr>
        <p:spPr>
          <a:xfrm>
            <a:off x="8573043" y="3807973"/>
            <a:ext cx="2511425" cy="492125"/>
          </a:xfrm>
          <a:solidFill>
            <a:schemeClr val="accent5"/>
          </a:solidFill>
        </p:spPr>
        <p:txBody>
          <a:bodyPr/>
          <a:lstStyle/>
          <a:p>
            <a:r>
              <a:rPr lang="en-GB"/>
              <a:t>What motivates me for working in this team: </a:t>
            </a:r>
          </a:p>
        </p:txBody>
      </p:sp>
      <p:sp>
        <p:nvSpPr>
          <p:cNvPr id="5" name="Text Placeholder 4">
            <a:extLst>
              <a:ext uri="{FF2B5EF4-FFF2-40B4-BE49-F238E27FC236}">
                <a16:creationId xmlns:a16="http://schemas.microsoft.com/office/drawing/2014/main" id="{9DCE5607-7CC6-49C5-8893-01879E2E7DC9}"/>
              </a:ext>
            </a:extLst>
          </p:cNvPr>
          <p:cNvSpPr>
            <a:spLocks noGrp="1"/>
          </p:cNvSpPr>
          <p:nvPr>
            <p:ph type="body" sz="quarter" idx="28"/>
          </p:nvPr>
        </p:nvSpPr>
        <p:spPr>
          <a:xfrm>
            <a:off x="5846022" y="1891282"/>
            <a:ext cx="2511425" cy="492125"/>
          </a:xfrm>
          <a:solidFill>
            <a:schemeClr val="accent5"/>
          </a:solidFill>
        </p:spPr>
        <p:txBody>
          <a:bodyPr/>
          <a:lstStyle/>
          <a:p>
            <a:r>
              <a:rPr lang="en-GB" sz="1200" b="0">
                <a:solidFill>
                  <a:schemeClr val="tx2"/>
                </a:solidFill>
                <a:latin typeface="Roboto" panose="02000000000000000000" pitchFamily="2" charset="0"/>
                <a:ea typeface="Roboto" panose="02000000000000000000" pitchFamily="2" charset="0"/>
              </a:rPr>
              <a:t>My weaknesses in teamwork: </a:t>
            </a:r>
          </a:p>
        </p:txBody>
      </p:sp>
      <p:sp>
        <p:nvSpPr>
          <p:cNvPr id="6" name="Text Placeholder 5">
            <a:extLst>
              <a:ext uri="{FF2B5EF4-FFF2-40B4-BE49-F238E27FC236}">
                <a16:creationId xmlns:a16="http://schemas.microsoft.com/office/drawing/2014/main" id="{36F97024-F903-4865-9B1C-CC99213D2260}"/>
              </a:ext>
            </a:extLst>
          </p:cNvPr>
          <p:cNvSpPr>
            <a:spLocks noGrp="1"/>
          </p:cNvSpPr>
          <p:nvPr>
            <p:ph type="body" sz="quarter" idx="27"/>
          </p:nvPr>
        </p:nvSpPr>
        <p:spPr>
          <a:solidFill>
            <a:schemeClr val="accent5"/>
          </a:solidFill>
        </p:spPr>
        <p:txBody>
          <a:bodyPr/>
          <a:lstStyle/>
          <a:p>
            <a:r>
              <a:rPr lang="en-GB" sz="1200" b="0">
                <a:solidFill>
                  <a:schemeClr val="tx2"/>
                </a:solidFill>
                <a:latin typeface="Roboto" panose="02000000000000000000" pitchFamily="2" charset="0"/>
                <a:ea typeface="Roboto" panose="02000000000000000000" pitchFamily="2" charset="0"/>
              </a:rPr>
              <a:t>My greatest strengths and contributions in teamwork: </a:t>
            </a:r>
          </a:p>
        </p:txBody>
      </p:sp>
      <p:sp>
        <p:nvSpPr>
          <p:cNvPr id="24" name="Text Placeholder 23">
            <a:extLst>
              <a:ext uri="{FF2B5EF4-FFF2-40B4-BE49-F238E27FC236}">
                <a16:creationId xmlns:a16="http://schemas.microsoft.com/office/drawing/2014/main" id="{B88867F2-E287-43FD-9E5D-62D9B4792FA1}"/>
              </a:ext>
            </a:extLst>
          </p:cNvPr>
          <p:cNvSpPr>
            <a:spLocks noGrp="1"/>
          </p:cNvSpPr>
          <p:nvPr>
            <p:ph type="body" sz="quarter" idx="24"/>
          </p:nvPr>
        </p:nvSpPr>
        <p:spPr/>
        <p:txBody>
          <a:bodyPr/>
          <a:lstStyle/>
          <a:p>
            <a:endParaRPr lang="en-GB"/>
          </a:p>
        </p:txBody>
      </p:sp>
      <p:sp>
        <p:nvSpPr>
          <p:cNvPr id="18" name="Text Placeholder 17">
            <a:extLst>
              <a:ext uri="{FF2B5EF4-FFF2-40B4-BE49-F238E27FC236}">
                <a16:creationId xmlns:a16="http://schemas.microsoft.com/office/drawing/2014/main" id="{A3441928-543E-4623-BB65-43923D4D6F09}"/>
              </a:ext>
            </a:extLst>
          </p:cNvPr>
          <p:cNvSpPr>
            <a:spLocks noGrp="1"/>
          </p:cNvSpPr>
          <p:nvPr>
            <p:ph type="body" sz="quarter" idx="13"/>
          </p:nvPr>
        </p:nvSpPr>
        <p:spPr/>
        <p:txBody>
          <a:bodyPr/>
          <a:lstStyle/>
          <a:p>
            <a:endParaRPr lang="en-GB"/>
          </a:p>
        </p:txBody>
      </p:sp>
      <p:sp>
        <p:nvSpPr>
          <p:cNvPr id="9" name="Title 8">
            <a:extLst>
              <a:ext uri="{FF2B5EF4-FFF2-40B4-BE49-F238E27FC236}">
                <a16:creationId xmlns:a16="http://schemas.microsoft.com/office/drawing/2014/main" id="{AF597754-ECCA-4702-B678-A568BB6BD6FD}"/>
              </a:ext>
            </a:extLst>
          </p:cNvPr>
          <p:cNvSpPr>
            <a:spLocks noGrp="1"/>
          </p:cNvSpPr>
          <p:nvPr>
            <p:ph type="title"/>
          </p:nvPr>
        </p:nvSpPr>
        <p:spPr/>
        <p:txBody>
          <a:bodyPr/>
          <a:lstStyle/>
          <a:p>
            <a:r>
              <a:rPr lang="en-GB"/>
              <a:t>[….]’s personal user manual </a:t>
            </a:r>
          </a:p>
        </p:txBody>
      </p:sp>
      <p:sp>
        <p:nvSpPr>
          <p:cNvPr id="19" name="Picture Placeholder 18">
            <a:extLst>
              <a:ext uri="{FF2B5EF4-FFF2-40B4-BE49-F238E27FC236}">
                <a16:creationId xmlns:a16="http://schemas.microsoft.com/office/drawing/2014/main" id="{CD4F32B9-F324-45CA-AD3B-E83B9EE767BB}"/>
              </a:ext>
            </a:extLst>
          </p:cNvPr>
          <p:cNvSpPr>
            <a:spLocks noGrp="1"/>
          </p:cNvSpPr>
          <p:nvPr>
            <p:ph type="pic" sz="quarter" idx="14"/>
          </p:nvPr>
        </p:nvSpPr>
        <p:spPr/>
        <p:txBody>
          <a:bodyPr/>
          <a:lstStyle/>
          <a:p>
            <a:endParaRPr lang="en-GB"/>
          </a:p>
        </p:txBody>
      </p:sp>
      <p:sp>
        <p:nvSpPr>
          <p:cNvPr id="20" name="Text Placeholder 19">
            <a:extLst>
              <a:ext uri="{FF2B5EF4-FFF2-40B4-BE49-F238E27FC236}">
                <a16:creationId xmlns:a16="http://schemas.microsoft.com/office/drawing/2014/main" id="{0EE2D061-2D63-4D2D-B33D-D5910F92FB1B}"/>
              </a:ext>
            </a:extLst>
          </p:cNvPr>
          <p:cNvSpPr>
            <a:spLocks noGrp="1"/>
          </p:cNvSpPr>
          <p:nvPr>
            <p:ph type="body" sz="quarter" idx="18"/>
          </p:nvPr>
        </p:nvSpPr>
        <p:spPr/>
        <p:txBody>
          <a:bodyPr/>
          <a:lstStyle/>
          <a:p>
            <a:endParaRPr lang="en-GB"/>
          </a:p>
        </p:txBody>
      </p:sp>
      <p:sp>
        <p:nvSpPr>
          <p:cNvPr id="21" name="Text Placeholder 20">
            <a:extLst>
              <a:ext uri="{FF2B5EF4-FFF2-40B4-BE49-F238E27FC236}">
                <a16:creationId xmlns:a16="http://schemas.microsoft.com/office/drawing/2014/main" id="{78A1B876-4BE4-4933-8DBA-DD872E07BB67}"/>
              </a:ext>
            </a:extLst>
          </p:cNvPr>
          <p:cNvSpPr>
            <a:spLocks noGrp="1"/>
          </p:cNvSpPr>
          <p:nvPr>
            <p:ph type="body" sz="quarter" idx="20"/>
          </p:nvPr>
        </p:nvSpPr>
        <p:spPr/>
        <p:txBody>
          <a:bodyPr/>
          <a:lstStyle/>
          <a:p>
            <a:endParaRPr lang="en-GB"/>
          </a:p>
        </p:txBody>
      </p:sp>
      <p:sp>
        <p:nvSpPr>
          <p:cNvPr id="22" name="Text Placeholder 21">
            <a:extLst>
              <a:ext uri="{FF2B5EF4-FFF2-40B4-BE49-F238E27FC236}">
                <a16:creationId xmlns:a16="http://schemas.microsoft.com/office/drawing/2014/main" id="{56C778F7-74A0-4560-9CD5-FAC764101670}"/>
              </a:ext>
            </a:extLst>
          </p:cNvPr>
          <p:cNvSpPr>
            <a:spLocks noGrp="1"/>
          </p:cNvSpPr>
          <p:nvPr>
            <p:ph type="body" sz="quarter" idx="21"/>
          </p:nvPr>
        </p:nvSpPr>
        <p:spPr/>
        <p:txBody>
          <a:bodyPr/>
          <a:lstStyle/>
          <a:p>
            <a:endParaRPr lang="en-GB"/>
          </a:p>
        </p:txBody>
      </p:sp>
      <p:sp>
        <p:nvSpPr>
          <p:cNvPr id="23" name="Text Placeholder 22">
            <a:extLst>
              <a:ext uri="{FF2B5EF4-FFF2-40B4-BE49-F238E27FC236}">
                <a16:creationId xmlns:a16="http://schemas.microsoft.com/office/drawing/2014/main" id="{E72DDFF1-0DBB-4DF5-B5E6-EFBB2C4BDD3B}"/>
              </a:ext>
            </a:extLst>
          </p:cNvPr>
          <p:cNvSpPr>
            <a:spLocks noGrp="1"/>
          </p:cNvSpPr>
          <p:nvPr>
            <p:ph type="body" sz="quarter" idx="22"/>
          </p:nvPr>
        </p:nvSpPr>
        <p:spPr/>
        <p:txBody>
          <a:bodyPr/>
          <a:lstStyle/>
          <a:p>
            <a:endParaRPr lang="en-GB"/>
          </a:p>
        </p:txBody>
      </p:sp>
      <p:sp>
        <p:nvSpPr>
          <p:cNvPr id="25" name="Text Placeholder 24">
            <a:extLst>
              <a:ext uri="{FF2B5EF4-FFF2-40B4-BE49-F238E27FC236}">
                <a16:creationId xmlns:a16="http://schemas.microsoft.com/office/drawing/2014/main" id="{AD4208D2-F2FC-445F-97E8-F790D60BE005}"/>
              </a:ext>
            </a:extLst>
          </p:cNvPr>
          <p:cNvSpPr>
            <a:spLocks noGrp="1"/>
          </p:cNvSpPr>
          <p:nvPr>
            <p:ph type="body" sz="quarter" idx="25"/>
          </p:nvPr>
        </p:nvSpPr>
        <p:spPr/>
        <p:txBody>
          <a:bodyPr/>
          <a:lstStyle/>
          <a:p>
            <a:endParaRPr lang="en-GB"/>
          </a:p>
        </p:txBody>
      </p:sp>
      <p:sp>
        <p:nvSpPr>
          <p:cNvPr id="26" name="Text Placeholder 25">
            <a:extLst>
              <a:ext uri="{FF2B5EF4-FFF2-40B4-BE49-F238E27FC236}">
                <a16:creationId xmlns:a16="http://schemas.microsoft.com/office/drawing/2014/main" id="{95681EFE-6301-4CC4-AB8C-AF86D6A09E68}"/>
              </a:ext>
            </a:extLst>
          </p:cNvPr>
          <p:cNvSpPr>
            <a:spLocks noGrp="1"/>
          </p:cNvSpPr>
          <p:nvPr>
            <p:ph type="body" sz="quarter" idx="26"/>
          </p:nvPr>
        </p:nvSpPr>
        <p:spPr/>
        <p:txBody>
          <a:bodyPr/>
          <a:lstStyle/>
          <a:p>
            <a:endParaRPr lang="en-GB"/>
          </a:p>
        </p:txBody>
      </p:sp>
      <p:sp>
        <p:nvSpPr>
          <p:cNvPr id="17" name="Text Placeholder 16">
            <a:extLst>
              <a:ext uri="{FF2B5EF4-FFF2-40B4-BE49-F238E27FC236}">
                <a16:creationId xmlns:a16="http://schemas.microsoft.com/office/drawing/2014/main" id="{E49CB403-0CC7-44E5-B187-A891CABD4DFF}"/>
              </a:ext>
            </a:extLst>
          </p:cNvPr>
          <p:cNvSpPr>
            <a:spLocks noGrp="1"/>
          </p:cNvSpPr>
          <p:nvPr>
            <p:ph type="body" sz="quarter" idx="29"/>
          </p:nvPr>
        </p:nvSpPr>
        <p:spPr>
          <a:solidFill>
            <a:schemeClr val="accent5"/>
          </a:solidFill>
        </p:spPr>
        <p:txBody>
          <a:bodyPr/>
          <a:lstStyle/>
          <a:p>
            <a:r>
              <a:rPr lang="en-GB" sz="1200" b="0">
                <a:solidFill>
                  <a:schemeClr val="tx2"/>
                </a:solidFill>
                <a:latin typeface="Roboto" panose="02000000000000000000" pitchFamily="2" charset="0"/>
                <a:ea typeface="Roboto" panose="02000000000000000000" pitchFamily="2" charset="0"/>
              </a:rPr>
              <a:t>I need this from the group to perform at my best: </a:t>
            </a:r>
          </a:p>
        </p:txBody>
      </p:sp>
    </p:spTree>
    <p:extLst>
      <p:ext uri="{BB962C8B-B14F-4D97-AF65-F5344CB8AC3E}">
        <p14:creationId xmlns:p14="http://schemas.microsoft.com/office/powerpoint/2010/main" val="239733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agenda and check-in</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lstStyle/>
          <a:p>
            <a:pPr marL="33" indent="0">
              <a:buNone/>
            </a:pPr>
            <a:endParaRPr lang="en-GB" sz="1300"/>
          </a:p>
          <a:p>
            <a:pPr marL="33" indent="0">
              <a:buNone/>
            </a:pPr>
            <a:r>
              <a:rPr lang="en-GB" sz="1300"/>
              <a:t>Make important clarifications for our teamwork and get to know each other better to improve the chances of achieving our goals.</a:t>
            </a:r>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265" y="4027672"/>
            <a:ext cx="3274795" cy="2140253"/>
          </a:xfrm>
        </p:spPr>
        <p:txBody>
          <a:bodyPr wrap="square" anchor="t">
            <a:normAutofit/>
          </a:bodyPr>
          <a:lstStyle/>
          <a:p>
            <a:pPr marL="33" indent="0">
              <a:buNone/>
            </a:pPr>
            <a:endParaRPr lang="en-GB" sz="1300"/>
          </a:p>
          <a:p>
            <a:r>
              <a:rPr lang="en-GB" sz="1300"/>
              <a:t>Share and listen to each other, be curious and open-minded. </a:t>
            </a:r>
          </a:p>
          <a:p>
            <a:r>
              <a:rPr lang="en-GB" sz="1300"/>
              <a:t>It is not required to have 100% agreement at all times. </a:t>
            </a:r>
          </a:p>
          <a:p>
            <a:r>
              <a:rPr lang="en-GB" sz="1300"/>
              <a:t>Be attentive and present. Wait until the break to check your phone/laptop.</a:t>
            </a:r>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154" y="4027672"/>
            <a:ext cx="3274795" cy="2140253"/>
          </a:xfrm>
        </p:spPr>
        <p:txBody>
          <a:bodyPr wrap="square" anchor="t">
            <a:normAutofit/>
          </a:bodyPr>
          <a:lstStyle/>
          <a:p>
            <a:pPr marL="33" indent="0">
              <a:buNone/>
            </a:pPr>
            <a:endParaRPr lang="en-GB" sz="1300"/>
          </a:p>
          <a:p>
            <a:r>
              <a:rPr lang="en-GB" sz="1300"/>
              <a:t>How are you today?</a:t>
            </a:r>
          </a:p>
          <a:p>
            <a:r>
              <a:rPr lang="en-GB" sz="1300"/>
              <a:t>How do you feel now that we’re about to start this session?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5" y="1670110"/>
            <a:ext cx="3274795" cy="2140253"/>
          </a:xfrm>
        </p:spPr>
        <p:txBody>
          <a:bodyPr>
            <a:normAutofit/>
          </a:bodyPr>
          <a:lstStyle/>
          <a:p>
            <a:endParaRPr lang="en-GB" sz="1300"/>
          </a:p>
          <a:p>
            <a:r>
              <a:rPr lang="en-GB" sz="1300"/>
              <a:t>To have a proposed team contract that forms the basis for continuous team development.</a:t>
            </a:r>
          </a:p>
          <a:p>
            <a:r>
              <a:rPr lang="en-GB" sz="1300"/>
              <a:t>We feel safer around each other and our tasks, and motivated for the teamwork ahead.</a:t>
            </a:r>
          </a:p>
          <a:p>
            <a:pPr marL="33" indent="0">
              <a:buNone/>
            </a:pPr>
            <a:endParaRPr lang="nb-NO" sz="1300"/>
          </a:p>
        </p:txBody>
      </p:sp>
      <p:sp>
        <p:nvSpPr>
          <p:cNvPr id="8" name="Content Placeholder 7">
            <a:extLst>
              <a:ext uri="{FF2B5EF4-FFF2-40B4-BE49-F238E27FC236}">
                <a16:creationId xmlns:a16="http://schemas.microsoft.com/office/drawing/2014/main" id="{05FBA7AF-783B-46BC-8876-08C6F73177A8}"/>
              </a:ext>
            </a:extLst>
          </p:cNvPr>
          <p:cNvSpPr>
            <a:spLocks noGrp="1"/>
          </p:cNvSpPr>
          <p:nvPr>
            <p:ph sz="half" idx="15"/>
          </p:nvPr>
        </p:nvSpPr>
        <p:spPr>
          <a:xfrm>
            <a:off x="8063158" y="1695564"/>
            <a:ext cx="3274795" cy="2080258"/>
          </a:xfrm>
        </p:spPr>
        <p:txBody>
          <a:bodyPr>
            <a:noAutofit/>
          </a:bodyPr>
          <a:lstStyle/>
          <a:p>
            <a:pPr marL="33" indent="0">
              <a:buNone/>
            </a:pPr>
            <a:endParaRPr lang="en-GB" sz="1300"/>
          </a:p>
          <a:p>
            <a:r>
              <a:rPr lang="en-GB" sz="1300"/>
              <a:t>High intensity.</a:t>
            </a:r>
          </a:p>
          <a:p>
            <a:r>
              <a:rPr lang="en-GB" sz="1300"/>
              <a:t>Think individually, write down on post-it notes and then share with the group.</a:t>
            </a:r>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901374" y="4027672"/>
            <a:ext cx="3274795" cy="2140253"/>
          </a:xfrm>
        </p:spPr>
        <p:txBody>
          <a:bodyPr wrap="square" anchor="t">
            <a:noAutofit/>
          </a:bodyPr>
          <a:lstStyle/>
          <a:p>
            <a:pPr marL="33" indent="0">
              <a:buNone/>
            </a:pPr>
            <a:endParaRPr lang="en-GB" sz="1300"/>
          </a:p>
          <a:p>
            <a:r>
              <a:rPr lang="en-GB" sz="1300" b="1"/>
              <a:t>Facilitator</a:t>
            </a:r>
            <a:r>
              <a:rPr lang="en-GB" sz="1300"/>
              <a:t>: Responsible for leading the team through the workshop and for keeping time.</a:t>
            </a:r>
          </a:p>
          <a:p>
            <a:r>
              <a:rPr lang="en-GB" sz="1300" b="1"/>
              <a:t>Team members</a:t>
            </a:r>
            <a:r>
              <a:rPr lang="en-GB" sz="1300"/>
              <a:t>: Responsible for contributing with their perspectives.</a:t>
            </a:r>
          </a:p>
          <a:p>
            <a:r>
              <a:rPr lang="en-GB" sz="1300" b="1"/>
              <a:t>Documentation: </a:t>
            </a:r>
            <a:r>
              <a:rPr lang="en-GB" sz="1300"/>
              <a:t>Choose a team member who will be responsible of creating a draft for a team contract based on the inputs given in this workshop.</a:t>
            </a:r>
            <a:endParaRPr lang="en-GB" sz="1300" b="1"/>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Intention</a:t>
            </a: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7" y="3828180"/>
            <a:ext cx="3274386" cy="402336"/>
          </a:xfrm>
          <a:prstGeom prst="rect">
            <a:avLst/>
          </a:prstGeom>
          <a:solidFill>
            <a:srgbClr val="D9DBF1"/>
          </a:solidFill>
          <a:ln>
            <a:solidFill>
              <a:srgbClr val="D9D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Check-in</a:t>
            </a: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5" y="3828180"/>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Meeting </a:t>
            </a:r>
            <a:r>
              <a:rPr lang="en-GB">
                <a:solidFill>
                  <a:schemeClr val="bg2">
                    <a:lumMod val="100000"/>
                  </a:schemeClr>
                </a:solidFill>
                <a:latin typeface="Roboto Thin" panose="02000000000000000000" pitchFamily="2" charset="0"/>
              </a:rPr>
              <a:t>guidelines</a:t>
            </a:r>
            <a:endPar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endParaRP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5"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Desired outcome</a:t>
            </a:r>
          </a:p>
        </p:txBody>
      </p:sp>
      <p:sp>
        <p:nvSpPr>
          <p:cNvPr id="14" name="Rectangle 13">
            <a:extLst>
              <a:ext uri="{FF2B5EF4-FFF2-40B4-BE49-F238E27FC236}">
                <a16:creationId xmlns:a16="http://schemas.microsoft.com/office/drawing/2014/main" id="{B384DF37-C2A1-4347-A965-56B899E0C1CD}"/>
              </a:ext>
            </a:extLst>
          </p:cNvPr>
          <p:cNvSpPr>
            <a:spLocks/>
          </p:cNvSpPr>
          <p:nvPr/>
        </p:nvSpPr>
        <p:spPr>
          <a:xfrm>
            <a:off x="8063567"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Work method</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900964" y="3828180"/>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lumMod val="100000"/>
                  </a:schemeClr>
                </a:solidFill>
                <a:effectLst/>
                <a:uLnTx/>
                <a:uFillTx/>
                <a:latin typeface="Roboto Thin" panose="02000000000000000000" pitchFamily="2" charset="0"/>
                <a:ea typeface="+mn-ea"/>
                <a:cs typeface="+mn-cs"/>
              </a:rPr>
              <a:t>Roles</a:t>
            </a:r>
          </a:p>
        </p:txBody>
      </p:sp>
    </p:spTree>
    <p:extLst>
      <p:ext uri="{BB962C8B-B14F-4D97-AF65-F5344CB8AC3E}">
        <p14:creationId xmlns:p14="http://schemas.microsoft.com/office/powerpoint/2010/main" val="231926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CEA9-0104-475F-B753-746AB27937B8}"/>
              </a:ext>
            </a:extLst>
          </p:cNvPr>
          <p:cNvSpPr>
            <a:spLocks noGrp="1"/>
          </p:cNvSpPr>
          <p:nvPr>
            <p:ph type="title" idx="4294967295"/>
          </p:nvPr>
        </p:nvSpPr>
        <p:spPr>
          <a:xfrm rot="16200000">
            <a:off x="-1392506" y="2085452"/>
            <a:ext cx="3840163" cy="369888"/>
          </a:xfrm>
        </p:spPr>
        <p:txBody>
          <a:bodyPr>
            <a:normAutofit/>
          </a:bodyPr>
          <a:lstStyle/>
          <a:p>
            <a:pPr algn="r"/>
            <a:r>
              <a:rPr lang="en-GB">
                <a:solidFill>
                  <a:schemeClr val="accent4"/>
                </a:solidFill>
              </a:rPr>
              <a:t>[Template for printing]</a:t>
            </a:r>
          </a:p>
        </p:txBody>
      </p:sp>
      <p:sp>
        <p:nvSpPr>
          <p:cNvPr id="9" name="Rectangle 8">
            <a:extLst>
              <a:ext uri="{FF2B5EF4-FFF2-40B4-BE49-F238E27FC236}">
                <a16:creationId xmlns:a16="http://schemas.microsoft.com/office/drawing/2014/main" id="{1AFFACA9-9F5A-4E81-AE7D-47BDD7D078DE}"/>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7E20A6AE-EE1C-44E9-81F2-C4048B42910E}"/>
              </a:ext>
            </a:extLst>
          </p:cNvPr>
          <p:cNvCxnSpPr>
            <a:cxnSpLocks/>
            <a:stCxn id="9" idx="0"/>
            <a:endCxn id="9" idx="2"/>
          </p:cNvCxnSpPr>
          <p:nvPr/>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62FC60-D3AC-47C5-BAE8-2D3085E7979C}"/>
              </a:ext>
            </a:extLst>
          </p:cNvPr>
          <p:cNvSpPr/>
          <p:nvPr/>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Why </a:t>
            </a:r>
            <a:r>
              <a:rPr lang="en-GB" sz="1200">
                <a:solidFill>
                  <a:schemeClr val="bg2">
                    <a:lumMod val="100000"/>
                  </a:schemeClr>
                </a:solidFill>
                <a:latin typeface="Roboto Thin" panose="02000000000000000000" pitchFamily="2" charset="0"/>
              </a:rPr>
              <a:t>are we a team? </a:t>
            </a:r>
          </a:p>
        </p:txBody>
      </p:sp>
      <p:sp>
        <p:nvSpPr>
          <p:cNvPr id="12" name="Rectangle 11">
            <a:extLst>
              <a:ext uri="{FF2B5EF4-FFF2-40B4-BE49-F238E27FC236}">
                <a16:creationId xmlns:a16="http://schemas.microsoft.com/office/drawing/2014/main" id="{292ED025-FB71-4378-8249-FD19CCF5D070}"/>
              </a:ext>
            </a:extLst>
          </p:cNvPr>
          <p:cNvSpPr/>
          <p:nvPr/>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How </a:t>
            </a:r>
            <a:r>
              <a:rPr lang="en-GB" sz="1200">
                <a:solidFill>
                  <a:schemeClr val="bg2">
                    <a:lumMod val="100000"/>
                  </a:schemeClr>
                </a:solidFill>
                <a:latin typeface="Roboto Thin" panose="02000000000000000000" pitchFamily="2" charset="0"/>
              </a:rPr>
              <a:t>shall we work together?</a:t>
            </a:r>
          </a:p>
        </p:txBody>
      </p:sp>
      <p:sp>
        <p:nvSpPr>
          <p:cNvPr id="13" name="Rectangle 12">
            <a:extLst>
              <a:ext uri="{FF2B5EF4-FFF2-40B4-BE49-F238E27FC236}">
                <a16:creationId xmlns:a16="http://schemas.microsoft.com/office/drawing/2014/main" id="{503EC2BB-5501-4CFB-B8F0-4F5F7D138376}"/>
              </a:ext>
            </a:extLst>
          </p:cNvPr>
          <p:cNvSpPr>
            <a:spLocks/>
          </p:cNvSpPr>
          <p:nvPr/>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Roles &amp; Responsibilities </a:t>
            </a:r>
          </a:p>
        </p:txBody>
      </p:sp>
      <p:sp>
        <p:nvSpPr>
          <p:cNvPr id="14" name="Rectangle 13">
            <a:extLst>
              <a:ext uri="{FF2B5EF4-FFF2-40B4-BE49-F238E27FC236}">
                <a16:creationId xmlns:a16="http://schemas.microsoft.com/office/drawing/2014/main" id="{D599737A-5F9C-4A56-ABE7-E5FDD46EEC70}"/>
              </a:ext>
            </a:extLst>
          </p:cNvPr>
          <p:cNvSpPr>
            <a:spLocks/>
          </p:cNvSpPr>
          <p:nvPr/>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5" name="Rectangle 14">
            <a:extLst>
              <a:ext uri="{FF2B5EF4-FFF2-40B4-BE49-F238E27FC236}">
                <a16:creationId xmlns:a16="http://schemas.microsoft.com/office/drawing/2014/main" id="{D64CC25D-2D5C-4463-A033-6E12B3AC1085}"/>
              </a:ext>
            </a:extLst>
          </p:cNvPr>
          <p:cNvSpPr/>
          <p:nvPr/>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t>
            </a:r>
          </a:p>
        </p:txBody>
      </p:sp>
      <p:sp>
        <p:nvSpPr>
          <p:cNvPr id="16" name="Rectangle 15">
            <a:extLst>
              <a:ext uri="{FF2B5EF4-FFF2-40B4-BE49-F238E27FC236}">
                <a16:creationId xmlns:a16="http://schemas.microsoft.com/office/drawing/2014/main" id="{623C0566-3C15-4C79-864C-F23639DFF283}"/>
              </a:ext>
            </a:extLst>
          </p:cNvPr>
          <p:cNvSpPr/>
          <p:nvPr/>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a:t>
            </a:r>
          </a:p>
        </p:txBody>
      </p:sp>
      <p:sp>
        <p:nvSpPr>
          <p:cNvPr id="17" name="Rectangle 16">
            <a:extLst>
              <a:ext uri="{FF2B5EF4-FFF2-40B4-BE49-F238E27FC236}">
                <a16:creationId xmlns:a16="http://schemas.microsoft.com/office/drawing/2014/main" id="{6B6D077A-51D9-4F14-A2A0-C30C59176540}"/>
              </a:ext>
            </a:extLst>
          </p:cNvPr>
          <p:cNvSpPr/>
          <p:nvPr/>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 </a:t>
            </a:r>
          </a:p>
        </p:txBody>
      </p:sp>
      <p:sp>
        <p:nvSpPr>
          <p:cNvPr id="18" name="Rectangle 17">
            <a:extLst>
              <a:ext uri="{FF2B5EF4-FFF2-40B4-BE49-F238E27FC236}">
                <a16:creationId xmlns:a16="http://schemas.microsoft.com/office/drawing/2014/main" id="{9F47D7EF-312A-4218-8708-C0FBECC16B91}"/>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Who </a:t>
            </a:r>
            <a:r>
              <a:rPr lang="en-GB" sz="1200">
                <a:solidFill>
                  <a:schemeClr val="bg2">
                    <a:lumMod val="100000"/>
                  </a:schemeClr>
                </a:solidFill>
                <a:latin typeface="Roboto Thin" panose="02000000000000000000" pitchFamily="2" charset="0"/>
              </a:rPr>
              <a:t>are we? </a:t>
            </a:r>
          </a:p>
        </p:txBody>
      </p:sp>
      <p:sp>
        <p:nvSpPr>
          <p:cNvPr id="19" name="Rectangle 18">
            <a:extLst>
              <a:ext uri="{FF2B5EF4-FFF2-40B4-BE49-F238E27FC236}">
                <a16:creationId xmlns:a16="http://schemas.microsoft.com/office/drawing/2014/main" id="{087C3E71-FD78-44F9-98C8-EEDB8300EEF9}"/>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Our user manuals </a:t>
            </a:r>
          </a:p>
        </p:txBody>
      </p:sp>
      <p:sp>
        <p:nvSpPr>
          <p:cNvPr id="20" name="Rectangle 19">
            <a:extLst>
              <a:ext uri="{FF2B5EF4-FFF2-40B4-BE49-F238E27FC236}">
                <a16:creationId xmlns:a16="http://schemas.microsoft.com/office/drawing/2014/main" id="{14B7278A-8C4F-45A3-9E88-FD403D66AEDD}"/>
              </a:ext>
            </a:extLst>
          </p:cNvPr>
          <p:cNvSpPr>
            <a:spLocks/>
          </p:cNvSpPr>
          <p:nvPr/>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Collaboration norms </a:t>
            </a:r>
          </a:p>
        </p:txBody>
      </p:sp>
      <p:sp>
        <p:nvSpPr>
          <p:cNvPr id="21" name="Rectangle 20">
            <a:extLst>
              <a:ext uri="{FF2B5EF4-FFF2-40B4-BE49-F238E27FC236}">
                <a16:creationId xmlns:a16="http://schemas.microsoft.com/office/drawing/2014/main" id="{112D0D9F-5D5E-45D7-9E9B-58E0B2C75E8A}"/>
              </a:ext>
            </a:extLst>
          </p:cNvPr>
          <p:cNvSpPr>
            <a:spLocks/>
          </p:cNvSpPr>
          <p:nvPr/>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Team development </a:t>
            </a:r>
          </a:p>
        </p:txBody>
      </p:sp>
      <p:sp>
        <p:nvSpPr>
          <p:cNvPr id="22" name="Rectangle 21">
            <a:extLst>
              <a:ext uri="{FF2B5EF4-FFF2-40B4-BE49-F238E27FC236}">
                <a16:creationId xmlns:a16="http://schemas.microsoft.com/office/drawing/2014/main" id="{B6F1ACB5-8525-4963-85A0-C871A343CC85}"/>
              </a:ext>
            </a:extLst>
          </p:cNvPr>
          <p:cNvSpPr/>
          <p:nvPr/>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sp>
        <p:nvSpPr>
          <p:cNvPr id="23" name="Rectangle 22">
            <a:extLst>
              <a:ext uri="{FF2B5EF4-FFF2-40B4-BE49-F238E27FC236}">
                <a16:creationId xmlns:a16="http://schemas.microsoft.com/office/drawing/2014/main" id="{55691A41-A9CF-4507-979D-AC26B67EFFA9}"/>
              </a:ext>
            </a:extLst>
          </p:cNvPr>
          <p:cNvSpPr/>
          <p:nvPr/>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cxnSp>
        <p:nvCxnSpPr>
          <p:cNvPr id="24" name="Straight Connector 23">
            <a:extLst>
              <a:ext uri="{FF2B5EF4-FFF2-40B4-BE49-F238E27FC236}">
                <a16:creationId xmlns:a16="http://schemas.microsoft.com/office/drawing/2014/main" id="{BA914EBC-4871-40A0-8EE4-DBFD3C6545BF}"/>
              </a:ext>
            </a:extLst>
          </p:cNvPr>
          <p:cNvCxnSpPr>
            <a:cxnSpLocks/>
          </p:cNvCxnSpPr>
          <p:nvPr/>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ACDE82-D58D-4F67-AE6A-18F5A8014A01}"/>
              </a:ext>
            </a:extLst>
          </p:cNvPr>
          <p:cNvCxnSpPr>
            <a:cxnSpLocks/>
          </p:cNvCxnSpPr>
          <p:nvPr/>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E52F6A-5ABF-4BA9-8DAA-5C01CFDADA85}"/>
              </a:ext>
            </a:extLst>
          </p:cNvPr>
          <p:cNvCxnSpPr>
            <a:cxnSpLocks/>
          </p:cNvCxnSpPr>
          <p:nvPr/>
        </p:nvCxnSpPr>
        <p:spPr>
          <a:xfrm flipH="1">
            <a:off x="3655492" y="3006213"/>
            <a:ext cx="0" cy="3411416"/>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FE5C1C9-335D-4959-BE93-167B0AE00F37}"/>
              </a:ext>
            </a:extLst>
          </p:cNvPr>
          <p:cNvSpPr/>
          <p:nvPr/>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8" name="Rectangle 27">
            <a:extLst>
              <a:ext uri="{FF2B5EF4-FFF2-40B4-BE49-F238E27FC236}">
                <a16:creationId xmlns:a16="http://schemas.microsoft.com/office/drawing/2014/main" id="{ED3D0925-B256-41B1-8061-C43E20E823AD}"/>
              </a:ext>
            </a:extLst>
          </p:cNvPr>
          <p:cNvSpPr/>
          <p:nvPr/>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4</a:t>
            </a:r>
          </a:p>
        </p:txBody>
      </p:sp>
      <p:sp>
        <p:nvSpPr>
          <p:cNvPr id="29" name="TextBox 28">
            <a:extLst>
              <a:ext uri="{FF2B5EF4-FFF2-40B4-BE49-F238E27FC236}">
                <a16:creationId xmlns:a16="http://schemas.microsoft.com/office/drawing/2014/main" id="{F7D3EC60-D196-4CD5-BE79-36772E23FF88}"/>
              </a:ext>
            </a:extLst>
          </p:cNvPr>
          <p:cNvSpPr txBox="1"/>
          <p:nvPr/>
        </p:nvSpPr>
        <p:spPr>
          <a:xfrm>
            <a:off x="1058772" y="1073907"/>
            <a:ext cx="2510337" cy="276999"/>
          </a:xfrm>
          <a:prstGeom prst="rect">
            <a:avLst/>
          </a:prstGeom>
          <a:noFill/>
        </p:spPr>
        <p:txBody>
          <a:bodyPr wrap="square" lIns="0" tIns="0" rIns="0" bIns="0" rtlCol="0">
            <a:spAutoFit/>
          </a:bodyPr>
          <a:lstStyle/>
          <a:p>
            <a:pPr algn="l"/>
            <a:r>
              <a:rPr lang="en-GB" sz="900">
                <a:latin typeface="Roboto Thin" panose="02000000000000000000" pitchFamily="2" charset="0"/>
              </a:rPr>
              <a:t>Why are we a team and what is our overall ambition? </a:t>
            </a:r>
            <a:endParaRPr lang="en-GB" sz="900" i="0">
              <a:latin typeface="Roboto Thin" panose="02000000000000000000" pitchFamily="2" charset="0"/>
            </a:endParaRPr>
          </a:p>
        </p:txBody>
      </p:sp>
      <p:sp>
        <p:nvSpPr>
          <p:cNvPr id="30" name="TextBox 29">
            <a:extLst>
              <a:ext uri="{FF2B5EF4-FFF2-40B4-BE49-F238E27FC236}">
                <a16:creationId xmlns:a16="http://schemas.microsoft.com/office/drawing/2014/main" id="{9530614B-8899-48DE-9E93-1ABC1899C163}"/>
              </a:ext>
            </a:extLst>
          </p:cNvPr>
          <p:cNvSpPr txBox="1"/>
          <p:nvPr/>
        </p:nvSpPr>
        <p:spPr>
          <a:xfrm>
            <a:off x="3750642" y="1068091"/>
            <a:ext cx="2510337" cy="138499"/>
          </a:xfrm>
          <a:prstGeom prst="rect">
            <a:avLst/>
          </a:prstGeom>
          <a:noFill/>
        </p:spPr>
        <p:txBody>
          <a:bodyPr wrap="square" lIns="0" tIns="0" rIns="0" bIns="0" rtlCol="0">
            <a:spAutoFit/>
          </a:bodyPr>
          <a:lstStyle/>
          <a:p>
            <a:pPr algn="l"/>
            <a:r>
              <a:rPr lang="en-GB" sz="900">
                <a:latin typeface="Roboto Thin" panose="02000000000000000000" pitchFamily="2" charset="0"/>
              </a:rPr>
              <a:t>What is the team’s specific goals? </a:t>
            </a:r>
            <a:endParaRPr lang="en-GB" sz="900" i="0">
              <a:latin typeface="Roboto Thin" panose="02000000000000000000" pitchFamily="2" charset="0"/>
            </a:endParaRPr>
          </a:p>
        </p:txBody>
      </p:sp>
      <p:sp>
        <p:nvSpPr>
          <p:cNvPr id="31" name="TextBox 30">
            <a:extLst>
              <a:ext uri="{FF2B5EF4-FFF2-40B4-BE49-F238E27FC236}">
                <a16:creationId xmlns:a16="http://schemas.microsoft.com/office/drawing/2014/main" id="{F61E220A-622E-4FB2-BCC0-5914C05DBC4A}"/>
              </a:ext>
            </a:extLst>
          </p:cNvPr>
          <p:cNvSpPr txBox="1"/>
          <p:nvPr/>
        </p:nvSpPr>
        <p:spPr>
          <a:xfrm>
            <a:off x="6569226" y="1073918"/>
            <a:ext cx="4816323" cy="138499"/>
          </a:xfrm>
          <a:prstGeom prst="rect">
            <a:avLst/>
          </a:prstGeom>
          <a:noFill/>
        </p:spPr>
        <p:txBody>
          <a:bodyPr wrap="square" lIns="0" tIns="0" rIns="0" bIns="0" rtlCol="0">
            <a:spAutoFit/>
          </a:bodyPr>
          <a:lstStyle/>
          <a:p>
            <a:pPr algn="l"/>
            <a:r>
              <a:rPr lang="en-GB" sz="900">
                <a:latin typeface="Roboto Thin" panose="02000000000000000000" pitchFamily="2" charset="0"/>
              </a:rPr>
              <a:t>To achieve the best possible teamwork, what should the other team members know about me? </a:t>
            </a:r>
            <a:endParaRPr lang="en-GB" sz="900" i="0">
              <a:latin typeface="Roboto Thin" panose="02000000000000000000" pitchFamily="2" charset="0"/>
            </a:endParaRPr>
          </a:p>
        </p:txBody>
      </p:sp>
      <p:sp>
        <p:nvSpPr>
          <p:cNvPr id="33" name="TextBox 32">
            <a:extLst>
              <a:ext uri="{FF2B5EF4-FFF2-40B4-BE49-F238E27FC236}">
                <a16:creationId xmlns:a16="http://schemas.microsoft.com/office/drawing/2014/main" id="{B1EAF840-2EB3-48C0-B8A2-71438CA72D07}"/>
              </a:ext>
            </a:extLst>
          </p:cNvPr>
          <p:cNvSpPr txBox="1"/>
          <p:nvPr/>
        </p:nvSpPr>
        <p:spPr>
          <a:xfrm>
            <a:off x="3750642" y="3234647"/>
            <a:ext cx="2510337" cy="276999"/>
          </a:xfrm>
          <a:prstGeom prst="rect">
            <a:avLst/>
          </a:prstGeom>
          <a:noFill/>
        </p:spPr>
        <p:txBody>
          <a:bodyPr wrap="square" lIns="0" tIns="0" rIns="0" bIns="0" rtlCol="0">
            <a:spAutoFit/>
          </a:bodyPr>
          <a:lstStyle/>
          <a:p>
            <a:pPr algn="l"/>
            <a:r>
              <a:rPr lang="en-GB" sz="900" i="0">
                <a:latin typeface="Roboto Thin" panose="02000000000000000000" pitchFamily="2" charset="0"/>
              </a:rPr>
              <a:t>How can we best organize our work to succeed with our tasks and goals? </a:t>
            </a:r>
          </a:p>
        </p:txBody>
      </p:sp>
      <p:sp>
        <p:nvSpPr>
          <p:cNvPr id="34" name="TextBox 33">
            <a:extLst>
              <a:ext uri="{FF2B5EF4-FFF2-40B4-BE49-F238E27FC236}">
                <a16:creationId xmlns:a16="http://schemas.microsoft.com/office/drawing/2014/main" id="{C54CCECC-684C-4CB9-B1A4-E8C4856C29A6}"/>
              </a:ext>
            </a:extLst>
          </p:cNvPr>
          <p:cNvSpPr txBox="1"/>
          <p:nvPr/>
        </p:nvSpPr>
        <p:spPr>
          <a:xfrm>
            <a:off x="1058772" y="4931333"/>
            <a:ext cx="2510337" cy="276999"/>
          </a:xfrm>
          <a:prstGeom prst="rect">
            <a:avLst/>
          </a:prstGeom>
          <a:noFill/>
        </p:spPr>
        <p:txBody>
          <a:bodyPr wrap="square" lIns="0" tIns="0" rIns="0" bIns="0" rtlCol="0">
            <a:spAutoFit/>
          </a:bodyPr>
          <a:lstStyle/>
          <a:p>
            <a:pPr algn="l"/>
            <a:r>
              <a:rPr lang="en-GB" sz="900" i="0">
                <a:latin typeface="Roboto Thin" panose="02000000000000000000" pitchFamily="2" charset="0"/>
              </a:rPr>
              <a:t>What mutual expectations should we have to optimize working together? </a:t>
            </a:r>
          </a:p>
        </p:txBody>
      </p:sp>
      <p:sp>
        <p:nvSpPr>
          <p:cNvPr id="35" name="TextBox 34">
            <a:extLst>
              <a:ext uri="{FF2B5EF4-FFF2-40B4-BE49-F238E27FC236}">
                <a16:creationId xmlns:a16="http://schemas.microsoft.com/office/drawing/2014/main" id="{D5254BD1-29D5-4557-8688-06E75A300179}"/>
              </a:ext>
            </a:extLst>
          </p:cNvPr>
          <p:cNvSpPr txBox="1"/>
          <p:nvPr/>
        </p:nvSpPr>
        <p:spPr>
          <a:xfrm>
            <a:off x="3761390" y="4930034"/>
            <a:ext cx="2510337" cy="415498"/>
          </a:xfrm>
          <a:prstGeom prst="rect">
            <a:avLst/>
          </a:prstGeom>
          <a:noFill/>
        </p:spPr>
        <p:txBody>
          <a:bodyPr wrap="square" lIns="0" tIns="0" rIns="0" bIns="0" rtlCol="0">
            <a:spAutoFit/>
          </a:bodyPr>
          <a:lstStyle/>
          <a:p>
            <a:pPr algn="l"/>
            <a:r>
              <a:rPr lang="en-GB" sz="900" i="0">
                <a:latin typeface="Roboto Thin" panose="02000000000000000000" pitchFamily="2" charset="0"/>
              </a:rPr>
              <a:t>How can we follow up what we have agreed</a:t>
            </a:r>
            <a:r>
              <a:rPr lang="en-GB" sz="900">
                <a:latin typeface="Roboto Thin" panose="02000000000000000000" pitchFamily="2" charset="0"/>
              </a:rPr>
              <a:t> upon in this contract and ensure that we develop as a team? </a:t>
            </a:r>
            <a:endParaRPr lang="en-GB" sz="900" i="0">
              <a:latin typeface="Roboto Thin" panose="02000000000000000000" pitchFamily="2" charset="0"/>
            </a:endParaRPr>
          </a:p>
        </p:txBody>
      </p:sp>
      <p:sp>
        <p:nvSpPr>
          <p:cNvPr id="3" name="TextBox 2">
            <a:extLst>
              <a:ext uri="{FF2B5EF4-FFF2-40B4-BE49-F238E27FC236}">
                <a16:creationId xmlns:a16="http://schemas.microsoft.com/office/drawing/2014/main" id="{3DFF1DAF-A3A4-9C0D-F63B-7A3B9B3AA6CA}"/>
              </a:ext>
            </a:extLst>
          </p:cNvPr>
          <p:cNvSpPr txBox="1"/>
          <p:nvPr/>
        </p:nvSpPr>
        <p:spPr>
          <a:xfrm>
            <a:off x="1113272" y="3217936"/>
            <a:ext cx="2526339" cy="415498"/>
          </a:xfrm>
          <a:prstGeom prst="rect">
            <a:avLst/>
          </a:prstGeom>
          <a:noFill/>
        </p:spPr>
        <p:txBody>
          <a:bodyPr wrap="square" lIns="0" tIns="0" rIns="0" bIns="0" rtlCol="0">
            <a:spAutoFit/>
          </a:bodyPr>
          <a:lstStyle/>
          <a:p>
            <a:pPr algn="l"/>
            <a:r>
              <a:rPr lang="en-GB" sz="900">
                <a:latin typeface="Roboto Thin" panose="02000000000000000000" pitchFamily="2" charset="0"/>
              </a:rPr>
              <a:t>Given our purpose, goals and who we are, which roles and responsibilities do we need to ensure for this team to succeed?</a:t>
            </a:r>
            <a:endParaRPr lang="en-GB" sz="900" i="0">
              <a:latin typeface="Roboto Thin" panose="02000000000000000000" pitchFamily="2" charset="0"/>
            </a:endParaRPr>
          </a:p>
        </p:txBody>
      </p:sp>
      <p:grpSp>
        <p:nvGrpSpPr>
          <p:cNvPr id="5" name="Group 4">
            <a:extLst>
              <a:ext uri="{FF2B5EF4-FFF2-40B4-BE49-F238E27FC236}">
                <a16:creationId xmlns:a16="http://schemas.microsoft.com/office/drawing/2014/main" id="{98427183-1E72-24D3-1624-E895BBCAC09A}"/>
              </a:ext>
            </a:extLst>
          </p:cNvPr>
          <p:cNvGrpSpPr>
            <a:grpSpLocks/>
          </p:cNvGrpSpPr>
          <p:nvPr/>
        </p:nvGrpSpPr>
        <p:grpSpPr>
          <a:xfrm>
            <a:off x="2909362" y="814280"/>
            <a:ext cx="629359" cy="183405"/>
            <a:chOff x="5600969" y="828712"/>
            <a:chExt cx="629359" cy="183405"/>
          </a:xfrm>
        </p:grpSpPr>
        <p:pic>
          <p:nvPicPr>
            <p:cNvPr id="6" name="Graphic 7" descr="Clock outline">
              <a:extLst>
                <a:ext uri="{FF2B5EF4-FFF2-40B4-BE49-F238E27FC236}">
                  <a16:creationId xmlns:a16="http://schemas.microsoft.com/office/drawing/2014/main" id="{54DD3E1B-9967-C536-D564-40AE1DCBF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 name="TextBox 8">
              <a:extLst>
                <a:ext uri="{FF2B5EF4-FFF2-40B4-BE49-F238E27FC236}">
                  <a16:creationId xmlns:a16="http://schemas.microsoft.com/office/drawing/2014/main" id="{21D33E94-AF9C-56A3-71CB-BAB4444EE4D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8" name="Group 7">
            <a:extLst>
              <a:ext uri="{FF2B5EF4-FFF2-40B4-BE49-F238E27FC236}">
                <a16:creationId xmlns:a16="http://schemas.microsoft.com/office/drawing/2014/main" id="{B8193EA2-AB78-68AC-6E27-5C677FE9909C}"/>
              </a:ext>
            </a:extLst>
          </p:cNvPr>
          <p:cNvGrpSpPr>
            <a:grpSpLocks/>
          </p:cNvGrpSpPr>
          <p:nvPr/>
        </p:nvGrpSpPr>
        <p:grpSpPr>
          <a:xfrm>
            <a:off x="5623798" y="814280"/>
            <a:ext cx="610188" cy="183405"/>
            <a:chOff x="8289760" y="-894932"/>
            <a:chExt cx="610188" cy="183405"/>
          </a:xfrm>
        </p:grpSpPr>
        <p:pic>
          <p:nvPicPr>
            <p:cNvPr id="36" name="Graphic 7" descr="Clock outline">
              <a:extLst>
                <a:ext uri="{FF2B5EF4-FFF2-40B4-BE49-F238E27FC236}">
                  <a16:creationId xmlns:a16="http://schemas.microsoft.com/office/drawing/2014/main" id="{3B015336-1324-016A-BF6A-7F32BB611D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2280" y="-894932"/>
              <a:ext cx="187668" cy="183405"/>
            </a:xfrm>
            <a:prstGeom prst="rect">
              <a:avLst/>
            </a:prstGeom>
          </p:spPr>
        </p:pic>
        <p:sp>
          <p:nvSpPr>
            <p:cNvPr id="37" name="TextBox 8">
              <a:extLst>
                <a:ext uri="{FF2B5EF4-FFF2-40B4-BE49-F238E27FC236}">
                  <a16:creationId xmlns:a16="http://schemas.microsoft.com/office/drawing/2014/main" id="{CD4BA176-1587-C79F-AE2F-EEE049A04111}"/>
                </a:ext>
              </a:extLst>
            </p:cNvPr>
            <p:cNvSpPr txBox="1">
              <a:spLocks/>
            </p:cNvSpPr>
            <p:nvPr/>
          </p:nvSpPr>
          <p:spPr>
            <a:xfrm>
              <a:off x="8289760" y="-863902"/>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38" name="Group 37">
            <a:extLst>
              <a:ext uri="{FF2B5EF4-FFF2-40B4-BE49-F238E27FC236}">
                <a16:creationId xmlns:a16="http://schemas.microsoft.com/office/drawing/2014/main" id="{CD621E7D-3E1C-CF25-32C3-384308320F7C}"/>
              </a:ext>
            </a:extLst>
          </p:cNvPr>
          <p:cNvGrpSpPr>
            <a:grpSpLocks/>
          </p:cNvGrpSpPr>
          <p:nvPr/>
        </p:nvGrpSpPr>
        <p:grpSpPr>
          <a:xfrm>
            <a:off x="5586710" y="2994178"/>
            <a:ext cx="629359" cy="183405"/>
            <a:chOff x="5600969" y="828712"/>
            <a:chExt cx="629359" cy="183405"/>
          </a:xfrm>
        </p:grpSpPr>
        <p:pic>
          <p:nvPicPr>
            <p:cNvPr id="39" name="Graphic 7" descr="Clock outline">
              <a:extLst>
                <a:ext uri="{FF2B5EF4-FFF2-40B4-BE49-F238E27FC236}">
                  <a16:creationId xmlns:a16="http://schemas.microsoft.com/office/drawing/2014/main" id="{AC592494-53C9-B2D5-19DA-D5B38053D5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0" name="TextBox 8">
              <a:extLst>
                <a:ext uri="{FF2B5EF4-FFF2-40B4-BE49-F238E27FC236}">
                  <a16:creationId xmlns:a16="http://schemas.microsoft.com/office/drawing/2014/main" id="{5FCB7423-46B5-64CC-6248-8253105FCD99}"/>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1" name="Group 40">
            <a:extLst>
              <a:ext uri="{FF2B5EF4-FFF2-40B4-BE49-F238E27FC236}">
                <a16:creationId xmlns:a16="http://schemas.microsoft.com/office/drawing/2014/main" id="{C47C161F-D59A-5F53-EA85-94947323B2E9}"/>
              </a:ext>
            </a:extLst>
          </p:cNvPr>
          <p:cNvGrpSpPr>
            <a:grpSpLocks/>
          </p:cNvGrpSpPr>
          <p:nvPr/>
        </p:nvGrpSpPr>
        <p:grpSpPr>
          <a:xfrm>
            <a:off x="2911419" y="2994178"/>
            <a:ext cx="629359" cy="183405"/>
            <a:chOff x="5600969" y="828712"/>
            <a:chExt cx="629359" cy="183405"/>
          </a:xfrm>
        </p:grpSpPr>
        <p:pic>
          <p:nvPicPr>
            <p:cNvPr id="42" name="Graphic 7" descr="Clock outline">
              <a:extLst>
                <a:ext uri="{FF2B5EF4-FFF2-40B4-BE49-F238E27FC236}">
                  <a16:creationId xmlns:a16="http://schemas.microsoft.com/office/drawing/2014/main" id="{FF8754C6-FF42-FAD5-39B9-5668191AD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3" name="TextBox 8">
              <a:extLst>
                <a:ext uri="{FF2B5EF4-FFF2-40B4-BE49-F238E27FC236}">
                  <a16:creationId xmlns:a16="http://schemas.microsoft.com/office/drawing/2014/main" id="{68E8BDA5-8C73-AA37-A16F-7843BE054BEC}"/>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4" name="Group 43">
            <a:extLst>
              <a:ext uri="{FF2B5EF4-FFF2-40B4-BE49-F238E27FC236}">
                <a16:creationId xmlns:a16="http://schemas.microsoft.com/office/drawing/2014/main" id="{7EB54F3C-7E23-607D-73EC-107FAACC3704}"/>
              </a:ext>
            </a:extLst>
          </p:cNvPr>
          <p:cNvGrpSpPr>
            <a:grpSpLocks/>
          </p:cNvGrpSpPr>
          <p:nvPr/>
        </p:nvGrpSpPr>
        <p:grpSpPr>
          <a:xfrm>
            <a:off x="2928657" y="4696426"/>
            <a:ext cx="629359" cy="183405"/>
            <a:chOff x="5600969" y="828712"/>
            <a:chExt cx="629359" cy="183405"/>
          </a:xfrm>
        </p:grpSpPr>
        <p:pic>
          <p:nvPicPr>
            <p:cNvPr id="45" name="Graphic 7" descr="Clock outline">
              <a:extLst>
                <a:ext uri="{FF2B5EF4-FFF2-40B4-BE49-F238E27FC236}">
                  <a16:creationId xmlns:a16="http://schemas.microsoft.com/office/drawing/2014/main" id="{A2E11B6C-6148-3AC5-498B-848748144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6" name="TextBox 8">
              <a:extLst>
                <a:ext uri="{FF2B5EF4-FFF2-40B4-BE49-F238E27FC236}">
                  <a16:creationId xmlns:a16="http://schemas.microsoft.com/office/drawing/2014/main" id="{91FB7E0B-A7E1-51C8-8769-BA8E06731133}"/>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7" name="Group 46">
            <a:extLst>
              <a:ext uri="{FF2B5EF4-FFF2-40B4-BE49-F238E27FC236}">
                <a16:creationId xmlns:a16="http://schemas.microsoft.com/office/drawing/2014/main" id="{FEC49773-5C1C-C1C3-E102-A7F0506F8C66}"/>
              </a:ext>
            </a:extLst>
          </p:cNvPr>
          <p:cNvGrpSpPr>
            <a:grpSpLocks/>
          </p:cNvGrpSpPr>
          <p:nvPr/>
        </p:nvGrpSpPr>
        <p:grpSpPr>
          <a:xfrm>
            <a:off x="5623798" y="4696426"/>
            <a:ext cx="629359" cy="183405"/>
            <a:chOff x="5600969" y="828712"/>
            <a:chExt cx="629359" cy="183405"/>
          </a:xfrm>
        </p:grpSpPr>
        <p:pic>
          <p:nvPicPr>
            <p:cNvPr id="48" name="Graphic 7" descr="Clock outline">
              <a:extLst>
                <a:ext uri="{FF2B5EF4-FFF2-40B4-BE49-F238E27FC236}">
                  <a16:creationId xmlns:a16="http://schemas.microsoft.com/office/drawing/2014/main" id="{61388A3B-11B4-537D-2419-B2E0F0229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9" name="TextBox 8">
              <a:extLst>
                <a:ext uri="{FF2B5EF4-FFF2-40B4-BE49-F238E27FC236}">
                  <a16:creationId xmlns:a16="http://schemas.microsoft.com/office/drawing/2014/main" id="{F2DEFCD1-F79A-0E6A-7984-18B1CE2AE88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50" name="Group 49">
            <a:extLst>
              <a:ext uri="{FF2B5EF4-FFF2-40B4-BE49-F238E27FC236}">
                <a16:creationId xmlns:a16="http://schemas.microsoft.com/office/drawing/2014/main" id="{3034D55E-701B-A1BA-5C69-6EF5E8CEADA9}"/>
              </a:ext>
            </a:extLst>
          </p:cNvPr>
          <p:cNvGrpSpPr>
            <a:grpSpLocks/>
          </p:cNvGrpSpPr>
          <p:nvPr/>
        </p:nvGrpSpPr>
        <p:grpSpPr>
          <a:xfrm>
            <a:off x="10627434" y="814280"/>
            <a:ext cx="1106681" cy="183405"/>
            <a:chOff x="5123647" y="828712"/>
            <a:chExt cx="1106681" cy="183405"/>
          </a:xfrm>
        </p:grpSpPr>
        <p:pic>
          <p:nvPicPr>
            <p:cNvPr id="51" name="Graphic 7" descr="Clock outline">
              <a:extLst>
                <a:ext uri="{FF2B5EF4-FFF2-40B4-BE49-F238E27FC236}">
                  <a16:creationId xmlns:a16="http://schemas.microsoft.com/office/drawing/2014/main" id="{B62E1650-F7A0-F3DF-E28E-BD24384D4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2" name="TextBox 8">
              <a:extLst>
                <a:ext uri="{FF2B5EF4-FFF2-40B4-BE49-F238E27FC236}">
                  <a16:creationId xmlns:a16="http://schemas.microsoft.com/office/drawing/2014/main" id="{DEFF6469-B7C9-E1C0-51B2-81C8F0A5203A}"/>
                </a:ext>
              </a:extLst>
            </p:cNvPr>
            <p:cNvSpPr txBox="1">
              <a:spLocks/>
            </p:cNvSpPr>
            <p:nvPr/>
          </p:nvSpPr>
          <p:spPr>
            <a:xfrm>
              <a:off x="5123647" y="855807"/>
              <a:ext cx="894476"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GB" sz="900">
                  <a:solidFill>
                    <a:srgbClr val="404042"/>
                  </a:solidFill>
                  <a:latin typeface="Roboto Thin" panose="02000000000000000000" pitchFamily="2" charset="0"/>
                </a:rPr>
                <a:t>5 </a:t>
              </a: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mins per person</a:t>
              </a:r>
            </a:p>
          </p:txBody>
        </p:sp>
      </p:grpSp>
    </p:spTree>
    <p:extLst>
      <p:ext uri="{BB962C8B-B14F-4D97-AF65-F5344CB8AC3E}">
        <p14:creationId xmlns:p14="http://schemas.microsoft.com/office/powerpoint/2010/main" val="267827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CB3-F7EB-4240-AC96-5C8B67840C38}"/>
              </a:ext>
            </a:extLst>
          </p:cNvPr>
          <p:cNvSpPr>
            <a:spLocks noGrp="1"/>
          </p:cNvSpPr>
          <p:nvPr>
            <p:ph type="title" idx="4294967295"/>
          </p:nvPr>
        </p:nvSpPr>
        <p:spPr>
          <a:xfrm rot="16200000">
            <a:off x="-1384940" y="2085452"/>
            <a:ext cx="3840163" cy="369888"/>
          </a:xfrm>
        </p:spPr>
        <p:txBody>
          <a:bodyPr/>
          <a:lstStyle/>
          <a:p>
            <a:pPr algn="r"/>
            <a:r>
              <a:rPr lang="en-GB"/>
              <a:t>Our teamcontract</a:t>
            </a:r>
          </a:p>
        </p:txBody>
      </p:sp>
      <p:sp>
        <p:nvSpPr>
          <p:cNvPr id="5" name="Rectangle 4">
            <a:extLst>
              <a:ext uri="{FF2B5EF4-FFF2-40B4-BE49-F238E27FC236}">
                <a16:creationId xmlns:a16="http://schemas.microsoft.com/office/drawing/2014/main" id="{80BDA67E-56E6-40B3-8798-996E5A864F64}"/>
              </a:ext>
            </a:extLst>
          </p:cNvPr>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4EF1C5D-510F-443A-AB0F-27328FAF269D}"/>
              </a:ext>
            </a:extLst>
          </p:cNvPr>
          <p:cNvSpPr/>
          <p:nvPr/>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Why </a:t>
            </a:r>
            <a:r>
              <a:rPr lang="en-GB" sz="1200">
                <a:solidFill>
                  <a:schemeClr val="bg2">
                    <a:lumMod val="100000"/>
                  </a:schemeClr>
                </a:solidFill>
                <a:latin typeface="Roboto Thin" panose="02000000000000000000" pitchFamily="2" charset="0"/>
              </a:rPr>
              <a:t>are we a team? </a:t>
            </a:r>
          </a:p>
        </p:txBody>
      </p:sp>
      <p:sp>
        <p:nvSpPr>
          <p:cNvPr id="7" name="Rectangle 6">
            <a:extLst>
              <a:ext uri="{FF2B5EF4-FFF2-40B4-BE49-F238E27FC236}">
                <a16:creationId xmlns:a16="http://schemas.microsoft.com/office/drawing/2014/main" id="{3E4E5D78-0F6C-4421-A6D3-CB38878CC60D}"/>
              </a:ext>
            </a:extLst>
          </p:cNvPr>
          <p:cNvSpPr/>
          <p:nvPr/>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How </a:t>
            </a:r>
            <a:r>
              <a:rPr lang="en-GB" sz="1200">
                <a:solidFill>
                  <a:schemeClr val="bg2">
                    <a:lumMod val="100000"/>
                  </a:schemeClr>
                </a:solidFill>
                <a:latin typeface="Roboto Thin" panose="02000000000000000000" pitchFamily="2" charset="0"/>
              </a:rPr>
              <a:t>shall we work together?</a:t>
            </a:r>
          </a:p>
        </p:txBody>
      </p:sp>
      <p:sp>
        <p:nvSpPr>
          <p:cNvPr id="8" name="Rectangle 7">
            <a:extLst>
              <a:ext uri="{FF2B5EF4-FFF2-40B4-BE49-F238E27FC236}">
                <a16:creationId xmlns:a16="http://schemas.microsoft.com/office/drawing/2014/main" id="{BD9123AF-04FB-4D71-BBEA-FE809AF8514D}"/>
              </a:ext>
            </a:extLst>
          </p:cNvPr>
          <p:cNvSpPr>
            <a:spLocks/>
          </p:cNvSpPr>
          <p:nvPr/>
        </p:nvSpPr>
        <p:spPr>
          <a:xfrm>
            <a:off x="1058773"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Roles &amp; responsibilities </a:t>
            </a:r>
          </a:p>
        </p:txBody>
      </p:sp>
      <p:sp>
        <p:nvSpPr>
          <p:cNvPr id="9" name="Rectangle 8">
            <a:extLst>
              <a:ext uri="{FF2B5EF4-FFF2-40B4-BE49-F238E27FC236}">
                <a16:creationId xmlns:a16="http://schemas.microsoft.com/office/drawing/2014/main" id="{077CDA13-B310-4F3F-AB08-F50859C47B6A}"/>
              </a:ext>
            </a:extLst>
          </p:cNvPr>
          <p:cNvSpPr>
            <a:spLocks/>
          </p:cNvSpPr>
          <p:nvPr/>
        </p:nvSpPr>
        <p:spPr>
          <a:xfrm>
            <a:off x="3785406"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10" name="Rectangle 9">
            <a:extLst>
              <a:ext uri="{FF2B5EF4-FFF2-40B4-BE49-F238E27FC236}">
                <a16:creationId xmlns:a16="http://schemas.microsoft.com/office/drawing/2014/main" id="{5766C93C-C67C-4ACC-8B9B-1F72277B5188}"/>
              </a:ext>
            </a:extLst>
          </p:cNvPr>
          <p:cNvSpPr/>
          <p:nvPr/>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Purpose </a:t>
            </a:r>
          </a:p>
        </p:txBody>
      </p:sp>
      <p:sp>
        <p:nvSpPr>
          <p:cNvPr id="11" name="Rectangle 10">
            <a:extLst>
              <a:ext uri="{FF2B5EF4-FFF2-40B4-BE49-F238E27FC236}">
                <a16:creationId xmlns:a16="http://schemas.microsoft.com/office/drawing/2014/main" id="{AE969DA8-AFCD-46B5-BFB9-D5E46F65B2C5}"/>
              </a:ext>
            </a:extLst>
          </p:cNvPr>
          <p:cNvSpPr>
            <a:spLocks/>
          </p:cNvSpPr>
          <p:nvPr/>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t>
            </a:r>
          </a:p>
        </p:txBody>
      </p:sp>
      <p:sp>
        <p:nvSpPr>
          <p:cNvPr id="12" name="Rectangle 11">
            <a:extLst>
              <a:ext uri="{FF2B5EF4-FFF2-40B4-BE49-F238E27FC236}">
                <a16:creationId xmlns:a16="http://schemas.microsoft.com/office/drawing/2014/main" id="{354BFB5D-A81C-48D7-BEC5-FBEC7237AF68}"/>
              </a:ext>
            </a:extLst>
          </p:cNvPr>
          <p:cNvSpPr/>
          <p:nvPr/>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What </a:t>
            </a:r>
            <a:r>
              <a:rPr lang="en-GB" sz="1200">
                <a:solidFill>
                  <a:schemeClr val="bg2">
                    <a:lumMod val="100000"/>
                  </a:schemeClr>
                </a:solidFill>
                <a:latin typeface="Roboto Thin" panose="02000000000000000000" pitchFamily="2" charset="0"/>
              </a:rPr>
              <a:t>do we want to achieve? </a:t>
            </a:r>
          </a:p>
        </p:txBody>
      </p:sp>
      <p:sp>
        <p:nvSpPr>
          <p:cNvPr id="13" name="Rectangle 12">
            <a:extLst>
              <a:ext uri="{FF2B5EF4-FFF2-40B4-BE49-F238E27FC236}">
                <a16:creationId xmlns:a16="http://schemas.microsoft.com/office/drawing/2014/main" id="{E44DBA31-6533-48CA-9E2F-72E4A0C0C1E1}"/>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lumMod val="100000"/>
                  </a:schemeClr>
                </a:solidFill>
                <a:latin typeface="Roboto Thin" panose="02000000000000000000" pitchFamily="2" charset="0"/>
              </a:rPr>
              <a:t>Who </a:t>
            </a:r>
            <a:r>
              <a:rPr lang="en-GB" sz="1200">
                <a:solidFill>
                  <a:schemeClr val="bg2">
                    <a:lumMod val="100000"/>
                  </a:schemeClr>
                </a:solidFill>
                <a:latin typeface="Roboto Thin" panose="02000000000000000000" pitchFamily="2" charset="0"/>
              </a:rPr>
              <a:t>are we? </a:t>
            </a:r>
          </a:p>
        </p:txBody>
      </p:sp>
      <p:sp>
        <p:nvSpPr>
          <p:cNvPr id="14" name="Rectangle 13">
            <a:extLst>
              <a:ext uri="{FF2B5EF4-FFF2-40B4-BE49-F238E27FC236}">
                <a16:creationId xmlns:a16="http://schemas.microsoft.com/office/drawing/2014/main" id="{D8B9E262-51C7-4376-B565-BB68DC3B2B34}"/>
              </a:ext>
            </a:extLst>
          </p:cNvPr>
          <p:cNvSpPr>
            <a:spLocks/>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Our user manuals </a:t>
            </a:r>
          </a:p>
        </p:txBody>
      </p:sp>
      <p:sp>
        <p:nvSpPr>
          <p:cNvPr id="15" name="Rectangle 14">
            <a:extLst>
              <a:ext uri="{FF2B5EF4-FFF2-40B4-BE49-F238E27FC236}">
                <a16:creationId xmlns:a16="http://schemas.microsoft.com/office/drawing/2014/main" id="{84F09AB2-7E37-4C2E-97C3-811C67F4670A}"/>
              </a:ext>
            </a:extLst>
          </p:cNvPr>
          <p:cNvSpPr>
            <a:spLocks/>
          </p:cNvSpPr>
          <p:nvPr/>
        </p:nvSpPr>
        <p:spPr>
          <a:xfrm>
            <a:off x="6512039"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                Collaboration norms </a:t>
            </a:r>
          </a:p>
        </p:txBody>
      </p:sp>
      <p:sp>
        <p:nvSpPr>
          <p:cNvPr id="16" name="Rectangle 15">
            <a:extLst>
              <a:ext uri="{FF2B5EF4-FFF2-40B4-BE49-F238E27FC236}">
                <a16:creationId xmlns:a16="http://schemas.microsoft.com/office/drawing/2014/main" id="{A9611A96-9536-4B2E-B18A-F4FFBC1C0EA1}"/>
              </a:ext>
            </a:extLst>
          </p:cNvPr>
          <p:cNvSpPr>
            <a:spLocks/>
          </p:cNvSpPr>
          <p:nvPr/>
        </p:nvSpPr>
        <p:spPr>
          <a:xfrm>
            <a:off x="9238672" y="372720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Team development </a:t>
            </a:r>
          </a:p>
        </p:txBody>
      </p:sp>
      <p:sp>
        <p:nvSpPr>
          <p:cNvPr id="17" name="Rectangle 16">
            <a:extLst>
              <a:ext uri="{FF2B5EF4-FFF2-40B4-BE49-F238E27FC236}">
                <a16:creationId xmlns:a16="http://schemas.microsoft.com/office/drawing/2014/main" id="{8855B444-D251-4041-A622-20E4636B9EB0}"/>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p>
        </p:txBody>
      </p:sp>
      <p:sp>
        <p:nvSpPr>
          <p:cNvPr id="18" name="Rectangle 17">
            <a:extLst>
              <a:ext uri="{FF2B5EF4-FFF2-40B4-BE49-F238E27FC236}">
                <a16:creationId xmlns:a16="http://schemas.microsoft.com/office/drawing/2014/main" id="{20BBD784-31C9-4C23-86A1-C76CCEC225CF}"/>
              </a:ext>
            </a:extLst>
          </p:cNvPr>
          <p:cNvSpPr/>
          <p:nvPr/>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p>
        </p:txBody>
      </p:sp>
      <p:cxnSp>
        <p:nvCxnSpPr>
          <p:cNvPr id="19" name="Straight Connector 18">
            <a:extLst>
              <a:ext uri="{FF2B5EF4-FFF2-40B4-BE49-F238E27FC236}">
                <a16:creationId xmlns:a16="http://schemas.microsoft.com/office/drawing/2014/main" id="{CEB77E73-AAA9-4D9F-AA98-695027132B65}"/>
              </a:ext>
            </a:extLst>
          </p:cNvPr>
          <p:cNvCxnSpPr>
            <a:cxnSpLocks/>
          </p:cNvCxnSpPr>
          <p:nvPr/>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35997D-1D81-454F-BBE4-8D504FB05AA2}"/>
              </a:ext>
            </a:extLst>
          </p:cNvPr>
          <p:cNvCxnSpPr>
            <a:cxnSpLocks/>
          </p:cNvCxnSpPr>
          <p:nvPr/>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798F15C-9C7B-4EA6-9648-40F4ECF5DEF1}"/>
              </a:ext>
            </a:extLst>
          </p:cNvPr>
          <p:cNvSpPr/>
          <p:nvPr/>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p>
        </p:txBody>
      </p:sp>
      <p:sp>
        <p:nvSpPr>
          <p:cNvPr id="22" name="Rectangle 21">
            <a:extLst>
              <a:ext uri="{FF2B5EF4-FFF2-40B4-BE49-F238E27FC236}">
                <a16:creationId xmlns:a16="http://schemas.microsoft.com/office/drawing/2014/main" id="{7336B2B5-8C91-456B-BF10-5687242F9584}"/>
              </a:ext>
            </a:extLst>
          </p:cNvPr>
          <p:cNvSpPr/>
          <p:nvPr/>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4</a:t>
            </a:r>
          </a:p>
        </p:txBody>
      </p:sp>
      <p:sp>
        <p:nvSpPr>
          <p:cNvPr id="23" name="TextBox 22">
            <a:extLst>
              <a:ext uri="{FF2B5EF4-FFF2-40B4-BE49-F238E27FC236}">
                <a16:creationId xmlns:a16="http://schemas.microsoft.com/office/drawing/2014/main" id="{0477B5A6-8E79-4B94-9A5D-CF0085CD372C}"/>
              </a:ext>
            </a:extLst>
          </p:cNvPr>
          <p:cNvSpPr txBox="1"/>
          <p:nvPr/>
        </p:nvSpPr>
        <p:spPr>
          <a:xfrm>
            <a:off x="1058772" y="1073907"/>
            <a:ext cx="2510337" cy="369332"/>
          </a:xfrm>
          <a:prstGeom prst="rect">
            <a:avLst/>
          </a:prstGeom>
          <a:noFill/>
        </p:spPr>
        <p:txBody>
          <a:bodyPr wrap="square" lIns="0" tIns="0" rIns="0" bIns="0" rtlCol="0">
            <a:spAutoFit/>
          </a:bodyPr>
          <a:lstStyle/>
          <a:p>
            <a:pPr algn="l"/>
            <a:r>
              <a:rPr lang="en-GB" sz="1200" b="0" i="0">
                <a:latin typeface="Roboto Thin" panose="02000000000000000000" pitchFamily="2" charset="0"/>
              </a:rPr>
              <a:t>Why are we a team and what is our overall ambition</a:t>
            </a:r>
            <a:r>
              <a:rPr lang="en-GB" sz="1200">
                <a:latin typeface="Roboto Thin" panose="02000000000000000000" pitchFamily="2" charset="0"/>
              </a:rPr>
              <a:t>? </a:t>
            </a:r>
            <a:endParaRPr lang="en-GB" sz="1200" b="0" i="0">
              <a:solidFill>
                <a:schemeClr val="accent4"/>
              </a:solidFill>
              <a:latin typeface="Roboto Thin" panose="02000000000000000000" pitchFamily="2" charset="0"/>
            </a:endParaRPr>
          </a:p>
        </p:txBody>
      </p:sp>
      <p:cxnSp>
        <p:nvCxnSpPr>
          <p:cNvPr id="30" name="Straight Connector 29">
            <a:extLst>
              <a:ext uri="{FF2B5EF4-FFF2-40B4-BE49-F238E27FC236}">
                <a16:creationId xmlns:a16="http://schemas.microsoft.com/office/drawing/2014/main" id="{73E0289E-56B7-4AFE-8E4D-999BCAFEB202}"/>
              </a:ext>
            </a:extLst>
          </p:cNvPr>
          <p:cNvCxnSpPr>
            <a:cxnSpLocks/>
          </p:cNvCxnSpPr>
          <p:nvPr/>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33">
            <a:extLst>
              <a:ext uri="{FF2B5EF4-FFF2-40B4-BE49-F238E27FC236}">
                <a16:creationId xmlns:a16="http://schemas.microsoft.com/office/drawing/2014/main" id="{618DE8C7-5801-4EFC-B560-B1DE80C69494}"/>
              </a:ext>
            </a:extLst>
          </p:cNvPr>
          <p:cNvSpPr txBox="1">
            <a:spLocks/>
          </p:cNvSpPr>
          <p:nvPr/>
        </p:nvSpPr>
        <p:spPr>
          <a:xfrm>
            <a:off x="1076844" y="4802410"/>
            <a:ext cx="2498289" cy="155742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cxnSp>
        <p:nvCxnSpPr>
          <p:cNvPr id="35" name="Straight Connector 34">
            <a:extLst>
              <a:ext uri="{FF2B5EF4-FFF2-40B4-BE49-F238E27FC236}">
                <a16:creationId xmlns:a16="http://schemas.microsoft.com/office/drawing/2014/main" id="{D97A6173-D5B0-46DE-9F54-95D6B3EF840F}"/>
              </a:ext>
            </a:extLst>
          </p:cNvPr>
          <p:cNvCxnSpPr>
            <a:cxnSpLocks/>
          </p:cNvCxnSpPr>
          <p:nvPr/>
        </p:nvCxnSpPr>
        <p:spPr>
          <a:xfrm>
            <a:off x="3669241"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D3CE9F-2071-4CC3-8DC2-6397B6D4A1AA}"/>
              </a:ext>
            </a:extLst>
          </p:cNvPr>
          <p:cNvCxnSpPr>
            <a:cxnSpLocks/>
          </p:cNvCxnSpPr>
          <p:nvPr/>
        </p:nvCxnSpPr>
        <p:spPr>
          <a:xfrm>
            <a:off x="6401208"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DAD55CF-CF65-4E08-BCF4-ECF0CA292CBB}"/>
              </a:ext>
            </a:extLst>
          </p:cNvPr>
          <p:cNvCxnSpPr>
            <a:cxnSpLocks/>
          </p:cNvCxnSpPr>
          <p:nvPr/>
        </p:nvCxnSpPr>
        <p:spPr>
          <a:xfrm>
            <a:off x="9127843" y="3972775"/>
            <a:ext cx="0" cy="2403759"/>
          </a:xfrm>
          <a:prstGeom prst="line">
            <a:avLst/>
          </a:prstGeom>
          <a:ln w="12700"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 Placeholder 33">
            <a:extLst>
              <a:ext uri="{FF2B5EF4-FFF2-40B4-BE49-F238E27FC236}">
                <a16:creationId xmlns:a16="http://schemas.microsoft.com/office/drawing/2014/main" id="{E6E18E5F-BDDE-4F3B-81F1-6CD09C08A3D7}"/>
              </a:ext>
            </a:extLst>
          </p:cNvPr>
          <p:cNvSpPr txBox="1">
            <a:spLocks/>
          </p:cNvSpPr>
          <p:nvPr/>
        </p:nvSpPr>
        <p:spPr>
          <a:xfrm>
            <a:off x="1002995" y="1526975"/>
            <a:ext cx="2498289" cy="157956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41" name="Text Placeholder 33">
            <a:extLst>
              <a:ext uri="{FF2B5EF4-FFF2-40B4-BE49-F238E27FC236}">
                <a16:creationId xmlns:a16="http://schemas.microsoft.com/office/drawing/2014/main" id="{082D5375-3AE0-41F3-B37C-4E614F9808DB}"/>
              </a:ext>
            </a:extLst>
          </p:cNvPr>
          <p:cNvSpPr txBox="1">
            <a:spLocks/>
          </p:cNvSpPr>
          <p:nvPr/>
        </p:nvSpPr>
        <p:spPr>
          <a:xfrm>
            <a:off x="3756277" y="1526975"/>
            <a:ext cx="2498289" cy="157956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42" name="TextBox 41">
            <a:extLst>
              <a:ext uri="{FF2B5EF4-FFF2-40B4-BE49-F238E27FC236}">
                <a16:creationId xmlns:a16="http://schemas.microsoft.com/office/drawing/2014/main" id="{C112D012-D2AE-D116-5A5C-B95110C8111F}"/>
              </a:ext>
            </a:extLst>
          </p:cNvPr>
          <p:cNvSpPr txBox="1">
            <a:spLocks/>
          </p:cNvSpPr>
          <p:nvPr/>
        </p:nvSpPr>
        <p:spPr>
          <a:xfrm>
            <a:off x="6569227" y="1067582"/>
            <a:ext cx="4816323" cy="369332"/>
          </a:xfrm>
          <a:prstGeom prst="rect">
            <a:avLst/>
          </a:prstGeom>
          <a:noFill/>
        </p:spPr>
        <p:txBody>
          <a:bodyPr wrap="square" lIns="0" tIns="0" rIns="0" bIns="0" rtlCol="0">
            <a:spAutoFit/>
          </a:bodyPr>
          <a:lstStyle/>
          <a:p>
            <a:pPr algn="l"/>
            <a:r>
              <a:rPr lang="en-GB" sz="1200">
                <a:latin typeface="Roboto Thin" panose="02000000000000000000" pitchFamily="2" charset="0"/>
              </a:rPr>
              <a:t>To achieve the best possible teamwork, what should the other team members know about me? </a:t>
            </a:r>
            <a:endParaRPr lang="en-GB" sz="1200" i="0">
              <a:latin typeface="Roboto Thin" panose="02000000000000000000" pitchFamily="2" charset="0"/>
            </a:endParaRPr>
          </a:p>
        </p:txBody>
      </p:sp>
      <p:grpSp>
        <p:nvGrpSpPr>
          <p:cNvPr id="43" name="Group 42">
            <a:extLst>
              <a:ext uri="{FF2B5EF4-FFF2-40B4-BE49-F238E27FC236}">
                <a16:creationId xmlns:a16="http://schemas.microsoft.com/office/drawing/2014/main" id="{22D1AC6F-629E-C9A4-0C01-B6218AECF7D1}"/>
              </a:ext>
            </a:extLst>
          </p:cNvPr>
          <p:cNvGrpSpPr>
            <a:grpSpLocks/>
          </p:cNvGrpSpPr>
          <p:nvPr/>
        </p:nvGrpSpPr>
        <p:grpSpPr>
          <a:xfrm>
            <a:off x="2909362" y="822821"/>
            <a:ext cx="629359" cy="183405"/>
            <a:chOff x="5600969" y="828712"/>
            <a:chExt cx="629359" cy="183405"/>
          </a:xfrm>
        </p:grpSpPr>
        <p:pic>
          <p:nvPicPr>
            <p:cNvPr id="44" name="Graphic 7" descr="Clock outline">
              <a:extLst>
                <a:ext uri="{FF2B5EF4-FFF2-40B4-BE49-F238E27FC236}">
                  <a16:creationId xmlns:a16="http://schemas.microsoft.com/office/drawing/2014/main" id="{92726C65-8E1C-345B-BF07-5A44B6A4C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5" name="TextBox 8">
              <a:extLst>
                <a:ext uri="{FF2B5EF4-FFF2-40B4-BE49-F238E27FC236}">
                  <a16:creationId xmlns:a16="http://schemas.microsoft.com/office/drawing/2014/main" id="{8FFD01E5-94A0-A643-7BBF-CA8CE958D2A5}"/>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6" name="Group 45">
            <a:extLst>
              <a:ext uri="{FF2B5EF4-FFF2-40B4-BE49-F238E27FC236}">
                <a16:creationId xmlns:a16="http://schemas.microsoft.com/office/drawing/2014/main" id="{D6156AF4-7A05-F312-4CEE-582C25168CB5}"/>
              </a:ext>
            </a:extLst>
          </p:cNvPr>
          <p:cNvGrpSpPr>
            <a:grpSpLocks/>
          </p:cNvGrpSpPr>
          <p:nvPr/>
        </p:nvGrpSpPr>
        <p:grpSpPr>
          <a:xfrm>
            <a:off x="5607610" y="822821"/>
            <a:ext cx="629359" cy="183405"/>
            <a:chOff x="5600969" y="828712"/>
            <a:chExt cx="629359" cy="183405"/>
          </a:xfrm>
        </p:grpSpPr>
        <p:pic>
          <p:nvPicPr>
            <p:cNvPr id="47" name="Graphic 7" descr="Clock outline">
              <a:extLst>
                <a:ext uri="{FF2B5EF4-FFF2-40B4-BE49-F238E27FC236}">
                  <a16:creationId xmlns:a16="http://schemas.microsoft.com/office/drawing/2014/main" id="{82500C39-F2D3-3E54-9AA7-CD6D0377D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48" name="TextBox 8">
              <a:extLst>
                <a:ext uri="{FF2B5EF4-FFF2-40B4-BE49-F238E27FC236}">
                  <a16:creationId xmlns:a16="http://schemas.microsoft.com/office/drawing/2014/main" id="{29821F47-FF3E-BC0A-5D40-661A5DA41F76}"/>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49" name="Group 48">
            <a:extLst>
              <a:ext uri="{FF2B5EF4-FFF2-40B4-BE49-F238E27FC236}">
                <a16:creationId xmlns:a16="http://schemas.microsoft.com/office/drawing/2014/main" id="{2CD62F53-9F74-5661-2A22-9F8959A71D94}"/>
              </a:ext>
            </a:extLst>
          </p:cNvPr>
          <p:cNvGrpSpPr>
            <a:grpSpLocks/>
          </p:cNvGrpSpPr>
          <p:nvPr/>
        </p:nvGrpSpPr>
        <p:grpSpPr>
          <a:xfrm>
            <a:off x="10570018" y="822821"/>
            <a:ext cx="1146638" cy="183405"/>
            <a:chOff x="5083690" y="828712"/>
            <a:chExt cx="1146638" cy="183405"/>
          </a:xfrm>
        </p:grpSpPr>
        <p:pic>
          <p:nvPicPr>
            <p:cNvPr id="50" name="Graphic 7" descr="Clock outline">
              <a:extLst>
                <a:ext uri="{FF2B5EF4-FFF2-40B4-BE49-F238E27FC236}">
                  <a16:creationId xmlns:a16="http://schemas.microsoft.com/office/drawing/2014/main" id="{A14D0B2A-401D-E390-9C5C-9D12641C5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1" name="TextBox 8">
              <a:extLst>
                <a:ext uri="{FF2B5EF4-FFF2-40B4-BE49-F238E27FC236}">
                  <a16:creationId xmlns:a16="http://schemas.microsoft.com/office/drawing/2014/main" id="{9EC7B828-35A2-74E0-6CFF-3AD039DE3C74}"/>
                </a:ext>
              </a:extLst>
            </p:cNvPr>
            <p:cNvSpPr txBox="1">
              <a:spLocks/>
            </p:cNvSpPr>
            <p:nvPr/>
          </p:nvSpPr>
          <p:spPr>
            <a:xfrm>
              <a:off x="5083690" y="836989"/>
              <a:ext cx="894476"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5 mins per person</a:t>
              </a:r>
            </a:p>
          </p:txBody>
        </p:sp>
      </p:grpSp>
      <p:grpSp>
        <p:nvGrpSpPr>
          <p:cNvPr id="52" name="Group 51">
            <a:extLst>
              <a:ext uri="{FF2B5EF4-FFF2-40B4-BE49-F238E27FC236}">
                <a16:creationId xmlns:a16="http://schemas.microsoft.com/office/drawing/2014/main" id="{7DFB253C-7961-F0D7-784E-69CEEDF5354A}"/>
              </a:ext>
            </a:extLst>
          </p:cNvPr>
          <p:cNvGrpSpPr>
            <a:grpSpLocks/>
          </p:cNvGrpSpPr>
          <p:nvPr/>
        </p:nvGrpSpPr>
        <p:grpSpPr>
          <a:xfrm>
            <a:off x="2874801" y="3737365"/>
            <a:ext cx="629359" cy="183405"/>
            <a:chOff x="5600969" y="828712"/>
            <a:chExt cx="629359" cy="183405"/>
          </a:xfrm>
        </p:grpSpPr>
        <p:pic>
          <p:nvPicPr>
            <p:cNvPr id="53" name="Graphic 7" descr="Clock outline">
              <a:extLst>
                <a:ext uri="{FF2B5EF4-FFF2-40B4-BE49-F238E27FC236}">
                  <a16:creationId xmlns:a16="http://schemas.microsoft.com/office/drawing/2014/main" id="{8682B68F-351A-7F90-0020-DF3EA2BC1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54" name="TextBox 8">
              <a:extLst>
                <a:ext uri="{FF2B5EF4-FFF2-40B4-BE49-F238E27FC236}">
                  <a16:creationId xmlns:a16="http://schemas.microsoft.com/office/drawing/2014/main" id="{525F271B-BF48-E0C1-9F12-66EBBB4F75A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sp>
        <p:nvSpPr>
          <p:cNvPr id="64" name="Text Placeholder 33">
            <a:extLst>
              <a:ext uri="{FF2B5EF4-FFF2-40B4-BE49-F238E27FC236}">
                <a16:creationId xmlns:a16="http://schemas.microsoft.com/office/drawing/2014/main" id="{CF05608C-2A6D-C8AD-89D9-09760842E256}"/>
              </a:ext>
            </a:extLst>
          </p:cNvPr>
          <p:cNvSpPr txBox="1">
            <a:spLocks/>
          </p:cNvSpPr>
          <p:nvPr/>
        </p:nvSpPr>
        <p:spPr>
          <a:xfrm>
            <a:off x="6569227" y="1528399"/>
            <a:ext cx="5179782" cy="1601064"/>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65" name="TextBox 64">
            <a:extLst>
              <a:ext uri="{FF2B5EF4-FFF2-40B4-BE49-F238E27FC236}">
                <a16:creationId xmlns:a16="http://schemas.microsoft.com/office/drawing/2014/main" id="{1B721205-2A38-C094-A66E-F26FDB17913B}"/>
              </a:ext>
            </a:extLst>
          </p:cNvPr>
          <p:cNvSpPr txBox="1">
            <a:spLocks/>
          </p:cNvSpPr>
          <p:nvPr/>
        </p:nvSpPr>
        <p:spPr>
          <a:xfrm>
            <a:off x="3756277" y="1092807"/>
            <a:ext cx="2506639" cy="184666"/>
          </a:xfrm>
          <a:prstGeom prst="rect">
            <a:avLst/>
          </a:prstGeom>
          <a:noFill/>
        </p:spPr>
        <p:txBody>
          <a:bodyPr wrap="square" lIns="0" tIns="0" rIns="0" bIns="0" rtlCol="0">
            <a:spAutoFit/>
          </a:bodyPr>
          <a:lstStyle/>
          <a:p>
            <a:pPr algn="l"/>
            <a:r>
              <a:rPr lang="en-GB" sz="1200">
                <a:latin typeface="Roboto Thin" panose="02000000000000000000" pitchFamily="2" charset="0"/>
              </a:rPr>
              <a:t>What is the team’s specific goals? </a:t>
            </a:r>
            <a:endParaRPr lang="en-GB" sz="1200" i="0">
              <a:latin typeface="Roboto Thin" panose="02000000000000000000" pitchFamily="2" charset="0"/>
            </a:endParaRPr>
          </a:p>
        </p:txBody>
      </p:sp>
      <p:sp>
        <p:nvSpPr>
          <p:cNvPr id="67" name="TextBox 66">
            <a:extLst>
              <a:ext uri="{FF2B5EF4-FFF2-40B4-BE49-F238E27FC236}">
                <a16:creationId xmlns:a16="http://schemas.microsoft.com/office/drawing/2014/main" id="{0D9B7104-362A-6FA6-CCF4-424ECAFCE997}"/>
              </a:ext>
            </a:extLst>
          </p:cNvPr>
          <p:cNvSpPr txBox="1"/>
          <p:nvPr/>
        </p:nvSpPr>
        <p:spPr>
          <a:xfrm>
            <a:off x="1089794" y="3992405"/>
            <a:ext cx="2526339" cy="738664"/>
          </a:xfrm>
          <a:prstGeom prst="rect">
            <a:avLst/>
          </a:prstGeom>
          <a:noFill/>
        </p:spPr>
        <p:txBody>
          <a:bodyPr wrap="square" lIns="0" tIns="0" rIns="0" bIns="0" rtlCol="0">
            <a:spAutoFit/>
          </a:bodyPr>
          <a:lstStyle/>
          <a:p>
            <a:pPr algn="l"/>
            <a:r>
              <a:rPr lang="en-GB" sz="1200">
                <a:latin typeface="Roboto Thin" panose="02000000000000000000" pitchFamily="2" charset="0"/>
              </a:rPr>
              <a:t>Given our purpose, goals and who we are, which roles and responsibilities do we need to ensure for this team to succeed. </a:t>
            </a:r>
            <a:endParaRPr lang="en-GB" sz="1200" i="0">
              <a:latin typeface="Roboto Thin" panose="02000000000000000000" pitchFamily="2" charset="0"/>
            </a:endParaRPr>
          </a:p>
        </p:txBody>
      </p:sp>
      <p:sp>
        <p:nvSpPr>
          <p:cNvPr id="68" name="TextBox 67">
            <a:extLst>
              <a:ext uri="{FF2B5EF4-FFF2-40B4-BE49-F238E27FC236}">
                <a16:creationId xmlns:a16="http://schemas.microsoft.com/office/drawing/2014/main" id="{4CFE8BC6-317C-2867-F380-28352E336251}"/>
              </a:ext>
            </a:extLst>
          </p:cNvPr>
          <p:cNvSpPr txBox="1"/>
          <p:nvPr/>
        </p:nvSpPr>
        <p:spPr>
          <a:xfrm>
            <a:off x="3825332" y="4002095"/>
            <a:ext cx="2510337" cy="369332"/>
          </a:xfrm>
          <a:prstGeom prst="rect">
            <a:avLst/>
          </a:prstGeom>
          <a:noFill/>
        </p:spPr>
        <p:txBody>
          <a:bodyPr wrap="square" lIns="0" tIns="0" rIns="0" bIns="0" rtlCol="0">
            <a:spAutoFit/>
          </a:bodyPr>
          <a:lstStyle/>
          <a:p>
            <a:pPr algn="l"/>
            <a:r>
              <a:rPr lang="en-GB" sz="1200" i="0">
                <a:latin typeface="Roboto Thin" panose="02000000000000000000" pitchFamily="2" charset="0"/>
              </a:rPr>
              <a:t>How can we best organize our work to succeed with our tasks and goals? </a:t>
            </a:r>
          </a:p>
        </p:txBody>
      </p:sp>
      <p:sp>
        <p:nvSpPr>
          <p:cNvPr id="69" name="TextBox 68">
            <a:extLst>
              <a:ext uri="{FF2B5EF4-FFF2-40B4-BE49-F238E27FC236}">
                <a16:creationId xmlns:a16="http://schemas.microsoft.com/office/drawing/2014/main" id="{036D3A05-09D4-BAD1-0BD2-1EFB6FFD4F89}"/>
              </a:ext>
            </a:extLst>
          </p:cNvPr>
          <p:cNvSpPr txBox="1"/>
          <p:nvPr/>
        </p:nvSpPr>
        <p:spPr>
          <a:xfrm>
            <a:off x="6552628" y="4002095"/>
            <a:ext cx="2510337" cy="369332"/>
          </a:xfrm>
          <a:prstGeom prst="rect">
            <a:avLst/>
          </a:prstGeom>
          <a:noFill/>
        </p:spPr>
        <p:txBody>
          <a:bodyPr wrap="square" lIns="0" tIns="0" rIns="0" bIns="0" rtlCol="0">
            <a:spAutoFit/>
          </a:bodyPr>
          <a:lstStyle/>
          <a:p>
            <a:pPr algn="l"/>
            <a:r>
              <a:rPr lang="en-GB" sz="1200" i="0">
                <a:latin typeface="Roboto Thin" panose="02000000000000000000" pitchFamily="2" charset="0"/>
              </a:rPr>
              <a:t>Which mutual expectations should we have to optimize working together? </a:t>
            </a:r>
          </a:p>
        </p:txBody>
      </p:sp>
      <p:sp>
        <p:nvSpPr>
          <p:cNvPr id="70" name="TextBox 69">
            <a:extLst>
              <a:ext uri="{FF2B5EF4-FFF2-40B4-BE49-F238E27FC236}">
                <a16:creationId xmlns:a16="http://schemas.microsoft.com/office/drawing/2014/main" id="{C7E2FFD5-E23E-572E-DE1D-5FC8A3AAAEF6}"/>
              </a:ext>
            </a:extLst>
          </p:cNvPr>
          <p:cNvSpPr txBox="1"/>
          <p:nvPr/>
        </p:nvSpPr>
        <p:spPr>
          <a:xfrm>
            <a:off x="9250720" y="4003705"/>
            <a:ext cx="2510337" cy="553998"/>
          </a:xfrm>
          <a:prstGeom prst="rect">
            <a:avLst/>
          </a:prstGeom>
          <a:noFill/>
        </p:spPr>
        <p:txBody>
          <a:bodyPr wrap="square" lIns="0" tIns="0" rIns="0" bIns="0" rtlCol="0">
            <a:spAutoFit/>
          </a:bodyPr>
          <a:lstStyle/>
          <a:p>
            <a:pPr algn="l"/>
            <a:r>
              <a:rPr lang="en-GB" sz="1200" i="0">
                <a:latin typeface="Roboto Thin" panose="02000000000000000000" pitchFamily="2" charset="0"/>
              </a:rPr>
              <a:t>How can we follow up what we have agreed</a:t>
            </a:r>
            <a:r>
              <a:rPr lang="en-GB" sz="1200">
                <a:latin typeface="Roboto Thin" panose="02000000000000000000" pitchFamily="2" charset="0"/>
              </a:rPr>
              <a:t> upon in this contract and ensure that we develop as a team? </a:t>
            </a:r>
            <a:endParaRPr lang="en-GB" sz="1200" i="0">
              <a:latin typeface="Roboto Thin" panose="02000000000000000000" pitchFamily="2" charset="0"/>
            </a:endParaRPr>
          </a:p>
        </p:txBody>
      </p:sp>
      <p:grpSp>
        <p:nvGrpSpPr>
          <p:cNvPr id="66" name="Group 65">
            <a:extLst>
              <a:ext uri="{FF2B5EF4-FFF2-40B4-BE49-F238E27FC236}">
                <a16:creationId xmlns:a16="http://schemas.microsoft.com/office/drawing/2014/main" id="{9202B3C7-490D-4A39-B44B-583B13689629}"/>
              </a:ext>
            </a:extLst>
          </p:cNvPr>
          <p:cNvGrpSpPr>
            <a:grpSpLocks/>
          </p:cNvGrpSpPr>
          <p:nvPr/>
        </p:nvGrpSpPr>
        <p:grpSpPr>
          <a:xfrm>
            <a:off x="5607858" y="3737365"/>
            <a:ext cx="629359" cy="183405"/>
            <a:chOff x="5600969" y="828712"/>
            <a:chExt cx="629359" cy="183405"/>
          </a:xfrm>
        </p:grpSpPr>
        <p:pic>
          <p:nvPicPr>
            <p:cNvPr id="71" name="Graphic 7" descr="Clock outline">
              <a:extLst>
                <a:ext uri="{FF2B5EF4-FFF2-40B4-BE49-F238E27FC236}">
                  <a16:creationId xmlns:a16="http://schemas.microsoft.com/office/drawing/2014/main" id="{C555CE07-C540-4D8E-AEE9-11D1722AF6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2" name="TextBox 8">
              <a:extLst>
                <a:ext uri="{FF2B5EF4-FFF2-40B4-BE49-F238E27FC236}">
                  <a16:creationId xmlns:a16="http://schemas.microsoft.com/office/drawing/2014/main" id="{C813438C-0526-48DC-A5B9-641677E273C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73" name="Group 72">
            <a:extLst>
              <a:ext uri="{FF2B5EF4-FFF2-40B4-BE49-F238E27FC236}">
                <a16:creationId xmlns:a16="http://schemas.microsoft.com/office/drawing/2014/main" id="{C4DCFE95-71EF-498B-A996-EC8154E9CA89}"/>
              </a:ext>
            </a:extLst>
          </p:cNvPr>
          <p:cNvGrpSpPr>
            <a:grpSpLocks/>
          </p:cNvGrpSpPr>
          <p:nvPr/>
        </p:nvGrpSpPr>
        <p:grpSpPr>
          <a:xfrm>
            <a:off x="8351396" y="3737365"/>
            <a:ext cx="629359" cy="183405"/>
            <a:chOff x="5600969" y="828712"/>
            <a:chExt cx="629359" cy="183405"/>
          </a:xfrm>
        </p:grpSpPr>
        <p:pic>
          <p:nvPicPr>
            <p:cNvPr id="74" name="Graphic 7" descr="Clock outline">
              <a:extLst>
                <a:ext uri="{FF2B5EF4-FFF2-40B4-BE49-F238E27FC236}">
                  <a16:creationId xmlns:a16="http://schemas.microsoft.com/office/drawing/2014/main" id="{3FD080EB-50A2-4935-9188-5210A1D4A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5" name="TextBox 8">
              <a:extLst>
                <a:ext uri="{FF2B5EF4-FFF2-40B4-BE49-F238E27FC236}">
                  <a16:creationId xmlns:a16="http://schemas.microsoft.com/office/drawing/2014/main" id="{C1031A79-AAAA-4A93-BF19-99ED0F5D3DAF}"/>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76" name="Group 75">
            <a:extLst>
              <a:ext uri="{FF2B5EF4-FFF2-40B4-BE49-F238E27FC236}">
                <a16:creationId xmlns:a16="http://schemas.microsoft.com/office/drawing/2014/main" id="{0E1613EA-7FB0-40AA-87BE-C76EE67B589D}"/>
              </a:ext>
            </a:extLst>
          </p:cNvPr>
          <p:cNvGrpSpPr>
            <a:grpSpLocks/>
          </p:cNvGrpSpPr>
          <p:nvPr/>
        </p:nvGrpSpPr>
        <p:grpSpPr>
          <a:xfrm>
            <a:off x="11094934" y="3737365"/>
            <a:ext cx="629359" cy="183405"/>
            <a:chOff x="5600969" y="828712"/>
            <a:chExt cx="629359" cy="183405"/>
          </a:xfrm>
        </p:grpSpPr>
        <p:pic>
          <p:nvPicPr>
            <p:cNvPr id="77" name="Graphic 7" descr="Clock outline">
              <a:extLst>
                <a:ext uri="{FF2B5EF4-FFF2-40B4-BE49-F238E27FC236}">
                  <a16:creationId xmlns:a16="http://schemas.microsoft.com/office/drawing/2014/main" id="{A18E1BEF-F6B6-4595-8632-889E4A6D6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8" name="TextBox 8">
              <a:extLst>
                <a:ext uri="{FF2B5EF4-FFF2-40B4-BE49-F238E27FC236}">
                  <a16:creationId xmlns:a16="http://schemas.microsoft.com/office/drawing/2014/main" id="{67620A79-7A7D-48C4-A23B-ACF3A84FF457}"/>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sp>
        <p:nvSpPr>
          <p:cNvPr id="80" name="Text Placeholder 33">
            <a:extLst>
              <a:ext uri="{FF2B5EF4-FFF2-40B4-BE49-F238E27FC236}">
                <a16:creationId xmlns:a16="http://schemas.microsoft.com/office/drawing/2014/main" id="{9736931A-643E-4D27-B328-7CCC17F55854}"/>
              </a:ext>
            </a:extLst>
          </p:cNvPr>
          <p:cNvSpPr txBox="1">
            <a:spLocks/>
          </p:cNvSpPr>
          <p:nvPr/>
        </p:nvSpPr>
        <p:spPr>
          <a:xfrm>
            <a:off x="3785406" y="4802410"/>
            <a:ext cx="2498289" cy="155742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81" name="Text Placeholder 33">
            <a:extLst>
              <a:ext uri="{FF2B5EF4-FFF2-40B4-BE49-F238E27FC236}">
                <a16:creationId xmlns:a16="http://schemas.microsoft.com/office/drawing/2014/main" id="{F8731108-65A9-4674-8864-8A92181E5CE7}"/>
              </a:ext>
            </a:extLst>
          </p:cNvPr>
          <p:cNvSpPr txBox="1">
            <a:spLocks/>
          </p:cNvSpPr>
          <p:nvPr/>
        </p:nvSpPr>
        <p:spPr>
          <a:xfrm>
            <a:off x="6512039" y="4802410"/>
            <a:ext cx="2498289" cy="155742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
        <p:nvSpPr>
          <p:cNvPr id="82" name="Text Placeholder 33">
            <a:extLst>
              <a:ext uri="{FF2B5EF4-FFF2-40B4-BE49-F238E27FC236}">
                <a16:creationId xmlns:a16="http://schemas.microsoft.com/office/drawing/2014/main" id="{B5E1E6E9-72A6-4D8D-83D4-7BA4C831C238}"/>
              </a:ext>
            </a:extLst>
          </p:cNvPr>
          <p:cNvSpPr txBox="1">
            <a:spLocks/>
          </p:cNvSpPr>
          <p:nvPr/>
        </p:nvSpPr>
        <p:spPr>
          <a:xfrm>
            <a:off x="9238672" y="4802410"/>
            <a:ext cx="2498289" cy="1557428"/>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p>
        </p:txBody>
      </p:sp>
    </p:spTree>
    <p:extLst>
      <p:ext uri="{BB962C8B-B14F-4D97-AF65-F5344CB8AC3E}">
        <p14:creationId xmlns:p14="http://schemas.microsoft.com/office/powerpoint/2010/main" val="171311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summary, follow-up and check-out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4" y="1685963"/>
            <a:ext cx="3274795" cy="2906375"/>
          </a:xfrm>
        </p:spPr>
        <p:txBody>
          <a:bodyPr>
            <a:normAutofit/>
          </a:bodyPr>
          <a:lstStyle/>
          <a:p>
            <a:endParaRPr lang="en-GB" sz="1300" dirty="0"/>
          </a:p>
          <a:p>
            <a:r>
              <a:rPr lang="en-GB" sz="1300"/>
              <a:t>Set aside 5–10 minutes at the end of each meeting for a meta meeting (i.e. reflect on how you worked together today): What worked well and what could be improved? </a:t>
            </a:r>
          </a:p>
          <a:p>
            <a:endParaRPr lang="en-GB" sz="1300" dirty="0"/>
          </a:p>
          <a:p>
            <a:r>
              <a:rPr lang="en-GB" sz="1300"/>
              <a:t>If you're going to work together for a longer time period, we recommend </a:t>
            </a:r>
            <a:r>
              <a:rPr lang="en-GB" sz="1300" dirty="0"/>
              <a:t>doing </a:t>
            </a:r>
            <a:r>
              <a:rPr lang="en-GB" sz="1300"/>
              <a:t>a Start Smart </a:t>
            </a:r>
            <a:r>
              <a:rPr lang="en-GB" sz="1300" dirty="0"/>
              <a:t>Follow-up </a:t>
            </a:r>
            <a:r>
              <a:rPr lang="en-GB" sz="1300"/>
              <a:t>workshop after </a:t>
            </a:r>
            <a:r>
              <a:rPr lang="en-GB" sz="1300" dirty="0"/>
              <a:t>2-3 </a:t>
            </a:r>
            <a:r>
              <a:rPr lang="en-GB" sz="1300"/>
              <a:t>months</a:t>
            </a:r>
            <a:r>
              <a:rPr lang="en-GB" sz="1300" dirty="0"/>
              <a:t> (see our </a:t>
            </a:r>
            <a:r>
              <a:rPr lang="en-GB" sz="1300" dirty="0">
                <a:hlinkClick r:id="rId3"/>
              </a:rPr>
              <a:t>website</a:t>
            </a:r>
            <a:r>
              <a:rPr lang="en-GB" sz="1300" dirty="0"/>
              <a:t>)</a:t>
            </a:r>
            <a:r>
              <a:rPr lang="en-GB" sz="1300"/>
              <a:t> to evaluate how the teamwork has gone so far. </a:t>
            </a:r>
          </a:p>
          <a:p>
            <a:pPr marL="33" indent="0">
              <a:buNone/>
            </a:pP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89478"/>
            <a:ext cx="3274795" cy="2140253"/>
          </a:xfrm>
        </p:spPr>
        <p:txBody>
          <a:bodyPr>
            <a:normAutofit/>
          </a:bodyPr>
          <a:lstStyle/>
          <a:p>
            <a:pPr marL="33" indent="0">
              <a:buNone/>
            </a:pPr>
            <a:endParaRPr lang="en-GB" sz="1300"/>
          </a:p>
          <a:p>
            <a:r>
              <a:rPr lang="en-GB" sz="1300"/>
              <a:t>How has working together in the team been for you today?</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panose="02000000000000000000" pitchFamily="2" charset="0"/>
                <a:ea typeface="+mn-ea"/>
                <a:cs typeface="+mn-cs"/>
              </a:rPr>
              <a:t>Follow-up</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a:ea typeface="Roboto Thin"/>
                <a:cs typeface="Roboto Thin"/>
              </a:rPr>
              <a:t>Check-out</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726906"/>
            <a:ext cx="3274386" cy="2906375"/>
          </a:xfrm>
          <a:prstGeom prst="rect">
            <a:avLst/>
          </a:prstGeom>
        </p:spPr>
        <p:txBody>
          <a:bodyPr vert="horz" lIns="0" tIns="0" rIns="0" bIns="0" rtlCol="0" anchor="t">
            <a:normAutofit lnSpcReduction="10000"/>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marR="0" lvl="0" indent="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None/>
              <a:tabLst/>
              <a:defRPr/>
            </a:pPr>
            <a:endParaRPr kumimoji="0" lang="en-GB" sz="1300" b="0" i="0" u="none" strike="noStrike" kern="1200" cap="none" spc="0" normalizeH="0" baseline="0" noProof="0">
              <a:ln>
                <a:noFill/>
              </a:ln>
              <a:solidFill>
                <a:prstClr val="black"/>
              </a:solidFill>
              <a:effectLst/>
              <a:uLnTx/>
              <a:uFillTx/>
              <a:latin typeface="Merriweather Light"/>
              <a:ea typeface="+mn-ea"/>
              <a:cs typeface="+mn-cs"/>
            </a:endParaRPr>
          </a:p>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Summarise what you agree </a:t>
            </a:r>
            <a:r>
              <a:rPr lang="en-GB" sz="1300">
                <a:solidFill>
                  <a:prstClr val="black"/>
                </a:solidFill>
                <a:latin typeface="Merriweather Light"/>
              </a:rPr>
              <a:t>upon</a:t>
            </a:r>
            <a:r>
              <a:rPr kumimoji="0" lang="en-GB" sz="1300" b="0" i="0" u="none" strike="noStrike" kern="1200" cap="none" spc="0" normalizeH="0" baseline="0" noProof="0">
                <a:ln>
                  <a:noFill/>
                </a:ln>
                <a:solidFill>
                  <a:prstClr val="black"/>
                </a:solidFill>
                <a:effectLst/>
                <a:uLnTx/>
                <a:uFillTx/>
                <a:latin typeface="Merriweather Light"/>
                <a:ea typeface="+mn-ea"/>
                <a:cs typeface="+mn-cs"/>
              </a:rPr>
              <a:t>, what remains unclear, and how this will be followed up. The facilitator writes down the points that need further clarification.</a:t>
            </a:r>
            <a:br>
              <a:rPr kumimoji="0" lang="en-GB" sz="1300" b="0" i="0" u="none" strike="noStrike" kern="1200" cap="none" spc="0" normalizeH="0" baseline="0" noProof="0">
                <a:ln>
                  <a:noFill/>
                </a:ln>
                <a:solidFill>
                  <a:prstClr val="black"/>
                </a:solidFill>
                <a:effectLst/>
                <a:uLnTx/>
                <a:uFillTx/>
                <a:latin typeface="Merriweather Light"/>
                <a:ea typeface="+mn-ea"/>
                <a:cs typeface="+mn-cs"/>
              </a:rPr>
            </a:br>
            <a:endParaRPr kumimoji="0" lang="en-GB" sz="1300" b="0" i="0" u="none" strike="noStrike" kern="1200" cap="none" spc="0" normalizeH="0" baseline="0" noProof="0">
              <a:ln>
                <a:noFill/>
              </a:ln>
              <a:solidFill>
                <a:prstClr val="black"/>
              </a:solidFill>
              <a:effectLst/>
              <a:uLnTx/>
              <a:uFillTx/>
              <a:latin typeface="Merriweather Light"/>
              <a:ea typeface="+mn-ea"/>
              <a:cs typeface="+mn-cs"/>
            </a:endParaRPr>
          </a:p>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Agree on when a summarised team contract based on the input provided in the workshop should be ready. This includes the team’s purpose, goals, roles, work methods, collaboration norms and team development.</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panose="02000000000000000000" pitchFamily="2" charset="0"/>
                <a:ea typeface="+mn-ea"/>
                <a:cs typeface="+mn-cs"/>
              </a:rPr>
              <a:t>Summary</a:t>
            </a:r>
          </a:p>
        </p:txBody>
      </p:sp>
    </p:spTree>
    <p:extLst>
      <p:ext uri="{BB962C8B-B14F-4D97-AF65-F5344CB8AC3E}">
        <p14:creationId xmlns:p14="http://schemas.microsoft.com/office/powerpoint/2010/main" val="543832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Start Smart mal">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Start Smart">
      <a:majorFont>
        <a:latin typeface="Roboto Thin"/>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36A6C21E-4382-45A6-9817-9382342205C9}"/>
    </a:ext>
  </a:extLst>
</a:theme>
</file>

<file path=ppt/theme/theme2.xml><?xml version="1.0" encoding="utf-8"?>
<a:theme xmlns:a="http://schemas.openxmlformats.org/drawingml/2006/main" name="Teamkontrakter">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997EDB35-A12A-48A4-8A38-1A774E74C4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11" ma:contentTypeDescription="Opprett et nytt dokument." ma:contentTypeScope="" ma:versionID="a66f39512469725f8860d226e7623c6c">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8a0fb21e3d08cc81fea213b66196597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documentManagement>
</p:properties>
</file>

<file path=customXml/itemProps1.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2.xml><?xml version="1.0" encoding="utf-8"?>
<ds:datastoreItem xmlns:ds="http://schemas.openxmlformats.org/officeDocument/2006/customXml" ds:itemID="{AEEB796B-EE98-4F5C-91F9-D580CF6CE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069D85-F7F3-415C-AEFE-1D0F594EBDD5}">
  <ds:schemaRefs>
    <ds:schemaRef ds:uri="31c56389-846b-4729-87b7-b5f409bf553f"/>
    <ds:schemaRef ds:uri="8812dd19-0318-46c9-adfe-191c1f3393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Start Smart ppt template</Template>
  <TotalTime>0</TotalTime>
  <Words>3936</Words>
  <Application>Microsoft Office PowerPoint</Application>
  <PresentationFormat>Widescreen</PresentationFormat>
  <Paragraphs>336</Paragraphs>
  <Slides>18</Slides>
  <Notes>12</Notes>
  <HiddenSlides>0</HiddenSlides>
  <MMClips>1</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Start Smart mal</vt:lpstr>
      <vt:lpstr>Teamkontrakter</vt:lpstr>
      <vt:lpstr>PowerPoint Presentation</vt:lpstr>
      <vt:lpstr>Get to know START SMART</vt:lpstr>
      <vt:lpstr>TEAM GUIDE</vt:lpstr>
      <vt:lpstr>Preparations for the workshop</vt:lpstr>
      <vt:lpstr>[….]’s personal user manual </vt:lpstr>
      <vt:lpstr>START SMART agenda and check-in</vt:lpstr>
      <vt:lpstr>[Template for printing]</vt:lpstr>
      <vt:lpstr>Our teamcontract</vt:lpstr>
      <vt:lpstr>START SMART summary, follow-up and check-out </vt:lpstr>
      <vt:lpstr>Parking lot   Everything that comes up during the workshop that can not be dealt with there, but should be discussed again in another relevant forum/meeting.  </vt:lpstr>
      <vt:lpstr>FACILITATOR GUIDE</vt:lpstr>
      <vt:lpstr>Preparations by the facilitator</vt:lpstr>
      <vt:lpstr>The workshop – 1/4 </vt:lpstr>
      <vt:lpstr>The workshop – 2/4</vt:lpstr>
      <vt:lpstr>The workshop – 3/4</vt:lpstr>
      <vt:lpstr>The workshop 4/4</vt:lpstr>
      <vt:lpstr>Facilitator slide with sub-questions</vt:lpstr>
      <vt:lpstr>Common adjustments to Start Smart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Marie Bjerga</cp:lastModifiedBy>
  <cp:revision>2</cp:revision>
  <cp:lastPrinted>2023-09-11T07:13:20Z</cp:lastPrinted>
  <dcterms:created xsi:type="dcterms:W3CDTF">2023-09-08T10:27:13Z</dcterms:created>
  <dcterms:modified xsi:type="dcterms:W3CDTF">2023-09-11T16:04:55Z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