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5" r:id="rId4"/>
    <p:sldMasterId id="2147483668" r:id="rId5"/>
  </p:sldMasterIdLst>
  <p:notesMasterIdLst>
    <p:notesMasterId r:id="rId22"/>
  </p:notesMasterIdLst>
  <p:sldIdLst>
    <p:sldId id="266" r:id="rId6"/>
    <p:sldId id="298" r:id="rId7"/>
    <p:sldId id="290" r:id="rId8"/>
    <p:sldId id="284" r:id="rId9"/>
    <p:sldId id="300" r:id="rId10"/>
    <p:sldId id="304" r:id="rId11"/>
    <p:sldId id="297" r:id="rId12"/>
    <p:sldId id="286" r:id="rId13"/>
    <p:sldId id="289" r:id="rId14"/>
    <p:sldId id="278" r:id="rId15"/>
    <p:sldId id="279" r:id="rId16"/>
    <p:sldId id="281" r:id="rId17"/>
    <p:sldId id="291" r:id="rId18"/>
    <p:sldId id="305" r:id="rId19"/>
    <p:sldId id="302" r:id="rId20"/>
    <p:sldId id="303"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Merriweather Light" panose="00000400000000000000" pitchFamily="2" charset="0"/>
      <p:regular r:id="rId27"/>
      <p:italic r:id="rId28"/>
    </p:embeddedFont>
    <p:embeddedFont>
      <p:font typeface="Roboto" panose="02000000000000000000" pitchFamily="2" charset="0"/>
      <p:regular r:id="rId29"/>
      <p:bold r:id="rId30"/>
      <p:italic r:id="rId31"/>
      <p:boldItalic r:id="rId32"/>
    </p:embeddedFont>
    <p:embeddedFont>
      <p:font typeface="Roboto Thin" panose="02000000000000000000" pitchFamily="2" charset="0"/>
      <p:regular r:id="rId33"/>
      <p:italic r:id="rId34"/>
    </p:embeddedFont>
    <p:embeddedFont>
      <p:font typeface="Wingdings 3" panose="05040102010807070707" pitchFamily="18" charset="2"/>
      <p:regular r:id="rId35"/>
    </p:embeddedFont>
  </p:embeddedFontLst>
  <p:custDataLst>
    <p:tags r:id="rId36"/>
  </p:custDataLst>
  <p:defaultTex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F233A6B-CCF6-4E0B-A0E7-9E1770DF7E45}">
          <p14:sldIdLst>
            <p14:sldId id="266"/>
            <p14:sldId id="298"/>
          </p14:sldIdLst>
        </p14:section>
        <p14:section name="Team guide" id="{478098D0-F3DD-44BB-B623-403B5A61BBAE}">
          <p14:sldIdLst>
            <p14:sldId id="290"/>
            <p14:sldId id="284"/>
            <p14:sldId id="300"/>
            <p14:sldId id="304"/>
            <p14:sldId id="297"/>
            <p14:sldId id="286"/>
          </p14:sldIdLst>
        </p14:section>
        <p14:section name="Facilitator guide" id="{B1E28F3C-E064-47C8-91ED-9B063D79FED5}">
          <p14:sldIdLst>
            <p14:sldId id="289"/>
            <p14:sldId id="278"/>
            <p14:sldId id="279"/>
            <p14:sldId id="281"/>
            <p14:sldId id="291"/>
            <p14:sldId id="305"/>
            <p14:sldId id="302"/>
            <p14:sldId id="3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87B014-7786-DE50-FC1A-20BEF862DABE}" name="Therese Egeland" initials="TE" userId="S::Therese.Egeland@nhh.no::fede74bc-7dae-45a6-a514-33668504c638" providerId="AD"/>
  <p188:author id="{E3AE1C33-71F9-E47A-BFA0-E8E75FDA37EB}" name="Cinta Lilis Jacobsen" initials="CLJ" userId="S::Cinta.Jacobsen@student.nhh.no::92db34bd-c27a-44a8-9fea-8b5d8b534797" providerId="AD"/>
  <p188:author id="{9461E675-100F-FABC-BA4B-01748AECB138}" name="Linn Lien Lømo" initials="LLL" userId="S::linn.lomo@aff.no::4c328ff5-2ca2-4df5-8c15-3268c04a7909" providerId="AD"/>
  <p188:author id="{C602E0DC-E5E4-A2D0-63AD-85ABD2F539CB}" name="Therese E. Sverdrup" initials="TES" userId="S::Therese.Sverdrup@nhh.no::fede74bc-7dae-45a6-a514-33668504c6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BF1"/>
    <a:srgbClr val="8CA5BF"/>
    <a:srgbClr val="D94C00"/>
    <a:srgbClr val="EFECE7"/>
    <a:srgbClr val="231651"/>
    <a:srgbClr val="3D5471"/>
    <a:srgbClr val="FF3300"/>
    <a:srgbClr val="C4D8DD"/>
    <a:srgbClr val="9FC5CD"/>
    <a:srgbClr val="D7E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74EC0D-62E3-408D-8364-6A268D8675F6}" v="11" dt="2023-09-11T07:41:12.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62" autoAdjust="0"/>
  </p:normalViewPr>
  <p:slideViewPr>
    <p:cSldViewPr snapToGrid="0">
      <p:cViewPr>
        <p:scale>
          <a:sx n="70" d="100"/>
          <a:sy n="70" d="100"/>
        </p:scale>
        <p:origin x="1476"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font" Target="fonts/font12.fntdata"/><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D4B22-1BDE-42D6-9EA3-30EB705DC4B0}" type="datetimeFigureOut">
              <a:rPr lang="nb-NO" smtClean="0"/>
              <a:t>11.09.2023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7A900-E83A-4738-99F8-0543BD8254BF}" type="slidenum">
              <a:rPr lang="nb-NO" smtClean="0"/>
              <a:t>‹#›</a:t>
            </a:fld>
            <a:endParaRPr lang="nb-NO"/>
          </a:p>
        </p:txBody>
      </p:sp>
    </p:spTree>
    <p:extLst>
      <p:ext uri="{BB962C8B-B14F-4D97-AF65-F5344CB8AC3E}">
        <p14:creationId xmlns:p14="http://schemas.microsoft.com/office/powerpoint/2010/main" val="297883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30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04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 indent="0">
              <a:buNone/>
            </a:pPr>
            <a:r>
              <a:rPr lang="nb-NO" sz="1200" b="1">
                <a:solidFill>
                  <a:schemeClr val="accent1"/>
                </a:solidFill>
              </a:rPr>
              <a:t>AGENDA AND </a:t>
            </a:r>
            <a:r>
              <a:rPr lang="nb-NO" sz="1200" b="1" dirty="0">
                <a:solidFill>
                  <a:schemeClr val="accent1"/>
                </a:solidFill>
              </a:rPr>
              <a:t>CHECK IN</a:t>
            </a:r>
            <a:r>
              <a:rPr lang="nb-NO" sz="1200" b="1">
                <a:solidFill>
                  <a:schemeClr val="accent1"/>
                </a:solidFill>
              </a:rPr>
              <a:t> 15 mins</a:t>
            </a:r>
          </a:p>
          <a:p>
            <a:endParaRPr lang="nb-NO" sz="1200"/>
          </a:p>
          <a:p>
            <a:endParaRPr lang="nb-NO"/>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640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a:solidFill>
                  <a:schemeClr val="accent1"/>
                </a:solidFill>
              </a:rPr>
              <a:t>DEVELOP TEAM CONTRACT  65 mins</a:t>
            </a:r>
            <a:endParaRPr lang="nb-NO" sz="120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version can be printed and hung on the wall of the workshop.</a:t>
            </a:r>
            <a:endParaRPr lang="nb-NO"/>
          </a:p>
        </p:txBody>
      </p:sp>
      <p:sp>
        <p:nvSpPr>
          <p:cNvPr id="4" name="Slide Number Placeholder 3"/>
          <p:cNvSpPr>
            <a:spLocks noGrp="1"/>
          </p:cNvSpPr>
          <p:nvPr>
            <p:ph type="sldNum" sz="quarter" idx="5"/>
          </p:nvPr>
        </p:nvSpPr>
        <p:spPr/>
        <p:txBody>
          <a:bodyPr/>
          <a:lstStyle/>
          <a:p>
            <a:fld id="{CB37A900-E83A-4738-99F8-0543BD8254BF}" type="slidenum">
              <a:rPr lang="nb-NO" smtClean="0"/>
              <a:t>5</a:t>
            </a:fld>
            <a:endParaRPr lang="nb-NO"/>
          </a:p>
        </p:txBody>
      </p:sp>
    </p:spTree>
    <p:extLst>
      <p:ext uri="{BB962C8B-B14F-4D97-AF65-F5344CB8AC3E}">
        <p14:creationId xmlns:p14="http://schemas.microsoft.com/office/powerpoint/2010/main" val="1296852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is a team contract template where you can fill in what you have agreed on after the workshop.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boxes in this template can be adjusted and edited.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personal user manual do not need to be entered here in the team contract, but we have kept the field to highlight what you have gone through in the Start Smart workshop.</a:t>
            </a:r>
            <a:endParaRPr lang="nb-NO" dirty="0"/>
          </a:p>
        </p:txBody>
      </p:sp>
      <p:sp>
        <p:nvSpPr>
          <p:cNvPr id="4" name="Slide Number Placeholder 3"/>
          <p:cNvSpPr>
            <a:spLocks noGrp="1"/>
          </p:cNvSpPr>
          <p:nvPr>
            <p:ph type="sldNum" sz="quarter" idx="5"/>
          </p:nvPr>
        </p:nvSpPr>
        <p:spPr/>
        <p:txBody>
          <a:bodyPr/>
          <a:lstStyle/>
          <a:p>
            <a:fld id="{CB37A900-E83A-4738-99F8-0543BD8254BF}" type="slidenum">
              <a:rPr lang="nb-NO" smtClean="0"/>
              <a:t>6</a:t>
            </a:fld>
            <a:endParaRPr lang="nb-NO"/>
          </a:p>
        </p:txBody>
      </p:sp>
    </p:spTree>
    <p:extLst>
      <p:ext uri="{BB962C8B-B14F-4D97-AF65-F5344CB8AC3E}">
        <p14:creationId xmlns:p14="http://schemas.microsoft.com/office/powerpoint/2010/main" val="256323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latin typeface="+mn-lt"/>
                <a:ea typeface="+mn-ea"/>
                <a:cs typeface="+mn-cs"/>
              </a:rPr>
              <a:t>SUMMARY, FOLLOW-UP AND CHECK-OUT </a:t>
            </a:r>
            <a:r>
              <a:rPr lang="nb-NO" sz="1200" b="1" kern="1200">
                <a:solidFill>
                  <a:schemeClr val="tx1"/>
                </a:solidFill>
                <a:latin typeface="+mn-lt"/>
                <a:ea typeface="+mn-ea"/>
                <a:cs typeface="+mn-cs"/>
              </a:rPr>
              <a:t>15 mins</a:t>
            </a:r>
            <a:r>
              <a:rPr lang="nb-NO" b="1"/>
              <a:t> </a:t>
            </a:r>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26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37A900-E83A-4738-99F8-0543BD8254BF}" type="slidenum">
              <a:rPr lang="nb-NO" smtClean="0"/>
              <a:t>15</a:t>
            </a:fld>
            <a:endParaRPr lang="nb-NO"/>
          </a:p>
        </p:txBody>
      </p:sp>
    </p:spTree>
    <p:extLst>
      <p:ext uri="{BB962C8B-B14F-4D97-AF65-F5344CB8AC3E}">
        <p14:creationId xmlns:p14="http://schemas.microsoft.com/office/powerpoint/2010/main" val="166348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B37A900-E83A-4738-99F8-0543BD8254BF}" type="slidenum">
              <a:rPr lang="nb-NO" smtClean="0"/>
              <a:t>16</a:t>
            </a:fld>
            <a:endParaRPr lang="nb-NO"/>
          </a:p>
        </p:txBody>
      </p:sp>
    </p:spTree>
    <p:extLst>
      <p:ext uri="{BB962C8B-B14F-4D97-AF65-F5344CB8AC3E}">
        <p14:creationId xmlns:p14="http://schemas.microsoft.com/office/powerpoint/2010/main" val="14446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11.09.2023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03294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C1762F-12D6-4DA0-84C0-66B51BD56257}"/>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13314870-F92B-4C10-A8A3-17E77C456B22}"/>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11DABCB-3FD8-4831-B01F-F729379BCE65}"/>
              </a:ext>
            </a:extLst>
          </p:cNvPr>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29066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l til utfylling_Kortversjon">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288735"/>
            <a:ext cx="3439399" cy="2056775"/>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288736"/>
            <a:ext cx="3439399" cy="2056776"/>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288735"/>
            <a:ext cx="3443415" cy="2057453"/>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120775"/>
            <a:ext cx="5200639" cy="2201340"/>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609488" y="1317407"/>
            <a:ext cx="2303516"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a:t>
            </a:r>
            <a:r>
              <a:rPr lang="nb-NO" sz="2400">
                <a:solidFill>
                  <a:srgbClr val="231651"/>
                </a:solidFill>
                <a:latin typeface="Roboto Thin" panose="02000000000000000000" pitchFamily="2" charset="0"/>
              </a:rPr>
              <a:t>teamkontrakt</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117216"/>
            <a:ext cx="5200639" cy="2208221"/>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26" name="Straight Connector 25">
            <a:extLst>
              <a:ext uri="{FF2B5EF4-FFF2-40B4-BE49-F238E27FC236}">
                <a16:creationId xmlns:a16="http://schemas.microsoft.com/office/drawing/2014/main" id="{C6336720-455F-458A-A367-CD2563ACC872}"/>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522D58-4602-4DD2-86E0-4CB38EB7EB0C}"/>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75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rtversjon med 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675536"/>
            <a:ext cx="3439399" cy="1669974"/>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675536"/>
            <a:ext cx="3439399" cy="1669975"/>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675537"/>
            <a:ext cx="3443415" cy="167065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485341"/>
            <a:ext cx="5200639" cy="183677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609488" y="1317407"/>
            <a:ext cx="2303516"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teamkontrakt</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bruksanvisning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485341"/>
            <a:ext cx="5200639" cy="1840096"/>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det vi som gruppe ønsker å oppnå? </a:t>
            </a: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mine egenopplevde styrker og svakheter i samarbeidssituasjoner?</a:t>
            </a:r>
          </a:p>
          <a:p>
            <a:pPr marL="0" indent="0" algn="l">
              <a:buFont typeface="Arial" panose="020B0604020202020204" pitchFamily="34" charset="0"/>
              <a:buNone/>
            </a:pPr>
            <a:r>
              <a:rPr lang="nb-NO" sz="1000" i="0">
                <a:latin typeface="Roboto Thin" panose="02000000000000000000" pitchFamily="2" charset="0"/>
              </a:rPr>
              <a:t>Hva trenger jeg fra gruppen for å være på mitt beste?</a:t>
            </a: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Hvilke roller trenger vi i denne gruppen for å levere på </a:t>
            </a:r>
            <a:br>
              <a:rPr lang="nb-NO" sz="1000" i="0">
                <a:latin typeface="Roboto Thin" panose="02000000000000000000" pitchFamily="2" charset="0"/>
              </a:rPr>
            </a:br>
            <a:r>
              <a:rPr lang="nb-NO" sz="1000" i="0">
                <a:latin typeface="Roboto Thin" panose="02000000000000000000" pitchFamily="2" charset="0"/>
              </a:rPr>
              <a:t>mål og ambisjon vi har satt oss?</a:t>
            </a: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Hvordan kan vi best organisere arbeidet vårt for å lykkes med oppgavene og målene vi har?</a:t>
            </a: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Hvilke spilleregler bør vi ha for å jobbe best sammen som et team?</a:t>
            </a:r>
          </a:p>
        </p:txBody>
      </p:sp>
      <p:cxnSp>
        <p:nvCxnSpPr>
          <p:cNvPr id="32" name="Straight Connector 31">
            <a:extLst>
              <a:ext uri="{FF2B5EF4-FFF2-40B4-BE49-F238E27FC236}">
                <a16:creationId xmlns:a16="http://schemas.microsoft.com/office/drawing/2014/main" id="{370FA06A-4C3B-4494-8FF5-EF807E8A0BA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40AB38-D571-4361-9DEB-5BD35538B060}"/>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675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rtversjon med fasilitator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898390"/>
            <a:ext cx="3439399" cy="144711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898391"/>
            <a:ext cx="3439399" cy="1447120"/>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898391"/>
            <a:ext cx="3443415" cy="144779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724893"/>
            <a:ext cx="5200639" cy="159722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Personlig bruksanvisning</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724893"/>
            <a:ext cx="5200639" cy="160054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Hva er det vi som gruppe ønsker å oppnå?</a:t>
            </a:r>
          </a:p>
          <a:p>
            <a:pPr marL="0" indent="0" algn="l">
              <a:buFont typeface="Arial" panose="020B0604020202020204" pitchFamily="34" charset="0"/>
              <a:buNone/>
            </a:pPr>
            <a:r>
              <a:rPr lang="nb-NO" sz="1200" i="0">
                <a:latin typeface="Roboto Thin" panose="02000000000000000000" pitchFamily="2" charset="0"/>
              </a:rPr>
              <a:t> </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Hva er mine egenopplevde styrker og svakheter i samarbeidssituasjoner?</a:t>
            </a:r>
          </a:p>
          <a:p>
            <a:pPr marL="0" indent="0" algn="l">
              <a:buFont typeface="Arial" panose="020B0604020202020204" pitchFamily="34" charset="0"/>
              <a:buNone/>
            </a:pPr>
            <a:r>
              <a:rPr lang="nb-NO" sz="1200" i="0">
                <a:latin typeface="Roboto Thin" panose="02000000000000000000" pitchFamily="2" charset="0"/>
              </a:rPr>
              <a:t>Hva trenger jeg fra gruppen for å være på mitt beste?</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Hvilke roller trenger vi i denne gruppen for å levere på mål og ambisjon vi har satt oss?</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Hvordan kan vi best organisere arbeidet vårt for å lykkes med oppgavene og målene vi har?</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endParaRPr lang="nb-NO" sz="1200" i="0">
              <a:solidFill>
                <a:schemeClr val="accent4"/>
              </a:solidFill>
              <a:latin typeface="Roboto Thin" panose="02000000000000000000" pitchFamily="2" charset="0"/>
            </a:endParaRP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200" i="0">
                <a:latin typeface="Roboto Thin" panose="02000000000000000000" pitchFamily="2" charset="0"/>
              </a:rPr>
              <a:t>Hvilke spilleregler bør vi ha for å jobbe best sammen som et team?</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accent4"/>
                </a:solidFill>
                <a:latin typeface="Roboto Thin" panose="02000000000000000000" pitchFamily="2" charset="0"/>
              </a:rPr>
              <a:t>Aktuelle hjelpespørsmål:</a:t>
            </a:r>
          </a:p>
        </p:txBody>
      </p:sp>
      <p:sp>
        <p:nvSpPr>
          <p:cNvPr id="32" name="TextBox 4">
            <a:extLst>
              <a:ext uri="{FF2B5EF4-FFF2-40B4-BE49-F238E27FC236}">
                <a16:creationId xmlns:a16="http://schemas.microsoft.com/office/drawing/2014/main" id="{0F003C14-4615-4630-BA96-E8B523BA64B3}"/>
              </a:ext>
            </a:extLst>
          </p:cNvPr>
          <p:cNvSpPr txBox="1"/>
          <p:nvPr userDrawn="1"/>
        </p:nvSpPr>
        <p:spPr>
          <a:xfrm rot="16200000">
            <a:off x="-1254691" y="1694366"/>
            <a:ext cx="3512516"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800" err="1">
                <a:solidFill>
                  <a:schemeClr val="accent4"/>
                </a:solidFill>
                <a:latin typeface="Roboto Thin" panose="02000000000000000000" pitchFamily="2" charset="0"/>
              </a:rPr>
              <a:t>Fasilitatorspørsmål</a:t>
            </a:r>
            <a:r>
              <a:rPr lang="nb-NO" sz="1800">
                <a:solidFill>
                  <a:schemeClr val="accent4"/>
                </a:solidFill>
                <a:latin typeface="Roboto Thin" panose="02000000000000000000" pitchFamily="2" charset="0"/>
              </a:rPr>
              <a:t> og aktuelle hjelpespørsmål for hvert område</a:t>
            </a:r>
          </a:p>
        </p:txBody>
      </p:sp>
      <p:cxnSp>
        <p:nvCxnSpPr>
          <p:cNvPr id="33" name="Straight Connector 32">
            <a:extLst>
              <a:ext uri="{FF2B5EF4-FFF2-40B4-BE49-F238E27FC236}">
                <a16:creationId xmlns:a16="http://schemas.microsoft.com/office/drawing/2014/main" id="{3C7DBF46-8A0E-43B6-82CC-B10B735F42F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2E8058D-AF8D-4ACA-B278-6EFD6C7204FB}"/>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260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versjon til utskri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E591C7-EB94-450C-B33F-6E068901224F}"/>
              </a:ext>
            </a:extLst>
          </p:cNvPr>
          <p:cNvSpPr>
            <a:spLocks noGrp="1"/>
          </p:cNvSpPr>
          <p:nvPr>
            <p:ph type="title"/>
          </p:nvPr>
        </p:nvSpPr>
        <p:spPr>
          <a:xfrm rot="16200000">
            <a:off x="-1378070" y="2085989"/>
            <a:ext cx="3840681" cy="369334"/>
          </a:xfrm>
        </p:spPr>
        <p:txBody>
          <a:bodyPr>
            <a:normAutofit/>
          </a:bodyPr>
          <a:lstStyle>
            <a:lvl1pPr algn="r">
              <a:defRPr/>
            </a:lvl1pPr>
          </a:lstStyle>
          <a:p>
            <a:r>
              <a:rPr lang="nb-NO">
                <a:solidFill>
                  <a:schemeClr val="accent4"/>
                </a:solidFill>
              </a:rPr>
              <a:t>[Mal til utskrift]</a:t>
            </a:r>
          </a:p>
        </p:txBody>
      </p:sp>
      <p:sp>
        <p:nvSpPr>
          <p:cNvPr id="7" name="Rectangle 6">
            <a:extLst>
              <a:ext uri="{FF2B5EF4-FFF2-40B4-BE49-F238E27FC236}">
                <a16:creationId xmlns:a16="http://schemas.microsoft.com/office/drawing/2014/main" id="{56035C2B-1BB6-498B-8D14-E55FDE3F2D9B}"/>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8" name="Straight Connector 7">
            <a:extLst>
              <a:ext uri="{FF2B5EF4-FFF2-40B4-BE49-F238E27FC236}">
                <a16:creationId xmlns:a16="http://schemas.microsoft.com/office/drawing/2014/main" id="{DF9CCDA8-C293-4C27-9A5A-F71A909E6934}"/>
              </a:ext>
            </a:extLst>
          </p:cNvPr>
          <p:cNvCxnSpPr>
            <a:cxnSpLocks/>
            <a:stCxn id="7" idx="0"/>
            <a:endCxn id="7" idx="2"/>
          </p:cNvCxnSpPr>
          <p:nvPr userDrawn="1"/>
        </p:nvCxnSpPr>
        <p:spPr>
          <a:xfrm>
            <a:off x="6403895" y="350315"/>
            <a:ext cx="0" cy="615737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EF8D197-F41F-4CCC-BC9F-476FACB846AD}"/>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10" name="Rectangle 9">
            <a:extLst>
              <a:ext uri="{FF2B5EF4-FFF2-40B4-BE49-F238E27FC236}">
                <a16:creationId xmlns:a16="http://schemas.microsoft.com/office/drawing/2014/main" id="{38F947FC-6CE7-4810-818F-E6F104102050}"/>
              </a:ext>
            </a:extLst>
          </p:cNvPr>
          <p:cNvSpPr/>
          <p:nvPr userDrawn="1"/>
        </p:nvSpPr>
        <p:spPr>
          <a:xfrm>
            <a:off x="1058773" y="2644878"/>
            <a:ext cx="520220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1" name="Rectangle 10">
            <a:extLst>
              <a:ext uri="{FF2B5EF4-FFF2-40B4-BE49-F238E27FC236}">
                <a16:creationId xmlns:a16="http://schemas.microsoft.com/office/drawing/2014/main" id="{DCEDC221-A6A0-4542-BA5A-270B796CDD0D}"/>
              </a:ext>
            </a:extLst>
          </p:cNvPr>
          <p:cNvSpPr>
            <a:spLocks/>
          </p:cNvSpPr>
          <p:nvPr userDrawn="1"/>
        </p:nvSpPr>
        <p:spPr>
          <a:xfrm>
            <a:off x="1058773"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2" name="Rectangle 11">
            <a:extLst>
              <a:ext uri="{FF2B5EF4-FFF2-40B4-BE49-F238E27FC236}">
                <a16:creationId xmlns:a16="http://schemas.microsoft.com/office/drawing/2014/main" id="{2A3C1859-7118-46D7-B1A1-6FF9F9D8F822}"/>
              </a:ext>
            </a:extLst>
          </p:cNvPr>
          <p:cNvSpPr>
            <a:spLocks/>
          </p:cNvSpPr>
          <p:nvPr userDrawn="1"/>
        </p:nvSpPr>
        <p:spPr>
          <a:xfrm>
            <a:off x="3750642"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3" name="Rectangle 12">
            <a:extLst>
              <a:ext uri="{FF2B5EF4-FFF2-40B4-BE49-F238E27FC236}">
                <a16:creationId xmlns:a16="http://schemas.microsoft.com/office/drawing/2014/main" id="{75D08EC2-DD10-46FB-BD93-BAE521463D0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4" name="Rectangle 13">
            <a:extLst>
              <a:ext uri="{FF2B5EF4-FFF2-40B4-BE49-F238E27FC236}">
                <a16:creationId xmlns:a16="http://schemas.microsoft.com/office/drawing/2014/main" id="{576D2768-8129-4B6E-9033-9E6F9807DEB3}"/>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5" name="Rectangle 14">
            <a:extLst>
              <a:ext uri="{FF2B5EF4-FFF2-40B4-BE49-F238E27FC236}">
                <a16:creationId xmlns:a16="http://schemas.microsoft.com/office/drawing/2014/main" id="{03421786-6E03-4B71-B59F-A5C7045B2577}"/>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16" name="Rectangle 15">
            <a:extLst>
              <a:ext uri="{FF2B5EF4-FFF2-40B4-BE49-F238E27FC236}">
                <a16:creationId xmlns:a16="http://schemas.microsoft.com/office/drawing/2014/main" id="{1E96229C-A40F-4E3B-BB29-8BAF4D5D079F}"/>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7" name="Rectangle 16">
            <a:extLst>
              <a:ext uri="{FF2B5EF4-FFF2-40B4-BE49-F238E27FC236}">
                <a16:creationId xmlns:a16="http://schemas.microsoft.com/office/drawing/2014/main" id="{0B98EBCD-BACA-4EE9-AD60-1F0772932BA7}"/>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18" name="Rectangle 17">
            <a:extLst>
              <a:ext uri="{FF2B5EF4-FFF2-40B4-BE49-F238E27FC236}">
                <a16:creationId xmlns:a16="http://schemas.microsoft.com/office/drawing/2014/main" id="{1298531D-1F2B-4850-94FC-64942D00AD06}"/>
              </a:ext>
            </a:extLst>
          </p:cNvPr>
          <p:cNvSpPr>
            <a:spLocks/>
          </p:cNvSpPr>
          <p:nvPr userDrawn="1"/>
        </p:nvSpPr>
        <p:spPr>
          <a:xfrm>
            <a:off x="1058773"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8F575A8D-32FD-4A28-9247-6E9688E6AC71}"/>
              </a:ext>
            </a:extLst>
          </p:cNvPr>
          <p:cNvSpPr>
            <a:spLocks/>
          </p:cNvSpPr>
          <p:nvPr userDrawn="1"/>
        </p:nvSpPr>
        <p:spPr>
          <a:xfrm>
            <a:off x="3750642"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20" name="Rectangle 19">
            <a:extLst>
              <a:ext uri="{FF2B5EF4-FFF2-40B4-BE49-F238E27FC236}">
                <a16:creationId xmlns:a16="http://schemas.microsoft.com/office/drawing/2014/main" id="{94BC1727-0A75-4C5B-9567-FF29A4292030}"/>
              </a:ext>
            </a:extLst>
          </p:cNvPr>
          <p:cNvSpPr/>
          <p:nvPr userDrawn="1"/>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1" name="Rectangle 20">
            <a:extLst>
              <a:ext uri="{FF2B5EF4-FFF2-40B4-BE49-F238E27FC236}">
                <a16:creationId xmlns:a16="http://schemas.microsoft.com/office/drawing/2014/main" id="{82F04673-AD52-46D6-9F51-CC48AFEE18D7}"/>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2" name="Straight Connector 21">
            <a:extLst>
              <a:ext uri="{FF2B5EF4-FFF2-40B4-BE49-F238E27FC236}">
                <a16:creationId xmlns:a16="http://schemas.microsoft.com/office/drawing/2014/main" id="{CF53A368-1325-4592-82AF-86AE2B247001}"/>
              </a:ext>
            </a:extLst>
          </p:cNvPr>
          <p:cNvCxnSpPr>
            <a:cxnSpLocks/>
          </p:cNvCxnSpPr>
          <p:nvPr userDrawn="1"/>
        </p:nvCxnSpPr>
        <p:spPr>
          <a:xfrm>
            <a:off x="3660596" y="350315"/>
            <a:ext cx="0" cy="213815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07254C-35B5-41CE-99DF-950983FAB19F}"/>
              </a:ext>
            </a:extLst>
          </p:cNvPr>
          <p:cNvCxnSpPr>
            <a:cxnSpLocks/>
          </p:cNvCxnSpPr>
          <p:nvPr userDrawn="1"/>
        </p:nvCxnSpPr>
        <p:spPr>
          <a:xfrm>
            <a:off x="943897" y="2488467"/>
            <a:ext cx="54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5EFDF62-10AC-4735-8F82-7CB3E78B8652}"/>
              </a:ext>
            </a:extLst>
          </p:cNvPr>
          <p:cNvCxnSpPr>
            <a:cxnSpLocks/>
          </p:cNvCxnSpPr>
          <p:nvPr userDrawn="1"/>
        </p:nvCxnSpPr>
        <p:spPr>
          <a:xfrm flipH="1">
            <a:off x="3655492" y="3006213"/>
            <a:ext cx="0" cy="3411416"/>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855926C-7B6D-4328-9B67-D738D706D48F}"/>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6" name="Rectangle 25">
            <a:extLst>
              <a:ext uri="{FF2B5EF4-FFF2-40B4-BE49-F238E27FC236}">
                <a16:creationId xmlns:a16="http://schemas.microsoft.com/office/drawing/2014/main" id="{F117CF6A-187A-4782-93F7-AD81D3DBC0B8}"/>
              </a:ext>
            </a:extLst>
          </p:cNvPr>
          <p:cNvSpPr/>
          <p:nvPr userDrawn="1"/>
        </p:nvSpPr>
        <p:spPr>
          <a:xfrm>
            <a:off x="981037" y="2682977"/>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7" name="TextBox 26">
            <a:extLst>
              <a:ext uri="{FF2B5EF4-FFF2-40B4-BE49-F238E27FC236}">
                <a16:creationId xmlns:a16="http://schemas.microsoft.com/office/drawing/2014/main" id="{F3297DA4-673E-484D-861B-09C82A34D3DB}"/>
              </a:ext>
            </a:extLst>
          </p:cNvPr>
          <p:cNvSpPr txBox="1"/>
          <p:nvPr userDrawn="1"/>
        </p:nvSpPr>
        <p:spPr>
          <a:xfrm>
            <a:off x="1058772" y="1073907"/>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Hvorfor er vi et team og </a:t>
            </a:r>
            <a:br>
              <a:rPr lang="nb-NO" sz="900" i="0">
                <a:latin typeface="Roboto Thin" panose="02000000000000000000" pitchFamily="2" charset="0"/>
              </a:rPr>
            </a:br>
            <a:r>
              <a:rPr lang="nb-NO" sz="900" i="0">
                <a:latin typeface="Roboto Thin" panose="02000000000000000000" pitchFamily="2" charset="0"/>
              </a:rPr>
              <a:t>hva er vår overordnede ambisjon?</a:t>
            </a:r>
          </a:p>
        </p:txBody>
      </p:sp>
      <p:sp>
        <p:nvSpPr>
          <p:cNvPr id="28" name="TextBox 27">
            <a:extLst>
              <a:ext uri="{FF2B5EF4-FFF2-40B4-BE49-F238E27FC236}">
                <a16:creationId xmlns:a16="http://schemas.microsoft.com/office/drawing/2014/main" id="{7CC2B3F2-A256-4DE9-8743-E621D66DE1A2}"/>
              </a:ext>
            </a:extLst>
          </p:cNvPr>
          <p:cNvSpPr txBox="1"/>
          <p:nvPr userDrawn="1"/>
        </p:nvSpPr>
        <p:spPr>
          <a:xfrm>
            <a:off x="3750642" y="1068091"/>
            <a:ext cx="2510337" cy="138499"/>
          </a:xfrm>
          <a:prstGeom prst="rect">
            <a:avLst/>
          </a:prstGeom>
          <a:noFill/>
        </p:spPr>
        <p:txBody>
          <a:bodyPr wrap="square" lIns="0" tIns="0" rIns="0" bIns="0" rtlCol="0">
            <a:spAutoFit/>
          </a:bodyPr>
          <a:lstStyle/>
          <a:p>
            <a:pPr algn="l"/>
            <a:r>
              <a:rPr lang="nb-NO" sz="900" i="0">
                <a:latin typeface="Roboto Thin" panose="02000000000000000000" pitchFamily="2" charset="0"/>
              </a:rPr>
              <a:t>Hva er gruppens konkrete mål?</a:t>
            </a:r>
          </a:p>
        </p:txBody>
      </p:sp>
      <p:sp>
        <p:nvSpPr>
          <p:cNvPr id="29" name="TextBox 28">
            <a:extLst>
              <a:ext uri="{FF2B5EF4-FFF2-40B4-BE49-F238E27FC236}">
                <a16:creationId xmlns:a16="http://schemas.microsoft.com/office/drawing/2014/main" id="{C3F2798B-9BB5-43E6-A361-3905CD323F69}"/>
              </a:ext>
            </a:extLst>
          </p:cNvPr>
          <p:cNvSpPr txBox="1"/>
          <p:nvPr userDrawn="1"/>
        </p:nvSpPr>
        <p:spPr>
          <a:xfrm>
            <a:off x="6569227" y="1073918"/>
            <a:ext cx="4448444" cy="138499"/>
          </a:xfrm>
          <a:prstGeom prst="rect">
            <a:avLst/>
          </a:prstGeom>
          <a:noFill/>
        </p:spPr>
        <p:txBody>
          <a:bodyPr wrap="square" lIns="0" tIns="0" rIns="0" bIns="0" rtlCol="0">
            <a:spAutoFit/>
          </a:bodyPr>
          <a:lstStyle/>
          <a:p>
            <a:pPr algn="l"/>
            <a:r>
              <a:rPr lang="nb-NO" sz="900" i="0">
                <a:latin typeface="Roboto Thin" panose="02000000000000000000" pitchFamily="2" charset="0"/>
              </a:rPr>
              <a:t>Hva er det nyttig for andre å vite om meg for at vi skal samarbeide best mulig?</a:t>
            </a:r>
          </a:p>
        </p:txBody>
      </p:sp>
      <p:sp>
        <p:nvSpPr>
          <p:cNvPr id="30" name="TextBox 29">
            <a:extLst>
              <a:ext uri="{FF2B5EF4-FFF2-40B4-BE49-F238E27FC236}">
                <a16:creationId xmlns:a16="http://schemas.microsoft.com/office/drawing/2014/main" id="{A5453C04-D683-4582-AF21-9D1F428D6AC5}"/>
              </a:ext>
            </a:extLst>
          </p:cNvPr>
          <p:cNvSpPr txBox="1"/>
          <p:nvPr userDrawn="1"/>
        </p:nvSpPr>
        <p:spPr>
          <a:xfrm>
            <a:off x="1064796" y="3239257"/>
            <a:ext cx="2510337" cy="415498"/>
          </a:xfrm>
          <a:prstGeom prst="rect">
            <a:avLst/>
          </a:prstGeom>
          <a:noFill/>
        </p:spPr>
        <p:txBody>
          <a:bodyPr wrap="square" lIns="0" tIns="0" rIns="0" bIns="0" rtlCol="0">
            <a:spAutoFit/>
          </a:bodyPr>
          <a:lstStyle/>
          <a:p>
            <a:pPr algn="l"/>
            <a:r>
              <a:rPr lang="nb-NO" sz="900" i="0">
                <a:latin typeface="Roboto Thin" panose="02000000000000000000" pitchFamily="2" charset="0"/>
              </a:rPr>
              <a:t>Gitt vårt formål, mål og hvem vi er, hvilke roller og ansvarsfordeling må vi sikre i dette teamet for å lykkes? </a:t>
            </a:r>
          </a:p>
        </p:txBody>
      </p:sp>
      <p:sp>
        <p:nvSpPr>
          <p:cNvPr id="31" name="TextBox 30">
            <a:extLst>
              <a:ext uri="{FF2B5EF4-FFF2-40B4-BE49-F238E27FC236}">
                <a16:creationId xmlns:a16="http://schemas.microsoft.com/office/drawing/2014/main" id="{776A1836-A02A-477D-9A43-C5085171801C}"/>
              </a:ext>
            </a:extLst>
          </p:cNvPr>
          <p:cNvSpPr txBox="1"/>
          <p:nvPr userDrawn="1"/>
        </p:nvSpPr>
        <p:spPr>
          <a:xfrm>
            <a:off x="3750642" y="3234647"/>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Hvordan kan vi best organisere arbeidet vårt for å lykkes med oppgavene og målene vi har?</a:t>
            </a:r>
          </a:p>
        </p:txBody>
      </p:sp>
      <p:sp>
        <p:nvSpPr>
          <p:cNvPr id="32" name="TextBox 31">
            <a:extLst>
              <a:ext uri="{FF2B5EF4-FFF2-40B4-BE49-F238E27FC236}">
                <a16:creationId xmlns:a16="http://schemas.microsoft.com/office/drawing/2014/main" id="{0954E1CF-92E8-4BC8-8FF6-29384F2CBBB7}"/>
              </a:ext>
            </a:extLst>
          </p:cNvPr>
          <p:cNvSpPr txBox="1"/>
          <p:nvPr userDrawn="1"/>
        </p:nvSpPr>
        <p:spPr>
          <a:xfrm>
            <a:off x="1058772" y="4931333"/>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Hvilke spilleregler bør vi ha for å jobbe best sammen som et team?</a:t>
            </a:r>
          </a:p>
        </p:txBody>
      </p:sp>
      <p:sp>
        <p:nvSpPr>
          <p:cNvPr id="33" name="TextBox 32">
            <a:extLst>
              <a:ext uri="{FF2B5EF4-FFF2-40B4-BE49-F238E27FC236}">
                <a16:creationId xmlns:a16="http://schemas.microsoft.com/office/drawing/2014/main" id="{E8F76B01-862E-49EA-A20F-2A2AD5261EDB}"/>
              </a:ext>
            </a:extLst>
          </p:cNvPr>
          <p:cNvSpPr txBox="1"/>
          <p:nvPr userDrawn="1"/>
        </p:nvSpPr>
        <p:spPr>
          <a:xfrm>
            <a:off x="3761390" y="4930034"/>
            <a:ext cx="2510337" cy="276999"/>
          </a:xfrm>
          <a:prstGeom prst="rect">
            <a:avLst/>
          </a:prstGeom>
          <a:noFill/>
        </p:spPr>
        <p:txBody>
          <a:bodyPr wrap="square" lIns="0" tIns="0" rIns="0" bIns="0" rtlCol="0">
            <a:spAutoFit/>
          </a:bodyPr>
          <a:lstStyle/>
          <a:p>
            <a:pPr algn="l"/>
            <a:r>
              <a:rPr lang="nb-NO" sz="900" i="0">
                <a:latin typeface="Roboto Thin" panose="02000000000000000000" pitchFamily="2" charset="0"/>
              </a:rPr>
              <a:t>Hvordan kan vi følge opp det vi har avtalt i denne kontrakten og sikre at vi utvikler oss som et team? </a:t>
            </a:r>
          </a:p>
        </p:txBody>
      </p:sp>
    </p:spTree>
    <p:extLst>
      <p:ext uri="{BB962C8B-B14F-4D97-AF65-F5344CB8AC3E}">
        <p14:creationId xmlns:p14="http://schemas.microsoft.com/office/powerpoint/2010/main" val="3140143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versjon til utfylling med spørsmål">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8C97BA8A-9C31-4BA5-8751-5CA57F01EB53}"/>
              </a:ext>
            </a:extLst>
          </p:cNvPr>
          <p:cNvSpPr>
            <a:spLocks noGrp="1"/>
          </p:cNvSpPr>
          <p:nvPr>
            <p:ph type="title"/>
          </p:nvPr>
        </p:nvSpPr>
        <p:spPr>
          <a:xfrm rot="16200000">
            <a:off x="-1378070" y="2085989"/>
            <a:ext cx="3840681" cy="369334"/>
          </a:xfrm>
        </p:spPr>
        <p:txBody>
          <a:bodyPr/>
          <a:lstStyle>
            <a:lvl1pPr algn="r">
              <a:defRPr/>
            </a:lvl1pPr>
          </a:lstStyle>
          <a:p>
            <a:r>
              <a:rPr lang="nb-NO"/>
              <a:t>Vår teamkontrakt</a:t>
            </a:r>
          </a:p>
        </p:txBody>
      </p:sp>
      <p:sp>
        <p:nvSpPr>
          <p:cNvPr id="43" name="Rectangle 42">
            <a:extLst>
              <a:ext uri="{FF2B5EF4-FFF2-40B4-BE49-F238E27FC236}">
                <a16:creationId xmlns:a16="http://schemas.microsoft.com/office/drawing/2014/main" id="{42A4AFC7-0D70-430E-9FC2-8C866ED43CD9}"/>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Rectangle 43">
            <a:extLst>
              <a:ext uri="{FF2B5EF4-FFF2-40B4-BE49-F238E27FC236}">
                <a16:creationId xmlns:a16="http://schemas.microsoft.com/office/drawing/2014/main" id="{025F9D18-ED38-42E8-9D5B-3CBBA0E178BE}"/>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45" name="Rectangle 44">
            <a:extLst>
              <a:ext uri="{FF2B5EF4-FFF2-40B4-BE49-F238E27FC236}">
                <a16:creationId xmlns:a16="http://schemas.microsoft.com/office/drawing/2014/main" id="{A87DDC9C-AE0F-4565-A1AC-9D0612C687E4}"/>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46" name="Rectangle 45">
            <a:extLst>
              <a:ext uri="{FF2B5EF4-FFF2-40B4-BE49-F238E27FC236}">
                <a16:creationId xmlns:a16="http://schemas.microsoft.com/office/drawing/2014/main" id="{26866F59-6D71-4313-975E-05406948D10B}"/>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47" name="Rectangle 46">
            <a:extLst>
              <a:ext uri="{FF2B5EF4-FFF2-40B4-BE49-F238E27FC236}">
                <a16:creationId xmlns:a16="http://schemas.microsoft.com/office/drawing/2014/main" id="{FDD2A8EA-B76E-451D-8718-723E595ADD4D}"/>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48" name="Rectangle 47">
            <a:extLst>
              <a:ext uri="{FF2B5EF4-FFF2-40B4-BE49-F238E27FC236}">
                <a16:creationId xmlns:a16="http://schemas.microsoft.com/office/drawing/2014/main" id="{B42EBDFF-8EFC-470F-A90F-7B6164B18105}"/>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49" name="Rectangle 48">
            <a:extLst>
              <a:ext uri="{FF2B5EF4-FFF2-40B4-BE49-F238E27FC236}">
                <a16:creationId xmlns:a16="http://schemas.microsoft.com/office/drawing/2014/main" id="{D529F7E5-1C80-4605-85B1-A39376DBE8F5}"/>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50" name="Rectangle 49">
            <a:extLst>
              <a:ext uri="{FF2B5EF4-FFF2-40B4-BE49-F238E27FC236}">
                <a16:creationId xmlns:a16="http://schemas.microsoft.com/office/drawing/2014/main" id="{BDEF0F51-1A9D-4D90-923F-D8396F85FA52}"/>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51" name="Rectangle 50">
            <a:extLst>
              <a:ext uri="{FF2B5EF4-FFF2-40B4-BE49-F238E27FC236}">
                <a16:creationId xmlns:a16="http://schemas.microsoft.com/office/drawing/2014/main" id="{6E1DF064-67E7-4336-BC26-A2337DC583AA}"/>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52" name="Rectangle 51">
            <a:extLst>
              <a:ext uri="{FF2B5EF4-FFF2-40B4-BE49-F238E27FC236}">
                <a16:creationId xmlns:a16="http://schemas.microsoft.com/office/drawing/2014/main" id="{8B8FB076-E77A-49FB-97FF-0F22B4054A6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53" name="Rectangle 52">
            <a:extLst>
              <a:ext uri="{FF2B5EF4-FFF2-40B4-BE49-F238E27FC236}">
                <a16:creationId xmlns:a16="http://schemas.microsoft.com/office/drawing/2014/main" id="{D70FBF1D-79BA-498B-BC6D-CBCA13C65DF5}"/>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54" name="Rectangle 53">
            <a:extLst>
              <a:ext uri="{FF2B5EF4-FFF2-40B4-BE49-F238E27FC236}">
                <a16:creationId xmlns:a16="http://schemas.microsoft.com/office/drawing/2014/main" id="{F129D90D-9B83-4E61-BBD7-62053290FEC2}"/>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55" name="Rectangle 54">
            <a:extLst>
              <a:ext uri="{FF2B5EF4-FFF2-40B4-BE49-F238E27FC236}">
                <a16:creationId xmlns:a16="http://schemas.microsoft.com/office/drawing/2014/main" id="{1C0E1A78-7EC7-4D50-84F4-0926440C1B0F}"/>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56" name="Rectangle 55">
            <a:extLst>
              <a:ext uri="{FF2B5EF4-FFF2-40B4-BE49-F238E27FC236}">
                <a16:creationId xmlns:a16="http://schemas.microsoft.com/office/drawing/2014/main" id="{B1AA9FC7-F78D-40AC-A0D3-CCE1BDD8A11E}"/>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57" name="Straight Connector 56">
            <a:extLst>
              <a:ext uri="{FF2B5EF4-FFF2-40B4-BE49-F238E27FC236}">
                <a16:creationId xmlns:a16="http://schemas.microsoft.com/office/drawing/2014/main" id="{6F4BED6C-AF63-4164-B4AE-F50159500004}"/>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8733CF2-E029-4E73-B935-FC159445771F}"/>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30C678C-DFF8-489C-BDB9-50EF8E1D8381}"/>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60" name="Rectangle 59">
            <a:extLst>
              <a:ext uri="{FF2B5EF4-FFF2-40B4-BE49-F238E27FC236}">
                <a16:creationId xmlns:a16="http://schemas.microsoft.com/office/drawing/2014/main" id="{7BF17469-5C3A-4CD8-A7EB-4599163D532A}"/>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61" name="TextBox 60">
            <a:extLst>
              <a:ext uri="{FF2B5EF4-FFF2-40B4-BE49-F238E27FC236}">
                <a16:creationId xmlns:a16="http://schemas.microsoft.com/office/drawing/2014/main" id="{32F89DEF-3472-499C-A443-5C6DFCC3ECB6}"/>
              </a:ext>
            </a:extLst>
          </p:cNvPr>
          <p:cNvSpPr txBox="1"/>
          <p:nvPr userDrawn="1"/>
        </p:nvSpPr>
        <p:spPr>
          <a:xfrm>
            <a:off x="1058772" y="1073907"/>
            <a:ext cx="2510337"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Hvorfor er vi et team og </a:t>
            </a:r>
            <a:br>
              <a:rPr lang="nb-NO" sz="1200" b="0" i="0">
                <a:latin typeface="Roboto Thin" panose="02000000000000000000" pitchFamily="2" charset="0"/>
              </a:rPr>
            </a:br>
            <a:r>
              <a:rPr lang="nb-NO" sz="1200" b="0" i="0">
                <a:latin typeface="Roboto Thin" panose="02000000000000000000" pitchFamily="2" charset="0"/>
              </a:rPr>
              <a:t>hva er vår overordnede ambisjon?</a:t>
            </a:r>
            <a:endParaRPr lang="nb-NO" sz="1200" b="0" i="0">
              <a:solidFill>
                <a:schemeClr val="accent4"/>
              </a:solidFill>
              <a:latin typeface="Roboto Thin" panose="02000000000000000000" pitchFamily="2" charset="0"/>
            </a:endParaRPr>
          </a:p>
        </p:txBody>
      </p:sp>
      <p:sp>
        <p:nvSpPr>
          <p:cNvPr id="62" name="TextBox 61">
            <a:extLst>
              <a:ext uri="{FF2B5EF4-FFF2-40B4-BE49-F238E27FC236}">
                <a16:creationId xmlns:a16="http://schemas.microsoft.com/office/drawing/2014/main" id="{964F1CFA-A60A-4126-A503-AF576131A824}"/>
              </a:ext>
            </a:extLst>
          </p:cNvPr>
          <p:cNvSpPr txBox="1"/>
          <p:nvPr userDrawn="1"/>
        </p:nvSpPr>
        <p:spPr>
          <a:xfrm>
            <a:off x="3750642" y="1068091"/>
            <a:ext cx="2510337"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gruppens konkrete mål?</a:t>
            </a:r>
          </a:p>
          <a:p>
            <a:pPr algn="l"/>
            <a:endParaRPr lang="nb-NO" sz="1200" b="0" i="0">
              <a:latin typeface="Roboto Thin" panose="02000000000000000000" pitchFamily="2" charset="0"/>
            </a:endParaRPr>
          </a:p>
        </p:txBody>
      </p:sp>
      <p:sp>
        <p:nvSpPr>
          <p:cNvPr id="63" name="TextBox 62">
            <a:extLst>
              <a:ext uri="{FF2B5EF4-FFF2-40B4-BE49-F238E27FC236}">
                <a16:creationId xmlns:a16="http://schemas.microsoft.com/office/drawing/2014/main" id="{4F912BA0-E5FE-4E61-9438-988C9810ED08}"/>
              </a:ext>
            </a:extLst>
          </p:cNvPr>
          <p:cNvSpPr txBox="1"/>
          <p:nvPr userDrawn="1"/>
        </p:nvSpPr>
        <p:spPr>
          <a:xfrm>
            <a:off x="6569227" y="1073918"/>
            <a:ext cx="4448444"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det nyttig for andre å vite om meg for at vi skal samarbeide best mulig?</a:t>
            </a:r>
          </a:p>
        </p:txBody>
      </p:sp>
      <p:sp>
        <p:nvSpPr>
          <p:cNvPr id="64" name="TextBox 63">
            <a:extLst>
              <a:ext uri="{FF2B5EF4-FFF2-40B4-BE49-F238E27FC236}">
                <a16:creationId xmlns:a16="http://schemas.microsoft.com/office/drawing/2014/main" id="{B31AC0E2-A454-4E6D-8011-8DA79CD64A97}"/>
              </a:ext>
            </a:extLst>
          </p:cNvPr>
          <p:cNvSpPr txBox="1">
            <a:spLocks/>
          </p:cNvSpPr>
          <p:nvPr userDrawn="1"/>
        </p:nvSpPr>
        <p:spPr>
          <a:xfrm>
            <a:off x="1064796" y="397738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Gitt vårt formål, mål og hvem vi er, hvilke roller og ansvarsfordeling må vi sikre i dette teamet for å lykkes? </a:t>
            </a:r>
          </a:p>
        </p:txBody>
      </p:sp>
      <p:sp>
        <p:nvSpPr>
          <p:cNvPr id="65" name="TextBox 64">
            <a:extLst>
              <a:ext uri="{FF2B5EF4-FFF2-40B4-BE49-F238E27FC236}">
                <a16:creationId xmlns:a16="http://schemas.microsoft.com/office/drawing/2014/main" id="{31D9AE35-A86F-4481-A3B7-0F91FD727F52}"/>
              </a:ext>
            </a:extLst>
          </p:cNvPr>
          <p:cNvSpPr txBox="1">
            <a:spLocks/>
          </p:cNvSpPr>
          <p:nvPr userDrawn="1"/>
        </p:nvSpPr>
        <p:spPr>
          <a:xfrm>
            <a:off x="3789421" y="39727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best organisere arbeidet vårt for å lykkes med oppgavene og målene vi har?</a:t>
            </a:r>
          </a:p>
        </p:txBody>
      </p:sp>
      <p:sp>
        <p:nvSpPr>
          <p:cNvPr id="66" name="TextBox 65">
            <a:extLst>
              <a:ext uri="{FF2B5EF4-FFF2-40B4-BE49-F238E27FC236}">
                <a16:creationId xmlns:a16="http://schemas.microsoft.com/office/drawing/2014/main" id="{4A4ED036-90B9-40E9-804F-2E5B485509A9}"/>
              </a:ext>
            </a:extLst>
          </p:cNvPr>
          <p:cNvSpPr txBox="1">
            <a:spLocks/>
          </p:cNvSpPr>
          <p:nvPr userDrawn="1"/>
        </p:nvSpPr>
        <p:spPr>
          <a:xfrm>
            <a:off x="6514046" y="39580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Hvilke spilleregler bør vi ha for å jobbe best sammen som et team?</a:t>
            </a:r>
          </a:p>
          <a:p>
            <a:pPr algn="l"/>
            <a:endParaRPr lang="nb-NO" sz="1200" b="0" i="0">
              <a:latin typeface="Roboto Thin" panose="02000000000000000000" pitchFamily="2" charset="0"/>
            </a:endParaRPr>
          </a:p>
        </p:txBody>
      </p:sp>
      <p:sp>
        <p:nvSpPr>
          <p:cNvPr id="67" name="TextBox 66">
            <a:extLst>
              <a:ext uri="{FF2B5EF4-FFF2-40B4-BE49-F238E27FC236}">
                <a16:creationId xmlns:a16="http://schemas.microsoft.com/office/drawing/2014/main" id="{4282741A-392E-4C68-9B8D-74FB6A4BF6AE}"/>
              </a:ext>
            </a:extLst>
          </p:cNvPr>
          <p:cNvSpPr txBox="1">
            <a:spLocks/>
          </p:cNvSpPr>
          <p:nvPr userDrawn="1"/>
        </p:nvSpPr>
        <p:spPr>
          <a:xfrm>
            <a:off x="9238671" y="3956775"/>
            <a:ext cx="2510337" cy="553998"/>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følge opp det vi har avtalt i denne kontrakten og sikre at vi utvikler oss som et team? </a:t>
            </a:r>
          </a:p>
        </p:txBody>
      </p:sp>
      <p:cxnSp>
        <p:nvCxnSpPr>
          <p:cNvPr id="68" name="Straight Connector 67">
            <a:extLst>
              <a:ext uri="{FF2B5EF4-FFF2-40B4-BE49-F238E27FC236}">
                <a16:creationId xmlns:a16="http://schemas.microsoft.com/office/drawing/2014/main" id="{A2192A84-C799-4A09-BC27-C38DAEE7BF4D}"/>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3F1D6A3-40D4-42CD-9603-3E6D1D81669E}"/>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C52194A-5265-489A-9D85-4ECC83DBDC84}"/>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5544B81-66CC-4403-A71E-08BC129C83F9}"/>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76" name="Text Placeholder 33">
            <a:extLst>
              <a:ext uri="{FF2B5EF4-FFF2-40B4-BE49-F238E27FC236}">
                <a16:creationId xmlns:a16="http://schemas.microsoft.com/office/drawing/2014/main" id="{638ADC33-8117-4E79-B5DA-3865425AD234}"/>
              </a:ext>
            </a:extLst>
          </p:cNvPr>
          <p:cNvSpPr txBox="1">
            <a:spLocks/>
          </p:cNvSpPr>
          <p:nvPr userDrawn="1"/>
        </p:nvSpPr>
        <p:spPr>
          <a:xfrm>
            <a:off x="1053102" y="1486037"/>
            <a:ext cx="2498289" cy="168423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nb-NO"/>
          </a:p>
        </p:txBody>
      </p:sp>
      <p:sp>
        <p:nvSpPr>
          <p:cNvPr id="79" name="Text Placeholder 78">
            <a:extLst>
              <a:ext uri="{FF2B5EF4-FFF2-40B4-BE49-F238E27FC236}">
                <a16:creationId xmlns:a16="http://schemas.microsoft.com/office/drawing/2014/main" id="{8FD91CA9-42E0-43E8-BC29-970005ABD557}"/>
              </a:ext>
            </a:extLst>
          </p:cNvPr>
          <p:cNvSpPr>
            <a:spLocks noGrp="1"/>
          </p:cNvSpPr>
          <p:nvPr>
            <p:ph type="body" sz="quarter" idx="10"/>
          </p:nvPr>
        </p:nvSpPr>
        <p:spPr>
          <a:xfrm>
            <a:off x="1065213" y="1485900"/>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0" name="Text Placeholder 78">
            <a:extLst>
              <a:ext uri="{FF2B5EF4-FFF2-40B4-BE49-F238E27FC236}">
                <a16:creationId xmlns:a16="http://schemas.microsoft.com/office/drawing/2014/main" id="{769F1C90-A6E3-41C0-8449-DE1028233A90}"/>
              </a:ext>
            </a:extLst>
          </p:cNvPr>
          <p:cNvSpPr>
            <a:spLocks noGrp="1"/>
          </p:cNvSpPr>
          <p:nvPr>
            <p:ph type="body" sz="quarter" idx="11"/>
          </p:nvPr>
        </p:nvSpPr>
        <p:spPr>
          <a:xfrm>
            <a:off x="3750642" y="1490984"/>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1" name="Text Placeholder 78">
            <a:extLst>
              <a:ext uri="{FF2B5EF4-FFF2-40B4-BE49-F238E27FC236}">
                <a16:creationId xmlns:a16="http://schemas.microsoft.com/office/drawing/2014/main" id="{CBD9D0E9-4F5A-407D-B3DC-A5CF5FF47F47}"/>
              </a:ext>
            </a:extLst>
          </p:cNvPr>
          <p:cNvSpPr>
            <a:spLocks noGrp="1"/>
          </p:cNvSpPr>
          <p:nvPr>
            <p:ph type="body" sz="quarter" idx="12"/>
          </p:nvPr>
        </p:nvSpPr>
        <p:spPr>
          <a:xfrm>
            <a:off x="1063624"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2" name="Text Placeholder 78">
            <a:extLst>
              <a:ext uri="{FF2B5EF4-FFF2-40B4-BE49-F238E27FC236}">
                <a16:creationId xmlns:a16="http://schemas.microsoft.com/office/drawing/2014/main" id="{D6066DE4-B40F-4782-A7DC-479CE539BC66}"/>
              </a:ext>
            </a:extLst>
          </p:cNvPr>
          <p:cNvSpPr>
            <a:spLocks noGrp="1"/>
          </p:cNvSpPr>
          <p:nvPr>
            <p:ph type="body" sz="quarter" idx="13"/>
          </p:nvPr>
        </p:nvSpPr>
        <p:spPr>
          <a:xfrm>
            <a:off x="3784318"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3" name="Text Placeholder 78">
            <a:extLst>
              <a:ext uri="{FF2B5EF4-FFF2-40B4-BE49-F238E27FC236}">
                <a16:creationId xmlns:a16="http://schemas.microsoft.com/office/drawing/2014/main" id="{D104D883-F2DE-4DA5-8D0B-54FA759B8541}"/>
              </a:ext>
            </a:extLst>
          </p:cNvPr>
          <p:cNvSpPr>
            <a:spLocks noGrp="1"/>
          </p:cNvSpPr>
          <p:nvPr>
            <p:ph type="body" sz="quarter" idx="14"/>
          </p:nvPr>
        </p:nvSpPr>
        <p:spPr>
          <a:xfrm>
            <a:off x="6512039"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4" name="Text Placeholder 78">
            <a:extLst>
              <a:ext uri="{FF2B5EF4-FFF2-40B4-BE49-F238E27FC236}">
                <a16:creationId xmlns:a16="http://schemas.microsoft.com/office/drawing/2014/main" id="{0B7384BE-50E3-46EC-88AA-C86D7B80EBB8}"/>
              </a:ext>
            </a:extLst>
          </p:cNvPr>
          <p:cNvSpPr>
            <a:spLocks noGrp="1"/>
          </p:cNvSpPr>
          <p:nvPr>
            <p:ph type="body" sz="quarter" idx="15"/>
          </p:nvPr>
        </p:nvSpPr>
        <p:spPr>
          <a:xfrm>
            <a:off x="9239760"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6271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versjon med fasilitatorspørsmål">
    <p:spTree>
      <p:nvGrpSpPr>
        <p:cNvPr id="1" name=""/>
        <p:cNvGrpSpPr/>
        <p:nvPr/>
      </p:nvGrpSpPr>
      <p:grpSpPr>
        <a:xfrm>
          <a:off x="0" y="0"/>
          <a:ext cx="0" cy="0"/>
          <a:chOff x="0" y="0"/>
          <a:chExt cx="0" cy="0"/>
        </a:xfrm>
      </p:grpSpPr>
      <p:sp>
        <p:nvSpPr>
          <p:cNvPr id="36" name="Text Placeholder 33">
            <a:extLst>
              <a:ext uri="{FF2B5EF4-FFF2-40B4-BE49-F238E27FC236}">
                <a16:creationId xmlns:a16="http://schemas.microsoft.com/office/drawing/2014/main" id="{5799AE17-48D0-4FDB-9427-C3C94992D9FA}"/>
              </a:ext>
            </a:extLst>
          </p:cNvPr>
          <p:cNvSpPr>
            <a:spLocks noGrp="1"/>
          </p:cNvSpPr>
          <p:nvPr>
            <p:ph type="body" sz="quarter" idx="12"/>
          </p:nvPr>
        </p:nvSpPr>
        <p:spPr>
          <a:xfrm>
            <a:off x="3750642" y="1864122"/>
            <a:ext cx="2498289" cy="1270552"/>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772" y="1865935"/>
            <a:ext cx="2498289" cy="126873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11.09.2023</a:t>
            </a:fld>
            <a:endParaRPr lang="nb-NO"/>
          </a:p>
        </p:txBody>
      </p:sp>
      <p:sp>
        <p:nvSpPr>
          <p:cNvPr id="5" name="TextBox 4">
            <a:extLst>
              <a:ext uri="{FF2B5EF4-FFF2-40B4-BE49-F238E27FC236}">
                <a16:creationId xmlns:a16="http://schemas.microsoft.com/office/drawing/2014/main" id="{0F003C14-4615-4630-BA96-E8B523BA64B3}"/>
              </a:ext>
            </a:extLst>
          </p:cNvPr>
          <p:cNvSpPr txBox="1"/>
          <p:nvPr userDrawn="1"/>
        </p:nvSpPr>
        <p:spPr>
          <a:xfrm rot="16200000">
            <a:off x="-1247072" y="1829574"/>
            <a:ext cx="3512516" cy="553998"/>
          </a:xfrm>
          <a:prstGeom prst="rect">
            <a:avLst/>
          </a:prstGeom>
          <a:noFill/>
        </p:spPr>
        <p:txBody>
          <a:bodyPr wrap="square" lIns="0" tIns="0" rIns="0" bIns="0" rtlCol="0">
            <a:spAutoFit/>
          </a:bodyPr>
          <a:lstStyle/>
          <a:p>
            <a:pPr algn="l"/>
            <a:r>
              <a:rPr lang="nb-NO" sz="1800" err="1">
                <a:solidFill>
                  <a:schemeClr val="accent4"/>
                </a:solidFill>
                <a:latin typeface="Roboto Thin" panose="02000000000000000000" pitchFamily="2" charset="0"/>
              </a:rPr>
              <a:t>Fasilitatorspørsmål</a:t>
            </a:r>
            <a:r>
              <a:rPr lang="nb-NO" sz="1800">
                <a:solidFill>
                  <a:schemeClr val="accent4"/>
                </a:solidFill>
                <a:latin typeface="Roboto Thin" panose="02000000000000000000" pitchFamily="2" charset="0"/>
              </a:rPr>
              <a:t> og aktuelle hjelpespørsmål for hvert område</a:t>
            </a:r>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6E8DCB13-4929-48D6-8BBA-6611B71E7125}"/>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7265DE1A-6669-4B3F-8911-C034CA2E0A81}"/>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079AC16A-3D04-4A9B-BF55-79C607C79EAD}"/>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Våre bruksanvisninger</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C7704AFD-EC11-4B97-8D39-F86BE11A66D2}"/>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48C197DA-C092-4A5A-92E5-3E47CE6098C9}"/>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E146B53F-54C1-4A94-B56D-26AC5FB9A5A0}"/>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C761B-5335-43E7-91EC-D14CFA53A2DD}"/>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3" name="TextBox 2">
            <a:extLst>
              <a:ext uri="{FF2B5EF4-FFF2-40B4-BE49-F238E27FC236}">
                <a16:creationId xmlns:a16="http://schemas.microsoft.com/office/drawing/2014/main" id="{E0BA5E82-B53F-45D9-BA8B-0393D9F48564}"/>
              </a:ext>
            </a:extLst>
          </p:cNvPr>
          <p:cNvSpPr txBox="1"/>
          <p:nvPr userDrawn="1"/>
        </p:nvSpPr>
        <p:spPr>
          <a:xfrm>
            <a:off x="1058772" y="1073907"/>
            <a:ext cx="2510337" cy="738664"/>
          </a:xfrm>
          <a:prstGeom prst="rect">
            <a:avLst/>
          </a:prstGeom>
          <a:noFill/>
        </p:spPr>
        <p:txBody>
          <a:bodyPr wrap="square" lIns="0" tIns="0" rIns="0" bIns="0" rtlCol="0">
            <a:spAutoFit/>
          </a:bodyPr>
          <a:lstStyle/>
          <a:p>
            <a:pPr algn="l"/>
            <a:r>
              <a:rPr lang="nb-NO" sz="1200" b="0" i="0">
                <a:latin typeface="Roboto Thin" panose="02000000000000000000" pitchFamily="2" charset="0"/>
              </a:rPr>
              <a:t>Hvorfor er vi et team og </a:t>
            </a:r>
            <a:br>
              <a:rPr lang="nb-NO" sz="1200" b="0" i="0">
                <a:latin typeface="Roboto Thin" panose="02000000000000000000" pitchFamily="2" charset="0"/>
              </a:rPr>
            </a:br>
            <a:r>
              <a:rPr lang="nb-NO" sz="1200" b="0" i="0">
                <a:latin typeface="Roboto Thin" panose="02000000000000000000" pitchFamily="2" charset="0"/>
              </a:rPr>
              <a:t>hva er vår overordnede ambisjon?</a:t>
            </a:r>
            <a:br>
              <a:rPr lang="nb-NO" sz="1200" b="0" i="0">
                <a:latin typeface="Roboto Thin" panose="02000000000000000000" pitchFamily="2" charset="0"/>
              </a:rPr>
            </a:br>
            <a:endParaRPr lang="nb-NO" sz="1200" b="0" i="0">
              <a:latin typeface="Roboto Thin" panose="02000000000000000000" pitchFamily="2" charset="0"/>
            </a:endParaRPr>
          </a:p>
          <a:p>
            <a:pPr algn="l"/>
            <a:r>
              <a:rPr lang="nb-NO" sz="1200" b="0" i="0">
                <a:solidFill>
                  <a:schemeClr val="accent4"/>
                </a:solidFill>
                <a:latin typeface="Roboto Thin" panose="02000000000000000000" pitchFamily="2" charset="0"/>
              </a:rPr>
              <a:t>Aktuelle hjelpespørsmål:</a:t>
            </a:r>
          </a:p>
        </p:txBody>
      </p:sp>
      <p:sp>
        <p:nvSpPr>
          <p:cNvPr id="31" name="TextBox 30">
            <a:extLst>
              <a:ext uri="{FF2B5EF4-FFF2-40B4-BE49-F238E27FC236}">
                <a16:creationId xmlns:a16="http://schemas.microsoft.com/office/drawing/2014/main" id="{CDABED73-03D3-4319-8CE4-B6FC660936D6}"/>
              </a:ext>
            </a:extLst>
          </p:cNvPr>
          <p:cNvSpPr txBox="1"/>
          <p:nvPr userDrawn="1"/>
        </p:nvSpPr>
        <p:spPr>
          <a:xfrm>
            <a:off x="3750642" y="1068091"/>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Hva er gruppens konkrete mål?</a:t>
            </a:r>
          </a:p>
          <a:p>
            <a:pPr algn="l"/>
            <a:endParaRPr lang="nb-NO" sz="1200" b="0" i="0">
              <a:latin typeface="Roboto Thin" panose="02000000000000000000" pitchFamily="2" charset="0"/>
            </a:endParaRP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a:p>
            <a:pPr algn="l"/>
            <a:endParaRPr lang="nb-NO" sz="1200" b="0" i="0">
              <a:latin typeface="Roboto Thin" panose="02000000000000000000" pitchFamily="2" charset="0"/>
            </a:endParaRPr>
          </a:p>
        </p:txBody>
      </p:sp>
      <p:sp>
        <p:nvSpPr>
          <p:cNvPr id="32" name="TextBox 31">
            <a:extLst>
              <a:ext uri="{FF2B5EF4-FFF2-40B4-BE49-F238E27FC236}">
                <a16:creationId xmlns:a16="http://schemas.microsoft.com/office/drawing/2014/main" id="{D45D5ECB-529D-417C-B0F7-1BE72C8C6AEB}"/>
              </a:ext>
            </a:extLst>
          </p:cNvPr>
          <p:cNvSpPr txBox="1"/>
          <p:nvPr userDrawn="1"/>
        </p:nvSpPr>
        <p:spPr>
          <a:xfrm>
            <a:off x="6569227" y="1073918"/>
            <a:ext cx="4448444" cy="369332"/>
          </a:xfrm>
          <a:prstGeom prst="rect">
            <a:avLst/>
          </a:prstGeom>
          <a:noFill/>
        </p:spPr>
        <p:txBody>
          <a:bodyPr wrap="square" lIns="0" tIns="0" rIns="0" bIns="0" rtlCol="0">
            <a:spAutoFit/>
          </a:bodyPr>
          <a:lstStyle/>
          <a:p>
            <a:pPr algn="l"/>
            <a:r>
              <a:rPr lang="nb-NO" sz="1200" b="0" i="0">
                <a:latin typeface="Roboto Thin" panose="02000000000000000000" pitchFamily="2" charset="0"/>
              </a:rPr>
              <a:t>Hva er det nyttig for andre å vite om meg for at vi skal samarbeide best mulig?</a:t>
            </a:r>
          </a:p>
        </p:txBody>
      </p:sp>
      <p:sp>
        <p:nvSpPr>
          <p:cNvPr id="33" name="TextBox 32">
            <a:extLst>
              <a:ext uri="{FF2B5EF4-FFF2-40B4-BE49-F238E27FC236}">
                <a16:creationId xmlns:a16="http://schemas.microsoft.com/office/drawing/2014/main" id="{EDC237D6-EF4C-4835-A593-FE02F2E4D5CB}"/>
              </a:ext>
            </a:extLst>
          </p:cNvPr>
          <p:cNvSpPr txBox="1">
            <a:spLocks/>
          </p:cNvSpPr>
          <p:nvPr userDrawn="1"/>
        </p:nvSpPr>
        <p:spPr>
          <a:xfrm>
            <a:off x="1064796" y="397738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Gitt vårt formål, mål og hvem vi er, hvilke roller og ansvarsfordeling må vi sikre i dette teamet for å lykkes? </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35" name="TextBox 34">
            <a:extLst>
              <a:ext uri="{FF2B5EF4-FFF2-40B4-BE49-F238E27FC236}">
                <a16:creationId xmlns:a16="http://schemas.microsoft.com/office/drawing/2014/main" id="{0E5D6B67-CD61-4F0D-9F5C-1AF57D5E7E16}"/>
              </a:ext>
            </a:extLst>
          </p:cNvPr>
          <p:cNvSpPr txBox="1">
            <a:spLocks/>
          </p:cNvSpPr>
          <p:nvPr userDrawn="1"/>
        </p:nvSpPr>
        <p:spPr>
          <a:xfrm>
            <a:off x="3789421" y="39727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best organisere arbeidet vårt for å lykkes med oppgavene og målene vi har?</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39" name="TextBox 38">
            <a:extLst>
              <a:ext uri="{FF2B5EF4-FFF2-40B4-BE49-F238E27FC236}">
                <a16:creationId xmlns:a16="http://schemas.microsoft.com/office/drawing/2014/main" id="{85191EBA-4479-4BE8-BD69-9572EC97BD4A}"/>
              </a:ext>
            </a:extLst>
          </p:cNvPr>
          <p:cNvSpPr txBox="1">
            <a:spLocks/>
          </p:cNvSpPr>
          <p:nvPr userDrawn="1"/>
        </p:nvSpPr>
        <p:spPr>
          <a:xfrm>
            <a:off x="6514046" y="39580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Hvilke spilleregler bør vi ha for å jobbe best sammen som et team?</a:t>
            </a:r>
          </a:p>
          <a:p>
            <a:pPr algn="l"/>
            <a:endParaRPr lang="nb-NO" sz="1200" b="0" i="0">
              <a:latin typeface="Roboto Thin" panose="02000000000000000000" pitchFamily="2" charset="0"/>
            </a:endParaRP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sp>
        <p:nvSpPr>
          <p:cNvPr id="42" name="TextBox 41">
            <a:extLst>
              <a:ext uri="{FF2B5EF4-FFF2-40B4-BE49-F238E27FC236}">
                <a16:creationId xmlns:a16="http://schemas.microsoft.com/office/drawing/2014/main" id="{5CB74D12-5BF8-4131-A799-6A8BA4AD8893}"/>
              </a:ext>
            </a:extLst>
          </p:cNvPr>
          <p:cNvSpPr txBox="1">
            <a:spLocks/>
          </p:cNvSpPr>
          <p:nvPr userDrawn="1"/>
        </p:nvSpPr>
        <p:spPr>
          <a:xfrm>
            <a:off x="9238671" y="3956775"/>
            <a:ext cx="2510337" cy="923330"/>
          </a:xfrm>
          <a:prstGeom prst="rect">
            <a:avLst/>
          </a:prstGeom>
          <a:noFill/>
        </p:spPr>
        <p:txBody>
          <a:bodyPr wrap="square" lIns="0" tIns="0" rIns="0" bIns="0" rtlCol="0">
            <a:spAutoFit/>
          </a:bodyPr>
          <a:lstStyle/>
          <a:p>
            <a:pPr algn="l"/>
            <a:r>
              <a:rPr lang="nb-NO" sz="1200" b="0" i="0">
                <a:latin typeface="Roboto Thin" panose="02000000000000000000" pitchFamily="2" charset="0"/>
              </a:rPr>
              <a:t>Hvordan kan vi følge opp det vi har avtalt i denne kontrakten og sikre at vi utvikler oss som et team? </a:t>
            </a:r>
          </a:p>
          <a:p>
            <a:pPr algn="l"/>
            <a:endParaRPr lang="nb-NO" sz="1200" b="0" i="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nb-NO" sz="1200" b="0" i="0">
                <a:solidFill>
                  <a:schemeClr val="accent4"/>
                </a:solidFill>
                <a:latin typeface="Roboto Thin" panose="02000000000000000000" pitchFamily="2" charset="0"/>
              </a:rPr>
              <a:t>Aktuelle hjelpespørsmål:</a:t>
            </a:r>
          </a:p>
        </p:txBody>
      </p:sp>
      <p:cxnSp>
        <p:nvCxnSpPr>
          <p:cNvPr id="43" name="Straight Connector 42">
            <a:extLst>
              <a:ext uri="{FF2B5EF4-FFF2-40B4-BE49-F238E27FC236}">
                <a16:creationId xmlns:a16="http://schemas.microsoft.com/office/drawing/2014/main" id="{FFFB6D79-2966-41EC-91E9-2C27C0389CD0}"/>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 Placeholder 33">
            <a:extLst>
              <a:ext uri="{FF2B5EF4-FFF2-40B4-BE49-F238E27FC236}">
                <a16:creationId xmlns:a16="http://schemas.microsoft.com/office/drawing/2014/main" id="{8E6AFEFF-907F-4823-B793-C4D063714491}"/>
              </a:ext>
            </a:extLst>
          </p:cNvPr>
          <p:cNvSpPr>
            <a:spLocks noGrp="1"/>
          </p:cNvSpPr>
          <p:nvPr>
            <p:ph type="body" sz="quarter" idx="17"/>
          </p:nvPr>
        </p:nvSpPr>
        <p:spPr>
          <a:xfrm>
            <a:off x="1076844" y="4953968"/>
            <a:ext cx="2498289" cy="139222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5" name="Text Placeholder 33">
            <a:extLst>
              <a:ext uri="{FF2B5EF4-FFF2-40B4-BE49-F238E27FC236}">
                <a16:creationId xmlns:a16="http://schemas.microsoft.com/office/drawing/2014/main" id="{1EEAF48F-7795-4053-8482-669EBCB81148}"/>
              </a:ext>
            </a:extLst>
          </p:cNvPr>
          <p:cNvSpPr>
            <a:spLocks noGrp="1"/>
          </p:cNvSpPr>
          <p:nvPr>
            <p:ph type="body" sz="quarter" idx="18"/>
          </p:nvPr>
        </p:nvSpPr>
        <p:spPr>
          <a:xfrm>
            <a:off x="3801469"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6" name="Text Placeholder 33">
            <a:extLst>
              <a:ext uri="{FF2B5EF4-FFF2-40B4-BE49-F238E27FC236}">
                <a16:creationId xmlns:a16="http://schemas.microsoft.com/office/drawing/2014/main" id="{F5854C4D-A2D4-4D10-9407-35EC9F57AC8E}"/>
              </a:ext>
            </a:extLst>
          </p:cNvPr>
          <p:cNvSpPr>
            <a:spLocks noGrp="1"/>
          </p:cNvSpPr>
          <p:nvPr>
            <p:ph type="body" sz="quarter" idx="19"/>
          </p:nvPr>
        </p:nvSpPr>
        <p:spPr>
          <a:xfrm>
            <a:off x="6526093"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7" name="Text Placeholder 33">
            <a:extLst>
              <a:ext uri="{FF2B5EF4-FFF2-40B4-BE49-F238E27FC236}">
                <a16:creationId xmlns:a16="http://schemas.microsoft.com/office/drawing/2014/main" id="{2BC8FA06-4C87-4AE7-86C3-57002731D990}"/>
              </a:ext>
            </a:extLst>
          </p:cNvPr>
          <p:cNvSpPr>
            <a:spLocks noGrp="1"/>
          </p:cNvSpPr>
          <p:nvPr>
            <p:ph type="body" sz="quarter" idx="20"/>
          </p:nvPr>
        </p:nvSpPr>
        <p:spPr>
          <a:xfrm>
            <a:off x="9250720"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37" name="Straight Connector 36">
            <a:extLst>
              <a:ext uri="{FF2B5EF4-FFF2-40B4-BE49-F238E27FC236}">
                <a16:creationId xmlns:a16="http://schemas.microsoft.com/office/drawing/2014/main" id="{DA2073C2-81E5-4AD0-A962-32E5B5AD9A8F}"/>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0D75DB7-8071-439B-9792-3D586D4B9EF2}"/>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948608D-C484-4D76-9E2D-80D23BFF2700}"/>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776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llow-up_Mal til utskri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CE8620-13D9-42F0-A23A-316195D03EC9}"/>
              </a:ext>
            </a:extLst>
          </p:cNvPr>
          <p:cNvSpPr txBox="1">
            <a:spLocks/>
          </p:cNvSpPr>
          <p:nvPr userDrawn="1"/>
        </p:nvSpPr>
        <p:spPr>
          <a:xfrm rot="16200000">
            <a:off x="-1378070" y="2085989"/>
            <a:ext cx="3840681" cy="369334"/>
          </a:xfrm>
          <a:prstGeom prst="rect">
            <a:avLst/>
          </a:prstGeom>
        </p:spPr>
        <p:txBody>
          <a:bodyPr/>
          <a:lstStyle>
            <a:lvl1pPr algn="r"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a:lstStyle>
          <a:p>
            <a:r>
              <a:rPr lang="nb-NO">
                <a:solidFill>
                  <a:schemeClr val="accent4"/>
                </a:solidFill>
              </a:rPr>
              <a:t>[</a:t>
            </a:r>
            <a:r>
              <a:rPr lang="nb-NO" err="1">
                <a:solidFill>
                  <a:schemeClr val="accent4"/>
                </a:solidFill>
              </a:rPr>
              <a:t>Follow</a:t>
            </a:r>
            <a:r>
              <a:rPr lang="nb-NO">
                <a:solidFill>
                  <a:schemeClr val="accent4"/>
                </a:solidFill>
              </a:rPr>
              <a:t>-up mal til utskrift]</a:t>
            </a:r>
          </a:p>
        </p:txBody>
      </p:sp>
      <p:sp>
        <p:nvSpPr>
          <p:cNvPr id="7" name="Rectangle 6">
            <a:extLst>
              <a:ext uri="{FF2B5EF4-FFF2-40B4-BE49-F238E27FC236}">
                <a16:creationId xmlns:a16="http://schemas.microsoft.com/office/drawing/2014/main" id="{20D2FE0D-15E1-43FF-AE9D-DFD6913B761B}"/>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AC1F6C11-4FA7-45FC-8016-9953BBBE0498}"/>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 nå?</a:t>
            </a:r>
          </a:p>
        </p:txBody>
      </p:sp>
      <p:sp>
        <p:nvSpPr>
          <p:cNvPr id="9" name="Rectangle 8">
            <a:extLst>
              <a:ext uri="{FF2B5EF4-FFF2-40B4-BE49-F238E27FC236}">
                <a16:creationId xmlns:a16="http://schemas.microsoft.com/office/drawing/2014/main" id="{BAD68A5E-F859-4C0A-8BB9-22B0D61EB3FC}"/>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48BDAEE8-80B5-40D4-9642-AFE0E09D37BE}"/>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6B0DD1FD-5900-44DA-986A-7506D3AAA05F}"/>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C0AA7AA0-B93E-4CF1-B8D6-7755445B9BE7}"/>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33484E3A-B5B3-4348-B073-11C7D838133F}"/>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80429BC3-B138-473E-AE6E-D7D5B85BB124}"/>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 videre?</a:t>
            </a:r>
          </a:p>
        </p:txBody>
      </p:sp>
      <p:sp>
        <p:nvSpPr>
          <p:cNvPr id="15" name="Rectangle 14">
            <a:extLst>
              <a:ext uri="{FF2B5EF4-FFF2-40B4-BE49-F238E27FC236}">
                <a16:creationId xmlns:a16="http://schemas.microsoft.com/office/drawing/2014/main" id="{E9C86101-92B6-492F-AD5F-D0F8C1E822FD}"/>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0F9BE215-F37F-45C9-8DCE-43F35E02609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hverandre</a:t>
            </a:r>
          </a:p>
        </p:txBody>
      </p:sp>
      <p:sp>
        <p:nvSpPr>
          <p:cNvPr id="17" name="Rectangle 16">
            <a:extLst>
              <a:ext uri="{FF2B5EF4-FFF2-40B4-BE49-F238E27FC236}">
                <a16:creationId xmlns:a16="http://schemas.microsoft.com/office/drawing/2014/main" id="{DA1D8322-69B0-47BD-ABCB-B9F12B7DA0D1}"/>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C6DA1A46-91CE-4264-B5B1-F2DEA9C0B5F6}"/>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57AABA85-68E5-4084-9250-108CC6D21438}"/>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8A37746C-A0FC-41F2-BB4E-20BAE5B275E0}"/>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1BC9B579-AFBA-47E5-A737-DFFD44A17440}"/>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04EA15-D145-4342-95C4-E68AA801EAE2}"/>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2684A3E-4C6A-43BD-A28B-AAA576A80B50}"/>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4" name="Rectangle 23">
            <a:extLst>
              <a:ext uri="{FF2B5EF4-FFF2-40B4-BE49-F238E27FC236}">
                <a16:creationId xmlns:a16="http://schemas.microsoft.com/office/drawing/2014/main" id="{F626606F-3E31-4F00-A397-807F7C4C1CF8}"/>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5" name="TextBox 24">
            <a:extLst>
              <a:ext uri="{FF2B5EF4-FFF2-40B4-BE49-F238E27FC236}">
                <a16:creationId xmlns:a16="http://schemas.microsoft.com/office/drawing/2014/main" id="{2C85055C-C9C7-46C4-A8BC-00C29BAD450C}"/>
              </a:ext>
            </a:extLst>
          </p:cNvPr>
          <p:cNvSpPr txBox="1"/>
          <p:nvPr userDrawn="1"/>
        </p:nvSpPr>
        <p:spPr>
          <a:xfrm>
            <a:off x="1058772" y="1073907"/>
            <a:ext cx="2510337" cy="276999"/>
          </a:xfrm>
          <a:prstGeom prst="rect">
            <a:avLst/>
          </a:prstGeom>
          <a:noFill/>
        </p:spPr>
        <p:txBody>
          <a:bodyPr wrap="square" lIns="0" tIns="0" rIns="0" bIns="0" rtlCol="0">
            <a:spAutoFit/>
          </a:bodyPr>
          <a:lstStyle/>
          <a:p>
            <a:r>
              <a:rPr lang="nb-NO" sz="900" i="0" kern="1200">
                <a:solidFill>
                  <a:schemeClr val="tx1"/>
                </a:solidFill>
                <a:latin typeface="Roboto Thin" panose="02000000000000000000" pitchFamily="2" charset="0"/>
              </a:rPr>
              <a:t>Gir formålet vårt fortsatt mening eller bør det justeres? I så fall til hva?</a:t>
            </a:r>
          </a:p>
        </p:txBody>
      </p:sp>
      <p:sp>
        <p:nvSpPr>
          <p:cNvPr id="26" name="TextBox 25">
            <a:extLst>
              <a:ext uri="{FF2B5EF4-FFF2-40B4-BE49-F238E27FC236}">
                <a16:creationId xmlns:a16="http://schemas.microsoft.com/office/drawing/2014/main" id="{9C5E0438-E3E2-42A7-9DA7-9D2ECF9BC6DF}"/>
              </a:ext>
            </a:extLst>
          </p:cNvPr>
          <p:cNvSpPr txBox="1"/>
          <p:nvPr userDrawn="1"/>
        </p:nvSpPr>
        <p:spPr>
          <a:xfrm>
            <a:off x="3750642" y="1068091"/>
            <a:ext cx="2510337" cy="138499"/>
          </a:xfrm>
          <a:prstGeom prst="rect">
            <a:avLst/>
          </a:prstGeom>
          <a:noFill/>
        </p:spPr>
        <p:txBody>
          <a:bodyPr wrap="square" lIns="0" tIns="0" rIns="0" bIns="0" rtlCol="0">
            <a:spAutoFit/>
          </a:bodyPr>
          <a:lstStyle/>
          <a:p>
            <a:pPr algn="l"/>
            <a:r>
              <a:rPr lang="nb-NO" sz="900" b="0" i="0">
                <a:latin typeface="Roboto Thin" panose="02000000000000000000" pitchFamily="2" charset="0"/>
              </a:rPr>
              <a:t>Hva er NÅ våre viktigste mål?</a:t>
            </a:r>
          </a:p>
        </p:txBody>
      </p:sp>
      <p:sp>
        <p:nvSpPr>
          <p:cNvPr id="27" name="TextBox 26">
            <a:extLst>
              <a:ext uri="{FF2B5EF4-FFF2-40B4-BE49-F238E27FC236}">
                <a16:creationId xmlns:a16="http://schemas.microsoft.com/office/drawing/2014/main" id="{77EE5374-A66D-4064-A652-63BC22FABC57}"/>
              </a:ext>
            </a:extLst>
          </p:cNvPr>
          <p:cNvSpPr txBox="1"/>
          <p:nvPr userDrawn="1"/>
        </p:nvSpPr>
        <p:spPr>
          <a:xfrm>
            <a:off x="6569227" y="1073918"/>
            <a:ext cx="4448444" cy="553998"/>
          </a:xfrm>
          <a:prstGeom prst="rect">
            <a:avLst/>
          </a:prstGeom>
          <a:noFill/>
        </p:spPr>
        <p:txBody>
          <a:bodyPr wrap="square" lIns="0" tIns="0" rIns="0" bIns="0" rtlCol="0">
            <a:spAutoFit/>
          </a:bodyPr>
          <a:lstStyle/>
          <a:p>
            <a:pPr algn="l"/>
            <a:r>
              <a:rPr lang="nb-NO" sz="900" i="0">
                <a:latin typeface="Roboto" panose="02000000000000000000" pitchFamily="2" charset="0"/>
                <a:ea typeface="Roboto" panose="02000000000000000000" pitchFamily="2" charset="0"/>
                <a:cs typeface="Roboto" panose="02000000000000000000" pitchFamily="2" charset="0"/>
              </a:rPr>
              <a:t>Hver deltaker deler om seg selv: </a:t>
            </a:r>
          </a:p>
          <a:p>
            <a:pPr algn="l"/>
            <a:r>
              <a:rPr lang="nb-NO" sz="900" i="0">
                <a:latin typeface="Roboto Thin" panose="02000000000000000000" pitchFamily="2" charset="0"/>
              </a:rPr>
              <a:t>Hva opplever jeg å ha bidratt med i teamet? </a:t>
            </a:r>
          </a:p>
          <a:p>
            <a:pPr algn="l"/>
            <a:r>
              <a:rPr lang="nb-NO" sz="900" i="0">
                <a:latin typeface="Roboto Thin" panose="02000000000000000000" pitchFamily="2" charset="0"/>
              </a:rPr>
              <a:t>Hva ønsker jeg å justere og utvikle meg på og gjerne mottar tilbakemelding på i vårt videre samarbeid? </a:t>
            </a:r>
          </a:p>
        </p:txBody>
      </p:sp>
      <p:sp>
        <p:nvSpPr>
          <p:cNvPr id="28" name="TextBox 27">
            <a:extLst>
              <a:ext uri="{FF2B5EF4-FFF2-40B4-BE49-F238E27FC236}">
                <a16:creationId xmlns:a16="http://schemas.microsoft.com/office/drawing/2014/main" id="{CF9A1778-D234-4B48-A73C-1693A1AE0938}"/>
              </a:ext>
            </a:extLst>
          </p:cNvPr>
          <p:cNvSpPr txBox="1">
            <a:spLocks/>
          </p:cNvSpPr>
          <p:nvPr userDrawn="1"/>
        </p:nvSpPr>
        <p:spPr>
          <a:xfrm>
            <a:off x="1064796" y="397738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Gitt vårt formål, mål og hvem vi er, hvilke roller og ansvarsfordeling må vi sikre i dette teamet for å lykkes?</a:t>
            </a: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29" name="TextBox 28">
            <a:extLst>
              <a:ext uri="{FF2B5EF4-FFF2-40B4-BE49-F238E27FC236}">
                <a16:creationId xmlns:a16="http://schemas.microsoft.com/office/drawing/2014/main" id="{CD541F3B-45A9-4990-A5E9-1882A60F51C1}"/>
              </a:ext>
            </a:extLst>
          </p:cNvPr>
          <p:cNvSpPr txBox="1">
            <a:spLocks/>
          </p:cNvSpPr>
          <p:nvPr userDrawn="1"/>
        </p:nvSpPr>
        <p:spPr>
          <a:xfrm>
            <a:off x="3789421" y="397277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Hvordan kan vi best organisere arbeidet vårt for å lykkes med oppgavene og målene vi har?</a:t>
            </a:r>
          </a:p>
          <a:p>
            <a:pPr algn="l"/>
            <a:endParaRPr lang="nb-NO" sz="900" i="1">
              <a:latin typeface="Roboto Thin" panose="02000000000000000000" pitchFamily="2" charset="0"/>
            </a:endParaRP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30" name="TextBox 29">
            <a:extLst>
              <a:ext uri="{FF2B5EF4-FFF2-40B4-BE49-F238E27FC236}">
                <a16:creationId xmlns:a16="http://schemas.microsoft.com/office/drawing/2014/main" id="{D05BC3E7-B2B1-4925-BF89-59557EF5B38B}"/>
              </a:ext>
            </a:extLst>
          </p:cNvPr>
          <p:cNvSpPr txBox="1">
            <a:spLocks/>
          </p:cNvSpPr>
          <p:nvPr userDrawn="1"/>
        </p:nvSpPr>
        <p:spPr>
          <a:xfrm>
            <a:off x="6514046" y="3958075"/>
            <a:ext cx="2510337" cy="553998"/>
          </a:xfrm>
          <a:prstGeom prst="rect">
            <a:avLst/>
          </a:prstGeom>
          <a:noFill/>
        </p:spPr>
        <p:txBody>
          <a:bodyPr wrap="square" lIns="0" tIns="0" rIns="0" bIns="0" rtlCol="0">
            <a:spAutoFit/>
          </a:bodyPr>
          <a:lstStyle/>
          <a:p>
            <a:r>
              <a:rPr lang="nb-NO" sz="900" i="1">
                <a:latin typeface="Roboto Thin" panose="02000000000000000000" pitchFamily="2" charset="0"/>
              </a:rPr>
              <a:t>Hvilke spilleregler bør vi ha for å jobbe best sammen som et team?</a:t>
            </a:r>
          </a:p>
          <a:p>
            <a:endParaRPr lang="nb-NO" sz="900" i="0">
              <a:latin typeface="Roboto Thin" panose="02000000000000000000" pitchFamily="2" charset="0"/>
            </a:endParaRPr>
          </a:p>
          <a:p>
            <a:pPr algn="l"/>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sp>
        <p:nvSpPr>
          <p:cNvPr id="31" name="TextBox 30">
            <a:extLst>
              <a:ext uri="{FF2B5EF4-FFF2-40B4-BE49-F238E27FC236}">
                <a16:creationId xmlns:a16="http://schemas.microsoft.com/office/drawing/2014/main" id="{E0C84EA7-3499-4800-BDD4-45678F288A4D}"/>
              </a:ext>
            </a:extLst>
          </p:cNvPr>
          <p:cNvSpPr txBox="1">
            <a:spLocks/>
          </p:cNvSpPr>
          <p:nvPr userDrawn="1"/>
        </p:nvSpPr>
        <p:spPr>
          <a:xfrm>
            <a:off x="9238671" y="3956775"/>
            <a:ext cx="2510337" cy="553998"/>
          </a:xfrm>
          <a:prstGeom prst="rect">
            <a:avLst/>
          </a:prstGeom>
          <a:noFill/>
        </p:spPr>
        <p:txBody>
          <a:bodyPr wrap="square" lIns="0" tIns="0" rIns="0" bIns="0" rtlCol="0">
            <a:spAutoFit/>
          </a:bodyPr>
          <a:lstStyle/>
          <a:p>
            <a:pPr algn="l"/>
            <a:r>
              <a:rPr lang="nb-NO" sz="900" i="1">
                <a:latin typeface="Roboto Thin" panose="02000000000000000000" pitchFamily="2" charset="0"/>
              </a:rPr>
              <a:t>Hvordan kan vi følge opp det vi har avtalt i denne kontrakten og sikre at vi utvikler oss som et team?</a:t>
            </a:r>
          </a:p>
          <a:p>
            <a:pPr algn="l"/>
            <a:endParaRPr lang="nb-NO" sz="900" i="1">
              <a:latin typeface="Roboto Thin" panose="02000000000000000000" pitchFamily="2" charset="0"/>
            </a:endParaRPr>
          </a:p>
          <a:p>
            <a:r>
              <a:rPr lang="nb-NO" sz="900" i="0">
                <a:latin typeface="Roboto" panose="02000000000000000000" pitchFamily="2" charset="0"/>
                <a:ea typeface="Roboto" panose="02000000000000000000" pitchFamily="2" charset="0"/>
                <a:cs typeface="Roboto" panose="02000000000000000000" pitchFamily="2" charset="0"/>
              </a:rPr>
              <a:t>Hva har fungert godt?       Hva ønsker vi å justere? </a:t>
            </a:r>
          </a:p>
        </p:txBody>
      </p:sp>
      <p:cxnSp>
        <p:nvCxnSpPr>
          <p:cNvPr id="32" name="Straight Connector 31">
            <a:extLst>
              <a:ext uri="{FF2B5EF4-FFF2-40B4-BE49-F238E27FC236}">
                <a16:creationId xmlns:a16="http://schemas.microsoft.com/office/drawing/2014/main" id="{988A53C1-7602-4A12-B4E7-66007D878A01}"/>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C531F23-D08D-494B-8078-5FAFC0D5B0CA}"/>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10963F-A221-4AA1-A706-DFF6E4F735E4}"/>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EBDC8DC-C2CC-4D13-B40F-CBCBD5E303B7}"/>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CCFAF2E-8FB4-441B-9343-9B4B2323143C}"/>
              </a:ext>
            </a:extLst>
          </p:cNvPr>
          <p:cNvSpPr txBox="1"/>
          <p:nvPr userDrawn="1"/>
        </p:nvSpPr>
        <p:spPr>
          <a:xfrm>
            <a:off x="6565529" y="2431393"/>
            <a:ext cx="4192558" cy="276999"/>
          </a:xfrm>
          <a:prstGeom prst="rect">
            <a:avLst/>
          </a:prstGeom>
          <a:noFill/>
        </p:spPr>
        <p:txBody>
          <a:bodyPr wrap="square" lIns="0" tIns="0" rIns="0" bIns="0" rtlCol="0">
            <a:spAutoFit/>
          </a:bodyPr>
          <a:lstStyle/>
          <a:p>
            <a:pPr algn="l"/>
            <a:r>
              <a:rPr lang="nb-NO" sz="900" i="0">
                <a:latin typeface="Roboto" panose="02000000000000000000" pitchFamily="2" charset="0"/>
                <a:ea typeface="Roboto" panose="02000000000000000000" pitchFamily="2" charset="0"/>
                <a:cs typeface="Roboto" panose="02000000000000000000" pitchFamily="2" charset="0"/>
              </a:rPr>
              <a:t>Hver deltaker gir tilbakemelding til de andre:</a:t>
            </a:r>
          </a:p>
          <a:p>
            <a:pPr algn="l"/>
            <a:r>
              <a:rPr lang="nb-NO" sz="900" i="0">
                <a:latin typeface="Roboto Thin" panose="02000000000000000000" pitchFamily="2" charset="0"/>
              </a:rPr>
              <a:t>Hva har jeg satt pris på ved deg i vårt samarbeid? </a:t>
            </a:r>
          </a:p>
        </p:txBody>
      </p:sp>
    </p:spTree>
    <p:extLst>
      <p:ext uri="{BB962C8B-B14F-4D97-AF65-F5344CB8AC3E}">
        <p14:creationId xmlns:p14="http://schemas.microsoft.com/office/powerpoint/2010/main" val="1504427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llow-up mal til utfyll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032F90-D218-4A7B-AC65-1A99DD66E5F6}"/>
              </a:ext>
            </a:extLst>
          </p:cNvPr>
          <p:cNvSpPr txBox="1">
            <a:spLocks/>
          </p:cNvSpPr>
          <p:nvPr userDrawn="1"/>
        </p:nvSpPr>
        <p:spPr>
          <a:xfrm rot="16200000">
            <a:off x="-1378070" y="2085989"/>
            <a:ext cx="3840681" cy="369334"/>
          </a:xfrm>
          <a:prstGeom prst="rect">
            <a:avLst/>
          </a:prstGeom>
        </p:spPr>
        <p:txBody>
          <a:bodyPr/>
          <a:lstStyle>
            <a:lvl1pPr algn="r"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a:lstStyle>
          <a:p>
            <a:r>
              <a:rPr lang="nb-NO"/>
              <a:t>Vår </a:t>
            </a:r>
            <a:r>
              <a:rPr lang="nb-NO" err="1"/>
              <a:t>Follow</a:t>
            </a:r>
            <a:r>
              <a:rPr lang="nb-NO"/>
              <a:t>-up</a:t>
            </a:r>
          </a:p>
        </p:txBody>
      </p:sp>
      <p:sp>
        <p:nvSpPr>
          <p:cNvPr id="7" name="Rectangle 6">
            <a:extLst>
              <a:ext uri="{FF2B5EF4-FFF2-40B4-BE49-F238E27FC236}">
                <a16:creationId xmlns:a16="http://schemas.microsoft.com/office/drawing/2014/main" id="{6227F881-D828-40C4-95A4-F2127C2F7CC4}"/>
              </a:ext>
            </a:extLst>
          </p:cNvPr>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E334173B-92AC-499D-8EF4-46CBF9C3CEFA}"/>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Hvorfor</a:t>
            </a:r>
            <a:r>
              <a:rPr lang="nb-NO" sz="1200">
                <a:solidFill>
                  <a:srgbClr val="EFECE7"/>
                </a:solidFill>
                <a:latin typeface="Roboto Thin" panose="02000000000000000000" pitchFamily="2" charset="0"/>
              </a:rPr>
              <a:t> er vi til nå?</a:t>
            </a:r>
          </a:p>
        </p:txBody>
      </p:sp>
      <p:sp>
        <p:nvSpPr>
          <p:cNvPr id="9" name="Rectangle 8">
            <a:extLst>
              <a:ext uri="{FF2B5EF4-FFF2-40B4-BE49-F238E27FC236}">
                <a16:creationId xmlns:a16="http://schemas.microsoft.com/office/drawing/2014/main" id="{3E3789A2-9415-4F95-80F9-EC467B07E057}"/>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F9885F89-D536-4FB7-8B36-741B990A3095}"/>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B14F540D-88BE-4FB4-84A2-EAC27E40B6AC}"/>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F189F409-C7D2-473C-8089-ABED990C6932}"/>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Formål</a:t>
            </a:r>
          </a:p>
        </p:txBody>
      </p:sp>
      <p:sp>
        <p:nvSpPr>
          <p:cNvPr id="13" name="Rectangle 12">
            <a:extLst>
              <a:ext uri="{FF2B5EF4-FFF2-40B4-BE49-F238E27FC236}">
                <a16:creationId xmlns:a16="http://schemas.microsoft.com/office/drawing/2014/main" id="{8EFC75B0-EDAE-4C3C-9148-4604B128EB59}"/>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a:t>
            </a:r>
          </a:p>
        </p:txBody>
      </p:sp>
      <p:sp>
        <p:nvSpPr>
          <p:cNvPr id="14" name="Rectangle 13">
            <a:extLst>
              <a:ext uri="{FF2B5EF4-FFF2-40B4-BE49-F238E27FC236}">
                <a16:creationId xmlns:a16="http://schemas.microsoft.com/office/drawing/2014/main" id="{208CEDD1-3CE0-4801-8A12-EA48E1E0C50B}"/>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a:t>
            </a:r>
            <a:r>
              <a:rPr lang="nb-NO" sz="1200">
                <a:solidFill>
                  <a:srgbClr val="EFECE7"/>
                </a:solidFill>
                <a:latin typeface="Roboto Thin" panose="02000000000000000000" pitchFamily="2" charset="0"/>
              </a:rPr>
              <a:t> skal vi få til videre?</a:t>
            </a:r>
          </a:p>
        </p:txBody>
      </p:sp>
      <p:sp>
        <p:nvSpPr>
          <p:cNvPr id="15" name="Rectangle 14">
            <a:extLst>
              <a:ext uri="{FF2B5EF4-FFF2-40B4-BE49-F238E27FC236}">
                <a16:creationId xmlns:a16="http://schemas.microsoft.com/office/drawing/2014/main" id="{68DBE1DF-811F-4572-95E8-9DEF18247298}"/>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191EA921-93D6-4E79-A485-2061058AC759}"/>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hverandre</a:t>
            </a:r>
          </a:p>
        </p:txBody>
      </p:sp>
      <p:sp>
        <p:nvSpPr>
          <p:cNvPr id="17" name="Rectangle 16">
            <a:extLst>
              <a:ext uri="{FF2B5EF4-FFF2-40B4-BE49-F238E27FC236}">
                <a16:creationId xmlns:a16="http://schemas.microsoft.com/office/drawing/2014/main" id="{97C6EE67-9C7C-4AC4-8B84-9DD055FF889B}"/>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8" name="Rectangle 17">
            <a:extLst>
              <a:ext uri="{FF2B5EF4-FFF2-40B4-BE49-F238E27FC236}">
                <a16:creationId xmlns:a16="http://schemas.microsoft.com/office/drawing/2014/main" id="{0B54DE64-0E40-426B-9A0B-95E31691F349}"/>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Teamutvikling</a:t>
            </a:r>
          </a:p>
        </p:txBody>
      </p:sp>
      <p:sp>
        <p:nvSpPr>
          <p:cNvPr id="19" name="Rectangle 18">
            <a:extLst>
              <a:ext uri="{FF2B5EF4-FFF2-40B4-BE49-F238E27FC236}">
                <a16:creationId xmlns:a16="http://schemas.microsoft.com/office/drawing/2014/main" id="{559A372F-68A5-4761-AF64-2A21DCE039A0}"/>
              </a:ext>
            </a:extLst>
          </p:cNvPr>
          <p:cNvSpPr/>
          <p:nvPr userDrawn="1"/>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D669AC53-A434-4583-8A72-DBEBF52EF554}"/>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7D669B77-676C-4692-8497-E585604759B4}"/>
              </a:ext>
            </a:extLst>
          </p:cNvPr>
          <p:cNvCxnSpPr>
            <a:cxnSpLocks/>
          </p:cNvCxnSpPr>
          <p:nvPr userDrawn="1"/>
        </p:nvCxnSpPr>
        <p:spPr>
          <a:xfrm>
            <a:off x="3660596" y="350315"/>
            <a:ext cx="0" cy="287628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1C733F-DE4A-4D86-AC65-655E33EC06C3}"/>
              </a:ext>
            </a:extLst>
          </p:cNvPr>
          <p:cNvCxnSpPr>
            <a:cxnSpLocks/>
          </p:cNvCxnSpPr>
          <p:nvPr userDrawn="1"/>
        </p:nvCxnSpPr>
        <p:spPr>
          <a:xfrm>
            <a:off x="943897" y="3226595"/>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6A1A69C-EE2C-4E16-9FA9-F029C4BDDB68}"/>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24" name="Rectangle 23">
            <a:extLst>
              <a:ext uri="{FF2B5EF4-FFF2-40B4-BE49-F238E27FC236}">
                <a16:creationId xmlns:a16="http://schemas.microsoft.com/office/drawing/2014/main" id="{39A9709E-3753-4265-A957-D6944029229B}"/>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4</a:t>
            </a:r>
          </a:p>
        </p:txBody>
      </p:sp>
      <p:sp>
        <p:nvSpPr>
          <p:cNvPr id="25" name="TextBox 24">
            <a:extLst>
              <a:ext uri="{FF2B5EF4-FFF2-40B4-BE49-F238E27FC236}">
                <a16:creationId xmlns:a16="http://schemas.microsoft.com/office/drawing/2014/main" id="{28C4A404-FE11-4123-890F-0414E9A62E2E}"/>
              </a:ext>
            </a:extLst>
          </p:cNvPr>
          <p:cNvSpPr txBox="1"/>
          <p:nvPr userDrawn="1"/>
        </p:nvSpPr>
        <p:spPr>
          <a:xfrm>
            <a:off x="1058772" y="1073907"/>
            <a:ext cx="2510337" cy="369332"/>
          </a:xfrm>
          <a:prstGeom prst="rect">
            <a:avLst/>
          </a:prstGeom>
          <a:noFill/>
        </p:spPr>
        <p:txBody>
          <a:bodyPr wrap="square" lIns="0" tIns="0" rIns="0" bIns="0" rtlCol="0">
            <a:spAutoFit/>
          </a:bodyPr>
          <a:lstStyle/>
          <a:p>
            <a:r>
              <a:rPr lang="nb-NO" sz="1200" i="0" kern="1200">
                <a:solidFill>
                  <a:schemeClr val="tx1"/>
                </a:solidFill>
                <a:latin typeface="Roboto Thin" panose="02000000000000000000" pitchFamily="2" charset="0"/>
                <a:ea typeface="+mn-ea"/>
                <a:cs typeface="+mn-cs"/>
              </a:rPr>
              <a:t>Gir formålet vårt fortsatt mening eller bør det justeres? I så fall til hva?</a:t>
            </a:r>
          </a:p>
        </p:txBody>
      </p:sp>
      <p:sp>
        <p:nvSpPr>
          <p:cNvPr id="26" name="TextBox 25">
            <a:extLst>
              <a:ext uri="{FF2B5EF4-FFF2-40B4-BE49-F238E27FC236}">
                <a16:creationId xmlns:a16="http://schemas.microsoft.com/office/drawing/2014/main" id="{B6C6F2A9-8956-4F3C-BEF4-202CA029F9EC}"/>
              </a:ext>
            </a:extLst>
          </p:cNvPr>
          <p:cNvSpPr txBox="1"/>
          <p:nvPr userDrawn="1"/>
        </p:nvSpPr>
        <p:spPr>
          <a:xfrm>
            <a:off x="3750642" y="1068091"/>
            <a:ext cx="2510337" cy="184666"/>
          </a:xfrm>
          <a:prstGeom prst="rect">
            <a:avLst/>
          </a:prstGeom>
          <a:noFill/>
        </p:spPr>
        <p:txBody>
          <a:bodyPr wrap="square" lIns="0" tIns="0" rIns="0" bIns="0" rtlCol="0">
            <a:spAutoFit/>
          </a:bodyPr>
          <a:lstStyle/>
          <a:p>
            <a:pPr algn="l"/>
            <a:r>
              <a:rPr lang="nb-NO" sz="1200" b="0" i="0">
                <a:latin typeface="Roboto Thin" panose="02000000000000000000" pitchFamily="2" charset="0"/>
              </a:rPr>
              <a:t>Hva er NÅ våre viktigste mål?</a:t>
            </a:r>
          </a:p>
        </p:txBody>
      </p:sp>
      <p:sp>
        <p:nvSpPr>
          <p:cNvPr id="27" name="TextBox 26">
            <a:extLst>
              <a:ext uri="{FF2B5EF4-FFF2-40B4-BE49-F238E27FC236}">
                <a16:creationId xmlns:a16="http://schemas.microsoft.com/office/drawing/2014/main" id="{837CE4AD-D5BE-43EA-8163-AF97C6DEA584}"/>
              </a:ext>
            </a:extLst>
          </p:cNvPr>
          <p:cNvSpPr txBox="1"/>
          <p:nvPr userDrawn="1"/>
        </p:nvSpPr>
        <p:spPr>
          <a:xfrm>
            <a:off x="6569227" y="1073918"/>
            <a:ext cx="4448444" cy="738664"/>
          </a:xfrm>
          <a:prstGeom prst="rect">
            <a:avLst/>
          </a:prstGeom>
          <a:noFill/>
        </p:spPr>
        <p:txBody>
          <a:bodyPr wrap="square" lIns="0" tIns="0" rIns="0" bIns="0" rtlCol="0">
            <a:spAutoFit/>
          </a:bodyPr>
          <a:lstStyle/>
          <a:p>
            <a:pPr algn="l"/>
            <a:r>
              <a:rPr lang="nb-NO" sz="1200" b="1" i="0">
                <a:latin typeface="Roboto Thin" panose="02000000000000000000" pitchFamily="2" charset="0"/>
              </a:rPr>
              <a:t>Hver deltaker deler om seg selv: </a:t>
            </a:r>
          </a:p>
          <a:p>
            <a:pPr algn="l"/>
            <a:r>
              <a:rPr lang="nb-NO" sz="1200" i="0">
                <a:latin typeface="Roboto Thin" panose="02000000000000000000" pitchFamily="2" charset="0"/>
              </a:rPr>
              <a:t>Hva opplever jeg å ha bidratt med i teamet? </a:t>
            </a:r>
          </a:p>
          <a:p>
            <a:pPr algn="l"/>
            <a:r>
              <a:rPr lang="nb-NO" sz="1200" i="0">
                <a:latin typeface="Roboto Thin" panose="02000000000000000000" pitchFamily="2" charset="0"/>
              </a:rPr>
              <a:t>Hva ønsker jeg å justere og utvikle meg på og gjerne mottar tilbakemelding på i vårt videre samarbeid? </a:t>
            </a:r>
          </a:p>
        </p:txBody>
      </p:sp>
      <p:sp>
        <p:nvSpPr>
          <p:cNvPr id="28" name="TextBox 27">
            <a:extLst>
              <a:ext uri="{FF2B5EF4-FFF2-40B4-BE49-F238E27FC236}">
                <a16:creationId xmlns:a16="http://schemas.microsoft.com/office/drawing/2014/main" id="{AE286F6F-0814-4909-8029-14718029BD53}"/>
              </a:ext>
            </a:extLst>
          </p:cNvPr>
          <p:cNvSpPr txBox="1">
            <a:spLocks/>
          </p:cNvSpPr>
          <p:nvPr userDrawn="1"/>
        </p:nvSpPr>
        <p:spPr>
          <a:xfrm>
            <a:off x="1064796" y="397738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29" name="TextBox 28">
            <a:extLst>
              <a:ext uri="{FF2B5EF4-FFF2-40B4-BE49-F238E27FC236}">
                <a16:creationId xmlns:a16="http://schemas.microsoft.com/office/drawing/2014/main" id="{9259F602-6157-42F9-B97A-6943E684FD7A}"/>
              </a:ext>
            </a:extLst>
          </p:cNvPr>
          <p:cNvSpPr txBox="1">
            <a:spLocks/>
          </p:cNvSpPr>
          <p:nvPr userDrawn="1"/>
        </p:nvSpPr>
        <p:spPr>
          <a:xfrm>
            <a:off x="3789421" y="39727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30" name="TextBox 29">
            <a:extLst>
              <a:ext uri="{FF2B5EF4-FFF2-40B4-BE49-F238E27FC236}">
                <a16:creationId xmlns:a16="http://schemas.microsoft.com/office/drawing/2014/main" id="{0246B5EE-320C-4100-A131-A9B34AA824E5}"/>
              </a:ext>
            </a:extLst>
          </p:cNvPr>
          <p:cNvSpPr txBox="1">
            <a:spLocks/>
          </p:cNvSpPr>
          <p:nvPr userDrawn="1"/>
        </p:nvSpPr>
        <p:spPr>
          <a:xfrm>
            <a:off x="6514046" y="39580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sp>
        <p:nvSpPr>
          <p:cNvPr id="31" name="TextBox 30">
            <a:extLst>
              <a:ext uri="{FF2B5EF4-FFF2-40B4-BE49-F238E27FC236}">
                <a16:creationId xmlns:a16="http://schemas.microsoft.com/office/drawing/2014/main" id="{4569FDFF-2191-4DDA-9989-AA38351475B4}"/>
              </a:ext>
            </a:extLst>
          </p:cNvPr>
          <p:cNvSpPr txBox="1">
            <a:spLocks/>
          </p:cNvSpPr>
          <p:nvPr userDrawn="1"/>
        </p:nvSpPr>
        <p:spPr>
          <a:xfrm>
            <a:off x="9238671" y="3956775"/>
            <a:ext cx="2510337" cy="369332"/>
          </a:xfrm>
          <a:prstGeom prst="rect">
            <a:avLst/>
          </a:prstGeom>
          <a:noFill/>
        </p:spPr>
        <p:txBody>
          <a:bodyPr wrap="square" lIns="0" tIns="0" rIns="0" bIns="0" rtlCol="0">
            <a:spAutoFit/>
          </a:bodyPr>
          <a:lstStyle/>
          <a:p>
            <a:pPr algn="l"/>
            <a:r>
              <a:rPr lang="nb-NO" sz="1200" i="0">
                <a:latin typeface="Roboto Thin" panose="02000000000000000000" pitchFamily="2" charset="0"/>
              </a:rPr>
              <a:t>Hva har fungert godt? </a:t>
            </a:r>
          </a:p>
          <a:p>
            <a:pPr algn="l"/>
            <a:r>
              <a:rPr lang="nb-NO" sz="1200" i="0">
                <a:latin typeface="Roboto Thin" panose="02000000000000000000" pitchFamily="2" charset="0"/>
              </a:rPr>
              <a:t>Hva ønsker vi å justere? </a:t>
            </a:r>
          </a:p>
        </p:txBody>
      </p:sp>
      <p:cxnSp>
        <p:nvCxnSpPr>
          <p:cNvPr id="32" name="Straight Connector 31">
            <a:extLst>
              <a:ext uri="{FF2B5EF4-FFF2-40B4-BE49-F238E27FC236}">
                <a16:creationId xmlns:a16="http://schemas.microsoft.com/office/drawing/2014/main" id="{4541181C-40E3-4520-BB99-D423CF05ADD9}"/>
              </a:ext>
            </a:extLst>
          </p:cNvPr>
          <p:cNvCxnSpPr>
            <a:cxnSpLocks/>
          </p:cNvCxnSpPr>
          <p:nvPr userDrawn="1"/>
        </p:nvCxnSpPr>
        <p:spPr>
          <a:xfrm>
            <a:off x="6416071" y="339013"/>
            <a:ext cx="0" cy="28875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78AF73B-DF50-4633-A5A6-FFCBFC3BAA07}"/>
              </a:ext>
            </a:extLst>
          </p:cNvPr>
          <p:cNvCxnSpPr>
            <a:cxnSpLocks/>
          </p:cNvCxnSpPr>
          <p:nvPr userDrawn="1"/>
        </p:nvCxnSpPr>
        <p:spPr>
          <a:xfrm>
            <a:off x="3669241"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DA588A-1339-484F-9035-4A955FBDAEDC}"/>
              </a:ext>
            </a:extLst>
          </p:cNvPr>
          <p:cNvCxnSpPr>
            <a:cxnSpLocks/>
          </p:cNvCxnSpPr>
          <p:nvPr userDrawn="1"/>
        </p:nvCxnSpPr>
        <p:spPr>
          <a:xfrm>
            <a:off x="6401208"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0677BAE-C431-441B-9A9E-CDC751075F8E}"/>
              </a:ext>
            </a:extLst>
          </p:cNvPr>
          <p:cNvCxnSpPr>
            <a:cxnSpLocks/>
          </p:cNvCxnSpPr>
          <p:nvPr userDrawn="1"/>
        </p:nvCxnSpPr>
        <p:spPr>
          <a:xfrm>
            <a:off x="9127843" y="3972775"/>
            <a:ext cx="0" cy="2403759"/>
          </a:xfrm>
          <a:prstGeom prst="line">
            <a:avLst/>
          </a:prstGeom>
          <a:ln w="12700">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Text Placeholder 33">
            <a:extLst>
              <a:ext uri="{FF2B5EF4-FFF2-40B4-BE49-F238E27FC236}">
                <a16:creationId xmlns:a16="http://schemas.microsoft.com/office/drawing/2014/main" id="{FDE303DB-E4EB-4E2E-81F1-D9AFE4034744}"/>
              </a:ext>
            </a:extLst>
          </p:cNvPr>
          <p:cNvSpPr txBox="1">
            <a:spLocks/>
          </p:cNvSpPr>
          <p:nvPr userDrawn="1"/>
        </p:nvSpPr>
        <p:spPr>
          <a:xfrm>
            <a:off x="1053102" y="1486037"/>
            <a:ext cx="2498289" cy="168423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nb-NO"/>
          </a:p>
        </p:txBody>
      </p:sp>
      <p:sp>
        <p:nvSpPr>
          <p:cNvPr id="43" name="TextBox 42">
            <a:extLst>
              <a:ext uri="{FF2B5EF4-FFF2-40B4-BE49-F238E27FC236}">
                <a16:creationId xmlns:a16="http://schemas.microsoft.com/office/drawing/2014/main" id="{EFF1E7A3-15FB-4EE6-854C-80EDF9ABBB6D}"/>
              </a:ext>
            </a:extLst>
          </p:cNvPr>
          <p:cNvSpPr txBox="1"/>
          <p:nvPr userDrawn="1"/>
        </p:nvSpPr>
        <p:spPr>
          <a:xfrm>
            <a:off x="6565529" y="2431393"/>
            <a:ext cx="4192558" cy="369332"/>
          </a:xfrm>
          <a:prstGeom prst="rect">
            <a:avLst/>
          </a:prstGeom>
          <a:noFill/>
        </p:spPr>
        <p:txBody>
          <a:bodyPr wrap="square" lIns="0" tIns="0" rIns="0" bIns="0" rtlCol="0">
            <a:spAutoFit/>
          </a:bodyPr>
          <a:lstStyle/>
          <a:p>
            <a:pPr algn="l"/>
            <a:r>
              <a:rPr lang="nb-NO" sz="1200" b="1" i="0">
                <a:latin typeface="Roboto Thin" panose="02000000000000000000" pitchFamily="2" charset="0"/>
              </a:rPr>
              <a:t>Hver deltaker gir tilbakemelding til de andre:</a:t>
            </a:r>
          </a:p>
          <a:p>
            <a:pPr algn="l"/>
            <a:r>
              <a:rPr lang="nb-NO" sz="1200" i="0">
                <a:latin typeface="Roboto Thin" panose="02000000000000000000" pitchFamily="2" charset="0"/>
              </a:rPr>
              <a:t>Hva har jeg satt pris på ved deg i vårt samarbeid? </a:t>
            </a:r>
          </a:p>
        </p:txBody>
      </p:sp>
      <p:sp>
        <p:nvSpPr>
          <p:cNvPr id="68" name="Text Placeholder 78">
            <a:extLst>
              <a:ext uri="{FF2B5EF4-FFF2-40B4-BE49-F238E27FC236}">
                <a16:creationId xmlns:a16="http://schemas.microsoft.com/office/drawing/2014/main" id="{CE86D5D2-E9D2-4E99-98AA-A3F33F52ABFB}"/>
              </a:ext>
            </a:extLst>
          </p:cNvPr>
          <p:cNvSpPr>
            <a:spLocks noGrp="1"/>
          </p:cNvSpPr>
          <p:nvPr>
            <p:ph type="body" sz="quarter" idx="10"/>
          </p:nvPr>
        </p:nvSpPr>
        <p:spPr>
          <a:xfrm>
            <a:off x="1065213" y="1485900"/>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9" name="Text Placeholder 78">
            <a:extLst>
              <a:ext uri="{FF2B5EF4-FFF2-40B4-BE49-F238E27FC236}">
                <a16:creationId xmlns:a16="http://schemas.microsoft.com/office/drawing/2014/main" id="{89CFE6D9-DEB1-415A-A95E-D205FB94CB01}"/>
              </a:ext>
            </a:extLst>
          </p:cNvPr>
          <p:cNvSpPr>
            <a:spLocks noGrp="1"/>
          </p:cNvSpPr>
          <p:nvPr>
            <p:ph type="body" sz="quarter" idx="11"/>
          </p:nvPr>
        </p:nvSpPr>
        <p:spPr>
          <a:xfrm>
            <a:off x="3750642" y="1490984"/>
            <a:ext cx="2497137" cy="164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0" name="Text Placeholder 78">
            <a:extLst>
              <a:ext uri="{FF2B5EF4-FFF2-40B4-BE49-F238E27FC236}">
                <a16:creationId xmlns:a16="http://schemas.microsoft.com/office/drawing/2014/main" id="{8E26A404-3933-4FB1-8466-EC4598B74DBD}"/>
              </a:ext>
            </a:extLst>
          </p:cNvPr>
          <p:cNvSpPr>
            <a:spLocks noGrp="1"/>
          </p:cNvSpPr>
          <p:nvPr>
            <p:ph type="body" sz="quarter" idx="12"/>
          </p:nvPr>
        </p:nvSpPr>
        <p:spPr>
          <a:xfrm>
            <a:off x="1063624"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1" name="Text Placeholder 78">
            <a:extLst>
              <a:ext uri="{FF2B5EF4-FFF2-40B4-BE49-F238E27FC236}">
                <a16:creationId xmlns:a16="http://schemas.microsoft.com/office/drawing/2014/main" id="{FBF46D23-1CF3-453A-91B2-F450BF17C255}"/>
              </a:ext>
            </a:extLst>
          </p:cNvPr>
          <p:cNvSpPr>
            <a:spLocks noGrp="1"/>
          </p:cNvSpPr>
          <p:nvPr>
            <p:ph type="body" sz="quarter" idx="13"/>
          </p:nvPr>
        </p:nvSpPr>
        <p:spPr>
          <a:xfrm>
            <a:off x="3784318"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2" name="Text Placeholder 78">
            <a:extLst>
              <a:ext uri="{FF2B5EF4-FFF2-40B4-BE49-F238E27FC236}">
                <a16:creationId xmlns:a16="http://schemas.microsoft.com/office/drawing/2014/main" id="{D06039E3-61AC-456D-8840-278612FF49BF}"/>
              </a:ext>
            </a:extLst>
          </p:cNvPr>
          <p:cNvSpPr>
            <a:spLocks noGrp="1"/>
          </p:cNvSpPr>
          <p:nvPr>
            <p:ph type="body" sz="quarter" idx="14"/>
          </p:nvPr>
        </p:nvSpPr>
        <p:spPr>
          <a:xfrm>
            <a:off x="6512039"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3" name="Text Placeholder 78">
            <a:extLst>
              <a:ext uri="{FF2B5EF4-FFF2-40B4-BE49-F238E27FC236}">
                <a16:creationId xmlns:a16="http://schemas.microsoft.com/office/drawing/2014/main" id="{2DBE1469-89E2-4A52-AD91-D4CC415F02E2}"/>
              </a:ext>
            </a:extLst>
          </p:cNvPr>
          <p:cNvSpPr>
            <a:spLocks noGrp="1"/>
          </p:cNvSpPr>
          <p:nvPr>
            <p:ph type="body" sz="quarter" idx="15"/>
          </p:nvPr>
        </p:nvSpPr>
        <p:spPr>
          <a:xfrm>
            <a:off x="9239760" y="4587705"/>
            <a:ext cx="2497137" cy="1758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918529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llow-up kortversjon ma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829421"/>
            <a:ext cx="3439399" cy="1516088"/>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829421"/>
            <a:ext cx="3439399" cy="151608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829485"/>
            <a:ext cx="3443415" cy="151670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485341"/>
            <a:ext cx="5200639" cy="183677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Box 4">
            <a:extLst>
              <a:ext uri="{FF2B5EF4-FFF2-40B4-BE49-F238E27FC236}">
                <a16:creationId xmlns:a16="http://schemas.microsoft.com/office/drawing/2014/main" id="{0F003C14-4615-4630-BA96-E8B523BA64B3}"/>
              </a:ext>
            </a:extLst>
          </p:cNvPr>
          <p:cNvSpPr txBox="1">
            <a:spLocks/>
          </p:cNvSpPr>
          <p:nvPr userDrawn="1"/>
        </p:nvSpPr>
        <p:spPr>
          <a:xfrm rot="16200000">
            <a:off x="-371440" y="1079360"/>
            <a:ext cx="1827423"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a:t>
            </a:r>
            <a:r>
              <a:rPr lang="nb-NO" sz="2400" err="1">
                <a:solidFill>
                  <a:schemeClr val="accent1"/>
                </a:solidFill>
                <a:latin typeface="Roboto Thin" panose="02000000000000000000" pitchFamily="2" charset="0"/>
              </a:rPr>
              <a:t>Follow</a:t>
            </a:r>
            <a:r>
              <a:rPr lang="nb-NO" sz="2400">
                <a:solidFill>
                  <a:schemeClr val="accent1"/>
                </a:solidFill>
                <a:latin typeface="Roboto Thin" panose="02000000000000000000" pitchFamily="2" charset="0"/>
              </a:rPr>
              <a:t>-up</a:t>
            </a:r>
          </a:p>
        </p:txBody>
      </p:sp>
      <p:sp>
        <p:nvSpPr>
          <p:cNvPr id="6" name="Rectangle 5">
            <a:extLst>
              <a:ext uri="{FF2B5EF4-FFF2-40B4-BE49-F238E27FC236}">
                <a16:creationId xmlns:a16="http://schemas.microsoft.com/office/drawing/2014/main" id="{7944004B-4FC1-4BB9-A6FF-D87D92BD8FC7}"/>
              </a:ext>
            </a:extLst>
          </p:cNvPr>
          <p:cNvSpPr>
            <a:spLocks/>
          </p:cNvSpPr>
          <p:nvPr userDrawn="1"/>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 videre</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 i dette teamet nå?</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Ny innsikt om oss selv og andre</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tx2"/>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485340"/>
            <a:ext cx="5200639" cy="140573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Thin" panose="02000000000000000000" pitchFamily="2" charset="0"/>
              </a:rPr>
              <a:t>Hva er det vi som gruppe ønsker å oppnå videre fremover?</a:t>
            </a: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Hver deltaker deler om seg selv:</a:t>
            </a:r>
          </a:p>
          <a:p>
            <a:pPr marL="0" indent="0" algn="l">
              <a:buFont typeface="Arial" panose="020B0604020202020204" pitchFamily="34" charset="0"/>
              <a:buNone/>
            </a:pPr>
            <a:r>
              <a:rPr lang="nb-NO" sz="1000" i="0">
                <a:latin typeface="Roboto Thin" panose="02000000000000000000" pitchFamily="2" charset="0"/>
              </a:rPr>
              <a:t>Hva opplever jeg å ha bidratt med i teamet og hva ønsker jeg å justere fremover?</a:t>
            </a: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Hvilke roller trenger vi i denne gruppen for å levere på </a:t>
            </a:r>
            <a:br>
              <a:rPr lang="nb-NO" sz="1000" i="1">
                <a:latin typeface="Roboto Thin" panose="02000000000000000000" pitchFamily="2" charset="0"/>
              </a:rPr>
            </a:br>
            <a:r>
              <a:rPr lang="nb-NO" sz="1000" i="1">
                <a:latin typeface="Roboto Thin" panose="02000000000000000000" pitchFamily="2" charset="0"/>
              </a:rPr>
              <a:t>mål og ambisjon vi har satt oss?</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Hvordan kan vi best organisere arbeidet vårt for å lykkes med oppgavene og målene vi har?</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1">
                <a:latin typeface="Roboto Thin" panose="02000000000000000000" pitchFamily="2" charset="0"/>
              </a:rPr>
              <a:t>Hvilke spilleregler bør vi ha for å jobbe best sammen som et team?</a:t>
            </a:r>
          </a:p>
          <a:p>
            <a:pPr marL="0" indent="0" algn="l">
              <a:buFont typeface="Arial" panose="020B0604020202020204" pitchFamily="34" charset="0"/>
              <a:buNone/>
            </a:pPr>
            <a:r>
              <a:rPr lang="nb-NO" sz="1000" i="0">
                <a:latin typeface="Roboto" panose="02000000000000000000" pitchFamily="2" charset="0"/>
                <a:ea typeface="Roboto" panose="02000000000000000000" pitchFamily="2" charset="0"/>
                <a:cs typeface="Roboto" panose="02000000000000000000" pitchFamily="2" charset="0"/>
              </a:rPr>
              <a:t>Hva har fungert godt?                           Hva ønsker vi å justere?</a:t>
            </a:r>
            <a:endParaRPr lang="nb-NO" sz="1000" i="0">
              <a:latin typeface="Roboto Thin" panose="02000000000000000000" pitchFamily="2" charset="0"/>
            </a:endParaRPr>
          </a:p>
        </p:txBody>
      </p:sp>
      <p:cxnSp>
        <p:nvCxnSpPr>
          <p:cNvPr id="32" name="Straight Connector 31">
            <a:extLst>
              <a:ext uri="{FF2B5EF4-FFF2-40B4-BE49-F238E27FC236}">
                <a16:creationId xmlns:a16="http://schemas.microsoft.com/office/drawing/2014/main" id="{370FA06A-4C3B-4494-8FF5-EF807E8A0BA3}"/>
              </a:ext>
            </a:extLst>
          </p:cNvPr>
          <p:cNvCxnSpPr>
            <a:cxnSpLocks/>
          </p:cNvCxnSpPr>
          <p:nvPr userDrawn="1"/>
        </p:nvCxnSpPr>
        <p:spPr>
          <a:xfrm>
            <a:off x="4587309"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40AB38-D571-4361-9DEB-5BD35538B060}"/>
              </a:ext>
            </a:extLst>
          </p:cNvPr>
          <p:cNvCxnSpPr>
            <a:cxnSpLocks/>
          </p:cNvCxnSpPr>
          <p:nvPr userDrawn="1"/>
        </p:nvCxnSpPr>
        <p:spPr>
          <a:xfrm>
            <a:off x="8218633" y="4288736"/>
            <a:ext cx="0" cy="2099699"/>
          </a:xfrm>
          <a:prstGeom prst="line">
            <a:avLst/>
          </a:prstGeom>
          <a:ln w="9525">
            <a:solidFill>
              <a:schemeClr val="accent5">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TextBox 2">
            <a:extLst>
              <a:ext uri="{FF2B5EF4-FFF2-40B4-BE49-F238E27FC236}">
                <a16:creationId xmlns:a16="http://schemas.microsoft.com/office/drawing/2014/main" id="{9CBC2C6E-87E5-40B2-80EB-292486ECEA9E}"/>
              </a:ext>
            </a:extLst>
          </p:cNvPr>
          <p:cNvSpPr txBox="1"/>
          <p:nvPr userDrawn="1"/>
        </p:nvSpPr>
        <p:spPr>
          <a:xfrm>
            <a:off x="6558801" y="3010326"/>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indent="0" algn="l">
              <a:buFont typeface="Arial" panose="020B0604020202020204" pitchFamily="34" charset="0"/>
              <a:buNone/>
            </a:pPr>
            <a:r>
              <a:rPr lang="nb-NO" sz="1000" i="0" kern="1200">
                <a:solidFill>
                  <a:schemeClr val="tx1"/>
                </a:solidFill>
                <a:latin typeface="Roboto" panose="02000000000000000000" pitchFamily="2" charset="0"/>
                <a:ea typeface="Roboto" panose="02000000000000000000" pitchFamily="2" charset="0"/>
                <a:cs typeface="Roboto" panose="02000000000000000000" pitchFamily="2" charset="0"/>
              </a:rPr>
              <a:t>Hver deltaker gir tilbakemelding til de andre:</a:t>
            </a:r>
          </a:p>
          <a:p>
            <a:pPr marL="0" indent="0" algn="l">
              <a:buFont typeface="Arial" panose="020B0604020202020204" pitchFamily="34" charset="0"/>
              <a:buNone/>
            </a:pPr>
            <a:r>
              <a:rPr lang="nb-NO" sz="1000" i="0" kern="1200">
                <a:solidFill>
                  <a:schemeClr val="tx1"/>
                </a:solidFill>
                <a:latin typeface="Roboto Thin" panose="02000000000000000000" pitchFamily="2" charset="0"/>
                <a:ea typeface="+mn-ea"/>
                <a:cs typeface="+mn-cs"/>
              </a:rPr>
              <a:t>Hva har jeg satt pris på ved deg i vårt samarbeid?</a:t>
            </a:r>
          </a:p>
        </p:txBody>
      </p:sp>
    </p:spTree>
    <p:extLst>
      <p:ext uri="{BB962C8B-B14F-4D97-AF65-F5344CB8AC3E}">
        <p14:creationId xmlns:p14="http://schemas.microsoft.com/office/powerpoint/2010/main" val="337104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3E70-5003-47D5-94AE-336576D8CD7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336768E1-4CAD-4624-8528-22A293F01BB5}"/>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84E330EA-A3C1-4702-B06E-14796BB7CF35}"/>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FAC142E-C2B9-403A-858E-795E3977E4DC}"/>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A59DCCC3-EA03-4ED0-8783-5E5A0F0D3D73}"/>
              </a:ext>
            </a:extLst>
          </p:cNvPr>
          <p:cNvSpPr>
            <a:spLocks noGrp="1"/>
          </p:cNvSpPr>
          <p:nvPr>
            <p:ph idx="1"/>
          </p:nvPr>
        </p:nvSpPr>
        <p:spPr>
          <a:xfrm>
            <a:off x="901375" y="1669640"/>
            <a:ext cx="10436985" cy="4584964"/>
          </a:xfrm>
          <a:prstGeom prst="rect">
            <a:avLst/>
          </a:prstGeom>
        </p:spPr>
        <p:txBody>
          <a:bodyPr vert="horz" lIns="0" tIns="0" rIns="0" bIns="0" rtlCol="0">
            <a:normAutofit/>
          </a:bodyPr>
          <a:lstStyle>
            <a:lvl1pPr>
              <a:buClr>
                <a:srgbClr val="FF3300"/>
              </a:buClr>
              <a:defRPr>
                <a:solidFill>
                  <a:schemeClr val="tx1"/>
                </a:solidFill>
              </a:defRPr>
            </a:lvl1pPr>
            <a:lvl2pPr>
              <a:buClr>
                <a:srgbClr val="FF3300"/>
              </a:buClr>
              <a:defRPr>
                <a:solidFill>
                  <a:schemeClr val="tx1"/>
                </a:solidFill>
              </a:defRPr>
            </a:lvl2pPr>
            <a:lvl3pPr>
              <a:buClr>
                <a:srgbClr val="FF3300"/>
              </a:buClr>
              <a:defRPr>
                <a:solidFill>
                  <a:schemeClr val="tx1"/>
                </a:solidFill>
              </a:defRPr>
            </a:lvl3pPr>
            <a:lvl4pPr>
              <a:buClr>
                <a:srgbClr val="FF3300"/>
              </a:buClr>
              <a:defRPr>
                <a:solidFill>
                  <a:schemeClr val="tx1"/>
                </a:solidFill>
              </a:defRPr>
            </a:lvl4pPr>
            <a:lvl5pPr>
              <a:buClr>
                <a:srgbClr val="FF33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736206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EFECE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6376946" y="3101502"/>
            <a:ext cx="4826229" cy="654995"/>
          </a:xfrm>
        </p:spPr>
        <p:txBody>
          <a:bodyPr anchor="ctr">
            <a:normAutofit/>
          </a:bodyPr>
          <a:lstStyle>
            <a:lvl1pPr algn="ctr">
              <a:defRPr sz="3600">
                <a:solidFill>
                  <a:srgbClr val="231651"/>
                </a:solidFill>
              </a:defRPr>
            </a:lvl1pPr>
          </a:lstStyle>
          <a:p>
            <a:r>
              <a:rPr lang="en-US"/>
              <a:t>Click to edit Master title style</a:t>
            </a:r>
            <a:endParaRPr lang="nb-NO"/>
          </a:p>
        </p:txBody>
      </p:sp>
      <p:sp>
        <p:nvSpPr>
          <p:cNvPr id="2" name="Rectangle 1">
            <a:extLst>
              <a:ext uri="{FF2B5EF4-FFF2-40B4-BE49-F238E27FC236}">
                <a16:creationId xmlns:a16="http://schemas.microsoft.com/office/drawing/2014/main" id="{D4CA9ADB-C456-4932-9A48-75529EA4136F}"/>
              </a:ext>
            </a:extLst>
          </p:cNvPr>
          <p:cNvSpPr/>
          <p:nvPr userDrawn="1"/>
        </p:nvSpPr>
        <p:spPr>
          <a:xfrm>
            <a:off x="-75414" y="1"/>
            <a:ext cx="5128181"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Graphic 4">
            <a:extLst>
              <a:ext uri="{FF2B5EF4-FFF2-40B4-BE49-F238E27FC236}">
                <a16:creationId xmlns:a16="http://schemas.microsoft.com/office/drawing/2014/main" id="{5E11BDAD-1AD7-4495-B986-5DBCC1137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402" y="941444"/>
            <a:ext cx="5727716" cy="4975112"/>
          </a:xfrm>
          <a:prstGeom prst="rect">
            <a:avLst/>
          </a:prstGeom>
        </p:spPr>
      </p:pic>
      <p:pic>
        <p:nvPicPr>
          <p:cNvPr id="7" name="Picture 6" descr="A picture containing text, clipart, sign&#10;&#10;Description automatically generated">
            <a:extLst>
              <a:ext uri="{FF2B5EF4-FFF2-40B4-BE49-F238E27FC236}">
                <a16:creationId xmlns:a16="http://schemas.microsoft.com/office/drawing/2014/main" id="{CB6FAAA1-C2FF-43A3-8BD2-E2C31BFD4D1E}"/>
              </a:ext>
            </a:extLst>
          </p:cNvPr>
          <p:cNvPicPr>
            <a:picLocks noChangeAspect="1"/>
          </p:cNvPicPr>
          <p:nvPr userDrawn="1"/>
        </p:nvPicPr>
        <p:blipFill>
          <a:blip r:embed="rId4"/>
          <a:stretch>
            <a:fillRect/>
          </a:stretch>
        </p:blipFill>
        <p:spPr>
          <a:xfrm>
            <a:off x="691140" y="5998483"/>
            <a:ext cx="337452" cy="669867"/>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4C1A2272-0926-494A-8064-9724279CA86D}"/>
              </a:ext>
            </a:extLst>
          </p:cNvPr>
          <p:cNvPicPr>
            <a:picLocks noChangeAspect="1"/>
          </p:cNvPicPr>
          <p:nvPr userDrawn="1"/>
        </p:nvPicPr>
        <p:blipFill>
          <a:blip r:embed="rId5"/>
          <a:stretch>
            <a:fillRect/>
          </a:stretch>
        </p:blipFill>
        <p:spPr>
          <a:xfrm>
            <a:off x="192593" y="5998484"/>
            <a:ext cx="336379" cy="669867"/>
          </a:xfrm>
          <a:prstGeom prst="rect">
            <a:avLst/>
          </a:prstGeom>
        </p:spPr>
      </p:pic>
    </p:spTree>
    <p:extLst>
      <p:ext uri="{BB962C8B-B14F-4D97-AF65-F5344CB8AC3E}">
        <p14:creationId xmlns:p14="http://schemas.microsoft.com/office/powerpoint/2010/main" val="86256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90E4-B7BD-4EBC-BE98-347E8DD81F5C}"/>
              </a:ext>
            </a:extLst>
          </p:cNvPr>
          <p:cNvSpPr>
            <a:spLocks noGrp="1"/>
          </p:cNvSpPr>
          <p:nvPr>
            <p:ph type="title"/>
          </p:nvPr>
        </p:nvSpPr>
        <p:spPr/>
        <p:txBody>
          <a:bodyPr/>
          <a:lstStyle>
            <a:lvl1pPr>
              <a:defRPr>
                <a:solidFill>
                  <a:srgbClr val="231651"/>
                </a:solidFill>
              </a:defRPr>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DCFA739F-450F-4A35-A7AF-A52215CEFA94}"/>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0B1F0C47-D1C1-4574-A12E-F3C6A919569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20F747CC-E7DA-4BA0-9EF1-60B62A61FB19}"/>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636F1883-0003-4C18-800D-23E2AF11E14B}"/>
              </a:ext>
            </a:extLst>
          </p:cNvPr>
          <p:cNvSpPr>
            <a:spLocks noGrp="1"/>
          </p:cNvSpPr>
          <p:nvPr>
            <p:ph idx="1"/>
          </p:nvPr>
        </p:nvSpPr>
        <p:spPr>
          <a:xfrm>
            <a:off x="901375" y="1669640"/>
            <a:ext cx="4941641" cy="4584964"/>
          </a:xfrm>
          <a:prstGeom prst="rect">
            <a:avLst/>
          </a:prstGeom>
        </p:spPr>
        <p:txBody>
          <a:bodyPr vert="horz" lIns="0" tIns="0" rIns="0" bIns="0" rtlCol="0">
            <a:normAutofit/>
          </a:bodyPr>
          <a:lstStyle>
            <a:lvl1pPr>
              <a:buClr>
                <a:srgbClr val="FF3300"/>
              </a:buClr>
              <a:defRPr sz="1400">
                <a:latin typeface="Merriweather Light" panose="00000400000000000000" pitchFamily="2" charset="0"/>
              </a:defRPr>
            </a:lvl1pPr>
            <a:lvl2pPr>
              <a:buClr>
                <a:srgbClr val="FF3300"/>
              </a:buClr>
              <a:defRPr sz="1400">
                <a:latin typeface="Merriweather Light" panose="00000400000000000000" pitchFamily="2" charset="0"/>
              </a:defRPr>
            </a:lvl2pPr>
            <a:lvl3pPr>
              <a:buClr>
                <a:srgbClr val="FF3300"/>
              </a:buClr>
              <a:defRPr/>
            </a:lvl3pPr>
            <a:lvl4pPr>
              <a:buClr>
                <a:srgbClr val="FF3300"/>
              </a:buClr>
              <a:defRPr/>
            </a:lvl4pPr>
            <a:lvl5pPr>
              <a:buClr>
                <a:srgbClr val="FF33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7" name="Plassholder for tekst 2">
            <a:extLst>
              <a:ext uri="{FF2B5EF4-FFF2-40B4-BE49-F238E27FC236}">
                <a16:creationId xmlns:a16="http://schemas.microsoft.com/office/drawing/2014/main" id="{E0FDC96D-C6D1-4256-A315-E3D4FDBB0E28}"/>
              </a:ext>
            </a:extLst>
          </p:cNvPr>
          <p:cNvSpPr>
            <a:spLocks noGrp="1"/>
          </p:cNvSpPr>
          <p:nvPr>
            <p:ph idx="13"/>
          </p:nvPr>
        </p:nvSpPr>
        <p:spPr>
          <a:xfrm>
            <a:off x="6217921" y="1669640"/>
            <a:ext cx="5120440"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9279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B676-3B8B-4B07-989E-B7AF6A5ADBA8}"/>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CF0C73F7-ECE6-4CBC-A8DD-6686488AA35D}"/>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625F015D-6DF4-41BE-8770-65F6D4FCDA68}"/>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6AB6B71-6EF6-4CB6-9A90-66334A2D577D}"/>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innhold 2">
            <a:extLst>
              <a:ext uri="{FF2B5EF4-FFF2-40B4-BE49-F238E27FC236}">
                <a16:creationId xmlns:a16="http://schemas.microsoft.com/office/drawing/2014/main" id="{9F7CAB68-FFB6-4F7C-91C7-240307436AD3}"/>
              </a:ext>
            </a:extLst>
          </p:cNvPr>
          <p:cNvSpPr>
            <a:spLocks noGrp="1"/>
          </p:cNvSpPr>
          <p:nvPr>
            <p:ph sz="half" idx="1"/>
          </p:nvPr>
        </p:nvSpPr>
        <p:spPr>
          <a:xfrm>
            <a:off x="901374" y="1687928"/>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7" name="Plassholder for innhold 3">
            <a:extLst>
              <a:ext uri="{FF2B5EF4-FFF2-40B4-BE49-F238E27FC236}">
                <a16:creationId xmlns:a16="http://schemas.microsoft.com/office/drawing/2014/main" id="{A1558D7D-337A-4820-A1FF-F8C90AE01309}"/>
              </a:ext>
            </a:extLst>
          </p:cNvPr>
          <p:cNvSpPr>
            <a:spLocks noGrp="1"/>
          </p:cNvSpPr>
          <p:nvPr>
            <p:ph sz="half" idx="2"/>
          </p:nvPr>
        </p:nvSpPr>
        <p:spPr>
          <a:xfrm>
            <a:off x="8063565" y="1687927"/>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8" name="Plassholder for innhold 4">
            <a:extLst>
              <a:ext uri="{FF2B5EF4-FFF2-40B4-BE49-F238E27FC236}">
                <a16:creationId xmlns:a16="http://schemas.microsoft.com/office/drawing/2014/main" id="{0555E30A-6145-4D75-9DDC-E8265C28CC85}"/>
              </a:ext>
            </a:extLst>
          </p:cNvPr>
          <p:cNvSpPr>
            <a:spLocks noGrp="1"/>
          </p:cNvSpPr>
          <p:nvPr>
            <p:ph sz="half" idx="13"/>
          </p:nvPr>
        </p:nvSpPr>
        <p:spPr>
          <a:xfrm>
            <a:off x="4482265" y="1687927"/>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
        <p:nvSpPr>
          <p:cNvPr id="9" name="Plassholder for innhold 5">
            <a:extLst>
              <a:ext uri="{FF2B5EF4-FFF2-40B4-BE49-F238E27FC236}">
                <a16:creationId xmlns:a16="http://schemas.microsoft.com/office/drawing/2014/main" id="{46851DB5-394C-4514-8A51-FD17FA11A2FA}"/>
              </a:ext>
            </a:extLst>
          </p:cNvPr>
          <p:cNvSpPr>
            <a:spLocks noGrp="1"/>
          </p:cNvSpPr>
          <p:nvPr>
            <p:ph sz="half" idx="14"/>
          </p:nvPr>
        </p:nvSpPr>
        <p:spPr>
          <a:xfrm>
            <a:off x="901374" y="4122922"/>
            <a:ext cx="3274795" cy="2140253"/>
          </a:xfrm>
        </p:spPr>
        <p:txBody>
          <a:bodyPr/>
          <a:lstStyle/>
          <a:p>
            <a:pPr lvl="0"/>
            <a:r>
              <a:rPr lang="en-US"/>
              <a:t>Click to edit Master text styles</a:t>
            </a:r>
          </a:p>
        </p:txBody>
      </p:sp>
      <p:sp>
        <p:nvSpPr>
          <p:cNvPr id="10" name="Plassholder for innhold 6">
            <a:extLst>
              <a:ext uri="{FF2B5EF4-FFF2-40B4-BE49-F238E27FC236}">
                <a16:creationId xmlns:a16="http://schemas.microsoft.com/office/drawing/2014/main" id="{503DB077-8D26-45E3-90AE-0560E57C4859}"/>
              </a:ext>
            </a:extLst>
          </p:cNvPr>
          <p:cNvSpPr>
            <a:spLocks noGrp="1"/>
          </p:cNvSpPr>
          <p:nvPr>
            <p:ph sz="half" idx="15"/>
          </p:nvPr>
        </p:nvSpPr>
        <p:spPr>
          <a:xfrm>
            <a:off x="4482265" y="4122922"/>
            <a:ext cx="3274795" cy="2140253"/>
          </a:xfrm>
        </p:spPr>
        <p:txBody>
          <a:bodyPr/>
          <a:lstStyle/>
          <a:p>
            <a:pPr lvl="0"/>
            <a:r>
              <a:rPr lang="en-US"/>
              <a:t>Click to edit Master text styles</a:t>
            </a:r>
          </a:p>
        </p:txBody>
      </p:sp>
      <p:sp>
        <p:nvSpPr>
          <p:cNvPr id="11" name="Plassholder for innhold 7">
            <a:extLst>
              <a:ext uri="{FF2B5EF4-FFF2-40B4-BE49-F238E27FC236}">
                <a16:creationId xmlns:a16="http://schemas.microsoft.com/office/drawing/2014/main" id="{A30C1FF5-E9A6-4288-8C73-6CCA2525DDDB}"/>
              </a:ext>
            </a:extLst>
          </p:cNvPr>
          <p:cNvSpPr>
            <a:spLocks noGrp="1"/>
          </p:cNvSpPr>
          <p:nvPr>
            <p:ph sz="half" idx="16"/>
          </p:nvPr>
        </p:nvSpPr>
        <p:spPr>
          <a:xfrm>
            <a:off x="8063154" y="4122922"/>
            <a:ext cx="3274795" cy="2140253"/>
          </a:xfrm>
        </p:spPr>
        <p:txBody>
          <a:bodyPr/>
          <a:lstStyle>
            <a:lvl1pPr>
              <a:defRPr sz="1300">
                <a:latin typeface="Merriweather Light" panose="00000400000000000000" pitchFamily="2" charset="0"/>
              </a:defRPr>
            </a:lvl1pPr>
          </a:lstStyle>
          <a:p>
            <a:pPr lvl="0"/>
            <a:r>
              <a:rPr lang="en-US"/>
              <a:t>Click to edit Master text styles</a:t>
            </a:r>
          </a:p>
        </p:txBody>
      </p:sp>
    </p:spTree>
    <p:extLst>
      <p:ext uri="{BB962C8B-B14F-4D97-AF65-F5344CB8AC3E}">
        <p14:creationId xmlns:p14="http://schemas.microsoft.com/office/powerpoint/2010/main" val="71967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 TOC">
    <p:bg>
      <p:bgPr>
        <a:solidFill>
          <a:srgbClr val="EFECE7"/>
        </a:solidFill>
        <a:effectLst/>
      </p:bgPr>
    </p:bg>
    <p:spTree>
      <p:nvGrpSpPr>
        <p:cNvPr id="1" name=""/>
        <p:cNvGrpSpPr/>
        <p:nvPr/>
      </p:nvGrpSpPr>
      <p:grpSpPr>
        <a:xfrm>
          <a:off x="0" y="0"/>
          <a:ext cx="0" cy="0"/>
          <a:chOff x="0" y="0"/>
          <a:chExt cx="0" cy="0"/>
        </a:xfrm>
      </p:grpSpPr>
      <p:grpSp>
        <p:nvGrpSpPr>
          <p:cNvPr id="3" name="SP Agenda Section" hidden="1"/>
          <p:cNvGrpSpPr/>
          <p:nvPr userDrawn="1"/>
        </p:nvGrpSpPr>
        <p:grpSpPr>
          <a:xfrm>
            <a:off x="1797664" y="2085631"/>
            <a:ext cx="8657275" cy="369332"/>
            <a:chOff x="1797664" y="2085631"/>
            <a:chExt cx="8657274" cy="369332"/>
          </a:xfrm>
        </p:grpSpPr>
        <p:sp>
          <p:nvSpPr>
            <p:cNvPr id="20" name="Section Title" hidden="1"/>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21" name="Section Number"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t>&lt;N&gt;</a:t>
              </a:r>
            </a:p>
          </p:txBody>
        </p:sp>
        <p:sp>
          <p:nvSpPr>
            <p:cNvPr id="22" name="Slide Number" hidden="1"/>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t>&lt;P&gt;</a:t>
              </a:r>
            </a:p>
          </p:txBody>
        </p:sp>
        <p:sp>
          <p:nvSpPr>
            <p:cNvPr id="24" name="Timeslot" hidden="1"/>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t>&lt;TIMESLOT&gt;</a:t>
              </a:r>
            </a:p>
          </p:txBody>
        </p:sp>
        <p:sp>
          <p:nvSpPr>
            <p:cNvPr id="28" name="Responsible" hidden="1"/>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t>&lt;RESPONSIBLE&gt;</a:t>
              </a:r>
            </a:p>
          </p:txBody>
        </p:sp>
        <p:sp>
          <p:nvSpPr>
            <p:cNvPr id="29" name="Duration" hidden="1"/>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t>&lt;DURATION&gt;</a:t>
              </a:r>
            </a:p>
          </p:txBody>
        </p:sp>
      </p:grpSp>
      <p:grpSp>
        <p:nvGrpSpPr>
          <p:cNvPr id="4" name="SP Agenda Section Highlight" hidden="1"/>
          <p:cNvGrpSpPr>
            <a:grpSpLocks/>
          </p:cNvGrpSpPr>
          <p:nvPr userDrawn="1"/>
        </p:nvGrpSpPr>
        <p:grpSpPr>
          <a:xfrm>
            <a:off x="1797664" y="2616963"/>
            <a:ext cx="8657274" cy="369332"/>
            <a:chOff x="1797664" y="2616963"/>
            <a:chExt cx="8657274" cy="369332"/>
          </a:xfrm>
          <a:solidFill>
            <a:schemeClr val="accent1">
              <a:lumMod val="60000"/>
              <a:lumOff val="40000"/>
            </a:schemeClr>
          </a:solidFill>
        </p:grpSpPr>
        <p:sp>
          <p:nvSpPr>
            <p:cNvPr id="32" name="Section Title" hidden="1"/>
            <p:cNvSpPr txBox="1">
              <a:spLocks/>
            </p:cNvSpPr>
            <p:nvPr userDrawn="1"/>
          </p:nvSpPr>
          <p:spPr>
            <a:xfrm>
              <a:off x="2267220" y="2616963"/>
              <a:ext cx="3843347"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33"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400" b="1"/>
                <a:t>&lt;N&gt;</a:t>
              </a:r>
            </a:p>
          </p:txBody>
        </p:sp>
        <p:sp>
          <p:nvSpPr>
            <p:cNvPr id="34" name="Slide Number" hidden="1"/>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400" b="1"/>
                <a:t>&lt;P&gt;</a:t>
              </a:r>
            </a:p>
          </p:txBody>
        </p:sp>
        <p:sp>
          <p:nvSpPr>
            <p:cNvPr id="35" name="Timeslot" hidden="1"/>
            <p:cNvSpPr txBox="1">
              <a:spLocks/>
            </p:cNvSpPr>
            <p:nvPr userDrawn="1"/>
          </p:nvSpPr>
          <p:spPr>
            <a:xfrm>
              <a:off x="7696160" y="2616963"/>
              <a:ext cx="1257061" cy="369332"/>
            </a:xfrm>
            <a:prstGeom prst="rect">
              <a:avLst/>
            </a:prstGeom>
            <a:grpFill/>
          </p:spPr>
          <p:txBody>
            <a:bodyPr wrap="none" rtlCol="0" anchor="ctr">
              <a:noAutofit/>
            </a:bodyPr>
            <a:lstStyle/>
            <a:p>
              <a:pPr algn="l"/>
              <a:r>
                <a:rPr lang="en-US" sz="1400" b="1"/>
                <a:t>&lt;TIMESLOT&gt;</a:t>
              </a:r>
            </a:p>
          </p:txBody>
        </p:sp>
        <p:sp>
          <p:nvSpPr>
            <p:cNvPr id="36" name="Responsible" hidden="1"/>
            <p:cNvSpPr txBox="1">
              <a:spLocks/>
            </p:cNvSpPr>
            <p:nvPr userDrawn="1"/>
          </p:nvSpPr>
          <p:spPr>
            <a:xfrm>
              <a:off x="6209330" y="2616963"/>
              <a:ext cx="1388067" cy="369332"/>
            </a:xfrm>
            <a:prstGeom prst="rect">
              <a:avLst/>
            </a:prstGeom>
            <a:grpFill/>
          </p:spPr>
          <p:txBody>
            <a:bodyPr wrap="none" rtlCol="0" anchor="ctr">
              <a:noAutofit/>
            </a:bodyPr>
            <a:lstStyle/>
            <a:p>
              <a:pPr algn="l"/>
              <a:r>
                <a:rPr lang="en-US" sz="1400" b="1"/>
                <a:t>&lt;RESPONSIBLE&gt;</a:t>
              </a:r>
            </a:p>
          </p:txBody>
        </p:sp>
        <p:sp>
          <p:nvSpPr>
            <p:cNvPr id="37" name="Duration" hidden="1"/>
            <p:cNvSpPr txBox="1">
              <a:spLocks/>
            </p:cNvSpPr>
            <p:nvPr userDrawn="1"/>
          </p:nvSpPr>
          <p:spPr>
            <a:xfrm>
              <a:off x="9043221" y="2616963"/>
              <a:ext cx="684723" cy="369332"/>
            </a:xfrm>
            <a:prstGeom prst="rect">
              <a:avLst/>
            </a:prstGeom>
            <a:grpFill/>
          </p:spPr>
          <p:txBody>
            <a:bodyPr wrap="none" rtlCol="0" anchor="ctr">
              <a:noAutofit/>
            </a:bodyPr>
            <a:lstStyle/>
            <a:p>
              <a:pPr algn="l"/>
              <a:r>
                <a:rPr lang="en-US" sz="1400" b="1"/>
                <a:t>&lt;DURATION&gt;</a:t>
              </a:r>
            </a:p>
          </p:txBody>
        </p:sp>
      </p:grpSp>
      <p:grpSp>
        <p:nvGrpSpPr>
          <p:cNvPr id="8" name="SP Agenda Subsection" hidden="1"/>
          <p:cNvGrpSpPr>
            <a:grpSpLocks/>
          </p:cNvGrpSpPr>
          <p:nvPr userDrawn="1"/>
        </p:nvGrpSpPr>
        <p:grpSpPr>
          <a:xfrm>
            <a:off x="2265805" y="3148295"/>
            <a:ext cx="8189135" cy="369332"/>
            <a:chOff x="2265804" y="3155687"/>
            <a:chExt cx="8189134" cy="369332"/>
          </a:xfrm>
        </p:grpSpPr>
        <p:sp>
          <p:nvSpPr>
            <p:cNvPr id="39" name="Section Title" hidden="1"/>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40" name="Section Number"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t>&lt;N&gt;</a:t>
              </a:r>
            </a:p>
          </p:txBody>
        </p:sp>
        <p:sp>
          <p:nvSpPr>
            <p:cNvPr id="41" name="Slide Number" hidden="1"/>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t>&lt;P&gt;</a:t>
              </a:r>
            </a:p>
          </p:txBody>
        </p:sp>
        <p:sp>
          <p:nvSpPr>
            <p:cNvPr id="42" name="Timeslot" hidden="1"/>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t>&lt;TIMESLOT&gt;</a:t>
              </a:r>
            </a:p>
          </p:txBody>
        </p:sp>
        <p:sp>
          <p:nvSpPr>
            <p:cNvPr id="43" name="Responsible" hidden="1"/>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t>&lt;RESPONSIBLE&gt;</a:t>
              </a:r>
            </a:p>
          </p:txBody>
        </p:sp>
        <p:sp>
          <p:nvSpPr>
            <p:cNvPr id="44" name="Duration" hidden="1"/>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t>&lt;DURATION&gt;</a:t>
              </a:r>
            </a:p>
          </p:txBody>
        </p:sp>
      </p:grpSp>
      <p:grpSp>
        <p:nvGrpSpPr>
          <p:cNvPr id="9" name="SP Agenda Subsection Highlight" hidden="1"/>
          <p:cNvGrpSpPr>
            <a:grpSpLocks/>
          </p:cNvGrpSpPr>
          <p:nvPr userDrawn="1"/>
        </p:nvGrpSpPr>
        <p:grpSpPr>
          <a:xfrm>
            <a:off x="2265804" y="3679627"/>
            <a:ext cx="8189134" cy="369332"/>
            <a:chOff x="2265804" y="3694411"/>
            <a:chExt cx="8189134" cy="369332"/>
          </a:xfrm>
          <a:solidFill>
            <a:schemeClr val="accent1">
              <a:lumMod val="60000"/>
              <a:lumOff val="40000"/>
            </a:schemeClr>
          </a:solidFill>
        </p:grpSpPr>
        <p:sp>
          <p:nvSpPr>
            <p:cNvPr id="46" name="Section Title" hidden="1"/>
            <p:cNvSpPr txBox="1">
              <a:spLocks/>
            </p:cNvSpPr>
            <p:nvPr userDrawn="1"/>
          </p:nvSpPr>
          <p:spPr>
            <a:xfrm>
              <a:off x="2744123" y="3694411"/>
              <a:ext cx="3366444"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47"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400" b="1"/>
                <a:t>&lt;N&gt;</a:t>
              </a:r>
            </a:p>
          </p:txBody>
        </p:sp>
        <p:sp>
          <p:nvSpPr>
            <p:cNvPr id="48" name="Slide Number" hidden="1"/>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400" b="1"/>
                <a:t>&lt;P&gt;</a:t>
              </a:r>
            </a:p>
          </p:txBody>
        </p:sp>
        <p:sp>
          <p:nvSpPr>
            <p:cNvPr id="49" name="Timeslot" hidden="1"/>
            <p:cNvSpPr txBox="1">
              <a:spLocks/>
            </p:cNvSpPr>
            <p:nvPr userDrawn="1"/>
          </p:nvSpPr>
          <p:spPr>
            <a:xfrm>
              <a:off x="7696160" y="3694411"/>
              <a:ext cx="1257061" cy="369332"/>
            </a:xfrm>
            <a:prstGeom prst="rect">
              <a:avLst/>
            </a:prstGeom>
            <a:grpFill/>
          </p:spPr>
          <p:txBody>
            <a:bodyPr wrap="none" rtlCol="0" anchor="ctr">
              <a:noAutofit/>
            </a:bodyPr>
            <a:lstStyle/>
            <a:p>
              <a:pPr algn="l"/>
              <a:r>
                <a:rPr lang="en-US" sz="1400" b="1"/>
                <a:t>&lt;TIMESLOT&gt;</a:t>
              </a:r>
            </a:p>
          </p:txBody>
        </p:sp>
        <p:sp>
          <p:nvSpPr>
            <p:cNvPr id="50" name="Responsible" hidden="1"/>
            <p:cNvSpPr txBox="1">
              <a:spLocks/>
            </p:cNvSpPr>
            <p:nvPr userDrawn="1"/>
          </p:nvSpPr>
          <p:spPr>
            <a:xfrm>
              <a:off x="6209330" y="3694411"/>
              <a:ext cx="1388067" cy="369332"/>
            </a:xfrm>
            <a:prstGeom prst="rect">
              <a:avLst/>
            </a:prstGeom>
            <a:grpFill/>
          </p:spPr>
          <p:txBody>
            <a:bodyPr wrap="none" rtlCol="0" anchor="ctr">
              <a:noAutofit/>
            </a:bodyPr>
            <a:lstStyle/>
            <a:p>
              <a:pPr algn="l"/>
              <a:r>
                <a:rPr lang="en-US" sz="1400" b="1"/>
                <a:t>&lt;RESPONSIBLE&gt;</a:t>
              </a:r>
            </a:p>
          </p:txBody>
        </p:sp>
        <p:sp>
          <p:nvSpPr>
            <p:cNvPr id="51" name="Duration" hidden="1"/>
            <p:cNvSpPr txBox="1">
              <a:spLocks/>
            </p:cNvSpPr>
            <p:nvPr userDrawn="1"/>
          </p:nvSpPr>
          <p:spPr>
            <a:xfrm>
              <a:off x="9043221" y="3694411"/>
              <a:ext cx="684723" cy="369332"/>
            </a:xfrm>
            <a:prstGeom prst="rect">
              <a:avLst/>
            </a:prstGeom>
            <a:grpFill/>
          </p:spPr>
          <p:txBody>
            <a:bodyPr wrap="none" rtlCol="0" anchor="ctr">
              <a:noAutofit/>
            </a:bodyPr>
            <a:lstStyle/>
            <a:p>
              <a:pPr algn="l"/>
              <a:r>
                <a:rPr lang="en-US" sz="1400" b="1"/>
                <a:t>&lt;DURATION&gt;</a:t>
              </a:r>
            </a:p>
          </p:txBody>
        </p:sp>
      </p:grpSp>
      <p:sp>
        <p:nvSpPr>
          <p:cNvPr id="2" name="Title 1">
            <a:extLst>
              <a:ext uri="{FF2B5EF4-FFF2-40B4-BE49-F238E27FC236}">
                <a16:creationId xmlns:a16="http://schemas.microsoft.com/office/drawing/2014/main" id="{7B5B1540-00C3-4D89-8428-1E5900A86A3E}"/>
              </a:ext>
            </a:extLst>
          </p:cNvPr>
          <p:cNvSpPr>
            <a:spLocks noGrp="1"/>
          </p:cNvSpPr>
          <p:nvPr>
            <p:ph type="title" idx="10" hasCustomPrompt="1"/>
          </p:nvPr>
        </p:nvSpPr>
        <p:spPr/>
        <p:txBody>
          <a:bodyPr/>
          <a:lstStyle>
            <a:lvl1pPr>
              <a:defRPr>
                <a:solidFill>
                  <a:srgbClr val="231651"/>
                </a:solidFill>
              </a:defRPr>
            </a:lvl1pPr>
          </a:lstStyle>
          <a:p>
            <a:r>
              <a:rPr lang="en-US"/>
              <a:t>Agenda</a:t>
            </a:r>
            <a:endParaRPr lang="nb-NO"/>
          </a:p>
        </p:txBody>
      </p:sp>
    </p:spTree>
    <p:extLst>
      <p:ext uri="{BB962C8B-B14F-4D97-AF65-F5344CB8AC3E}">
        <p14:creationId xmlns:p14="http://schemas.microsoft.com/office/powerpoint/2010/main" val="191278963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23165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877508" y="3101503"/>
            <a:ext cx="10436985" cy="654995"/>
          </a:xfrm>
        </p:spPr>
        <p:txBody>
          <a:bodyPr anchor="ctr">
            <a:normAutofit/>
          </a:bodyPr>
          <a:lstStyle>
            <a:lvl1pPr algn="ctr">
              <a:defRPr sz="3600">
                <a:solidFill>
                  <a:srgbClr val="EFECE7"/>
                </a:solidFill>
              </a:defRPr>
            </a:lvl1pPr>
          </a:lstStyle>
          <a:p>
            <a:r>
              <a:rPr lang="en-US"/>
              <a:t>Click to edit Master title style</a:t>
            </a:r>
            <a:endParaRPr lang="nb-NO"/>
          </a:p>
        </p:txBody>
      </p:sp>
      <p:pic>
        <p:nvPicPr>
          <p:cNvPr id="3" name="Graphic 2">
            <a:extLst>
              <a:ext uri="{FF2B5EF4-FFF2-40B4-BE49-F238E27FC236}">
                <a16:creationId xmlns:a16="http://schemas.microsoft.com/office/drawing/2014/main" id="{F53D360E-60A1-45BF-9D93-23879763D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pic>
        <p:nvPicPr>
          <p:cNvPr id="4" name="Picture 3" descr="A picture containing text, clipart, sign&#10;&#10;Description automatically generated">
            <a:extLst>
              <a:ext uri="{FF2B5EF4-FFF2-40B4-BE49-F238E27FC236}">
                <a16:creationId xmlns:a16="http://schemas.microsoft.com/office/drawing/2014/main" id="{3C2969AA-85FF-4C27-B90F-3E66468AC1AA}"/>
              </a:ext>
            </a:extLst>
          </p:cNvPr>
          <p:cNvPicPr>
            <a:picLocks noChangeAspect="1"/>
          </p:cNvPicPr>
          <p:nvPr userDrawn="1"/>
        </p:nvPicPr>
        <p:blipFill>
          <a:blip r:embed="rId4"/>
          <a:stretch>
            <a:fillRect/>
          </a:stretch>
        </p:blipFill>
        <p:spPr>
          <a:xfrm>
            <a:off x="11638502" y="227921"/>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CEBEA06F-5029-4A1B-B26A-7BC0317A00E7}"/>
              </a:ext>
            </a:extLst>
          </p:cNvPr>
          <p:cNvPicPr>
            <a:picLocks noChangeAspect="1"/>
          </p:cNvPicPr>
          <p:nvPr userDrawn="1"/>
        </p:nvPicPr>
        <p:blipFill>
          <a:blip r:embed="rId5"/>
          <a:stretch>
            <a:fillRect/>
          </a:stretch>
        </p:blipFill>
        <p:spPr>
          <a:xfrm>
            <a:off x="11144717" y="227922"/>
            <a:ext cx="336379" cy="669867"/>
          </a:xfrm>
          <a:prstGeom prst="rect">
            <a:avLst/>
          </a:prstGeom>
        </p:spPr>
      </p:pic>
    </p:spTree>
    <p:extLst>
      <p:ext uri="{BB962C8B-B14F-4D97-AF65-F5344CB8AC3E}">
        <p14:creationId xmlns:p14="http://schemas.microsoft.com/office/powerpoint/2010/main" val="3935145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rgbClr val="D9DBF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1284761" y="4096092"/>
            <a:ext cx="10080000" cy="369332"/>
            <a:chOff x="1797664" y="2085631"/>
            <a:chExt cx="5940745" cy="369332"/>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1284761" y="4096092"/>
            <a:ext cx="10080000" cy="369332"/>
            <a:chOff x="1797664" y="2085631"/>
            <a:chExt cx="5940745" cy="369332"/>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&lt;DURATION&gt;</a:t>
              </a:r>
            </a:p>
          </p:txBody>
        </p:sp>
      </p:grpSp>
      <p:pic>
        <p:nvPicPr>
          <p:cNvPr id="16" name="Graphic 15">
            <a:extLst>
              <a:ext uri="{FF2B5EF4-FFF2-40B4-BE49-F238E27FC236}">
                <a16:creationId xmlns:a16="http://schemas.microsoft.com/office/drawing/2014/main" id="{783A9B7D-C049-4C28-8D73-4D79C9C1C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sp>
        <p:nvSpPr>
          <p:cNvPr id="17" name="Title 5">
            <a:extLst>
              <a:ext uri="{FF2B5EF4-FFF2-40B4-BE49-F238E27FC236}">
                <a16:creationId xmlns:a16="http://schemas.microsoft.com/office/drawing/2014/main" id="{4817807F-0340-45FE-9184-B7693C93457C}"/>
              </a:ext>
            </a:extLst>
          </p:cNvPr>
          <p:cNvSpPr>
            <a:spLocks noGrp="1"/>
          </p:cNvSpPr>
          <p:nvPr>
            <p:ph type="title"/>
          </p:nvPr>
        </p:nvSpPr>
        <p:spPr>
          <a:xfrm>
            <a:off x="877508" y="3101503"/>
            <a:ext cx="10436985" cy="654995"/>
          </a:xfrm>
        </p:spPr>
        <p:txBody>
          <a:bodyPr anchor="ctr">
            <a:normAutofit/>
          </a:bodyPr>
          <a:lstStyle>
            <a:lvl1pPr algn="ctr">
              <a:defRPr sz="3600">
                <a:solidFill>
                  <a:schemeClr val="accent1"/>
                </a:solidFill>
              </a:defRPr>
            </a:lvl1pPr>
          </a:lstStyle>
          <a:p>
            <a:r>
              <a:rPr lang="en-US"/>
              <a:t>Click to edit Master title style</a:t>
            </a:r>
            <a:endParaRPr lang="nb-NO"/>
          </a:p>
        </p:txBody>
      </p:sp>
    </p:spTree>
    <p:extLst>
      <p:ext uri="{BB962C8B-B14F-4D97-AF65-F5344CB8AC3E}">
        <p14:creationId xmlns:p14="http://schemas.microsoft.com/office/powerpoint/2010/main" val="30881329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ersonlig bruksanvisn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DD78B4-C7E6-4663-B1A8-CA73ACB910D0}"/>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58528ACD-8080-43F8-8030-D5CD52D1D676}"/>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009FF4F-FF0B-4F2B-BA37-59BC7F1D702F}"/>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34" name="Rectangle 33">
            <a:extLst>
              <a:ext uri="{FF2B5EF4-FFF2-40B4-BE49-F238E27FC236}">
                <a16:creationId xmlns:a16="http://schemas.microsoft.com/office/drawing/2014/main" id="{ABD28E9F-B2BA-461E-817E-ADA0162252BB}"/>
              </a:ext>
            </a:extLst>
          </p:cNvPr>
          <p:cNvSpPr>
            <a:spLocks/>
          </p:cNvSpPr>
          <p:nvPr userDrawn="1"/>
        </p:nvSpPr>
        <p:spPr>
          <a:xfrm>
            <a:off x="8580948" y="3795912"/>
            <a:ext cx="2511875" cy="474330"/>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Hva gjør meg motivert for arbeidet i dette teamet?</a:t>
            </a:r>
          </a:p>
        </p:txBody>
      </p:sp>
      <p:sp>
        <p:nvSpPr>
          <p:cNvPr id="36" name="Text Placeholder 8">
            <a:extLst>
              <a:ext uri="{FF2B5EF4-FFF2-40B4-BE49-F238E27FC236}">
                <a16:creationId xmlns:a16="http://schemas.microsoft.com/office/drawing/2014/main" id="{A55DCB2A-730E-4C90-AFFA-E98CA887523A}"/>
              </a:ext>
            </a:extLst>
          </p:cNvPr>
          <p:cNvSpPr>
            <a:spLocks noGrp="1"/>
          </p:cNvSpPr>
          <p:nvPr>
            <p:ph type="body" sz="quarter" idx="24"/>
          </p:nvPr>
        </p:nvSpPr>
        <p:spPr>
          <a:xfrm>
            <a:off x="8578288" y="2001341"/>
            <a:ext cx="2514536" cy="1262951"/>
          </a:xfrm>
        </p:spPr>
        <p:txBody>
          <a:bodyPr>
            <a:no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8">
            <a:extLst>
              <a:ext uri="{FF2B5EF4-FFF2-40B4-BE49-F238E27FC236}">
                <a16:creationId xmlns:a16="http://schemas.microsoft.com/office/drawing/2014/main" id="{15B31007-4557-4BE9-B11E-819A60648C5F}"/>
              </a:ext>
            </a:extLst>
          </p:cNvPr>
          <p:cNvSpPr>
            <a:spLocks noGrp="1"/>
          </p:cNvSpPr>
          <p:nvPr>
            <p:ph type="body" sz="quarter" idx="13"/>
          </p:nvPr>
        </p:nvSpPr>
        <p:spPr>
          <a:xfrm>
            <a:off x="3117318" y="2001341"/>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itle 1">
            <a:extLst>
              <a:ext uri="{FF2B5EF4-FFF2-40B4-BE49-F238E27FC236}">
                <a16:creationId xmlns:a16="http://schemas.microsoft.com/office/drawing/2014/main" id="{F22EE082-F4CF-4BB3-A10B-F6740AAA75D3}"/>
              </a:ext>
            </a:extLst>
          </p:cNvPr>
          <p:cNvSpPr>
            <a:spLocks noGrp="1"/>
          </p:cNvSpPr>
          <p:nvPr>
            <p:ph type="title" hasCustomPrompt="1"/>
          </p:nvPr>
        </p:nvSpPr>
        <p:spPr>
          <a:xfrm>
            <a:off x="878267" y="501389"/>
            <a:ext cx="9764333" cy="654995"/>
          </a:xfrm>
        </p:spPr>
        <p:txBody>
          <a:bodyPr/>
          <a:lstStyle>
            <a:lvl1pPr algn="l">
              <a:defRPr/>
            </a:lvl1pPr>
          </a:lstStyle>
          <a:p>
            <a:r>
              <a:rPr lang="en-US"/>
              <a:t>[….]s </a:t>
            </a:r>
            <a:r>
              <a:rPr lang="en-US" err="1"/>
              <a:t>personlige</a:t>
            </a:r>
            <a:r>
              <a:rPr lang="en-US"/>
              <a:t> </a:t>
            </a:r>
            <a:r>
              <a:rPr lang="en-US" err="1"/>
              <a:t>bruksanvisning</a:t>
            </a:r>
            <a:endParaRPr lang="nb-NO"/>
          </a:p>
        </p:txBody>
      </p:sp>
      <p:sp>
        <p:nvSpPr>
          <p:cNvPr id="39" name="Picture Placeholder 6">
            <a:extLst>
              <a:ext uri="{FF2B5EF4-FFF2-40B4-BE49-F238E27FC236}">
                <a16:creationId xmlns:a16="http://schemas.microsoft.com/office/drawing/2014/main" id="{A56A9FC7-39B9-492C-937F-3F98DC1F1B09}"/>
              </a:ext>
            </a:extLst>
          </p:cNvPr>
          <p:cNvSpPr>
            <a:spLocks noGrp="1"/>
          </p:cNvSpPr>
          <p:nvPr>
            <p:ph type="pic" sz="quarter" idx="14"/>
          </p:nvPr>
        </p:nvSpPr>
        <p:spPr>
          <a:xfrm>
            <a:off x="880531" y="1405812"/>
            <a:ext cx="1859217" cy="1645983"/>
          </a:xfrm>
          <a:ln>
            <a:solidFill>
              <a:schemeClr val="accent4"/>
            </a:solidFill>
            <a:prstDash val="dash"/>
          </a:ln>
        </p:spPr>
        <p:txBody>
          <a:bodyPr/>
          <a:lstStyle>
            <a:lvl1pPr>
              <a:defRPr/>
            </a:lvl1pPr>
          </a:lstStyle>
          <a:p>
            <a:r>
              <a:rPr lang="en-US"/>
              <a:t>Click icon to add picture</a:t>
            </a:r>
            <a:endParaRPr lang="nb-NO"/>
          </a:p>
        </p:txBody>
      </p:sp>
      <p:sp>
        <p:nvSpPr>
          <p:cNvPr id="40" name="Rectangle 39">
            <a:extLst>
              <a:ext uri="{FF2B5EF4-FFF2-40B4-BE49-F238E27FC236}">
                <a16:creationId xmlns:a16="http://schemas.microsoft.com/office/drawing/2014/main" id="{10E02A34-94D1-4C32-87AF-C7E4ECF92CF1}"/>
              </a:ext>
            </a:extLst>
          </p:cNvPr>
          <p:cNvSpPr>
            <a:spLocks/>
          </p:cNvSpPr>
          <p:nvPr userDrawn="1"/>
        </p:nvSpPr>
        <p:spPr>
          <a:xfrm>
            <a:off x="883192" y="3297820"/>
            <a:ext cx="1496347"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a:solidFill>
                  <a:srgbClr val="EFECE7"/>
                </a:solidFill>
                <a:latin typeface="Roboto Thin" panose="02000000000000000000" pitchFamily="2" charset="0"/>
              </a:rPr>
              <a:t>Rolle</a:t>
            </a:r>
          </a:p>
        </p:txBody>
      </p:sp>
      <p:sp>
        <p:nvSpPr>
          <p:cNvPr id="41" name="Rectangle 40">
            <a:extLst>
              <a:ext uri="{FF2B5EF4-FFF2-40B4-BE49-F238E27FC236}">
                <a16:creationId xmlns:a16="http://schemas.microsoft.com/office/drawing/2014/main" id="{3199E808-8F60-408B-84AF-451AE6A650B4}"/>
              </a:ext>
            </a:extLst>
          </p:cNvPr>
          <p:cNvSpPr>
            <a:spLocks/>
          </p:cNvSpPr>
          <p:nvPr userDrawn="1"/>
        </p:nvSpPr>
        <p:spPr>
          <a:xfrm>
            <a:off x="881217" y="4281598"/>
            <a:ext cx="1458436"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a:solidFill>
                  <a:srgbClr val="EFECE7"/>
                </a:solidFill>
                <a:latin typeface="Roboto Thin" panose="02000000000000000000" pitchFamily="2" charset="0"/>
              </a:rPr>
              <a:t>Nøkkelkompetanse</a:t>
            </a:r>
          </a:p>
        </p:txBody>
      </p:sp>
      <p:sp>
        <p:nvSpPr>
          <p:cNvPr id="43" name="Rectangle 42">
            <a:extLst>
              <a:ext uri="{FF2B5EF4-FFF2-40B4-BE49-F238E27FC236}">
                <a16:creationId xmlns:a16="http://schemas.microsoft.com/office/drawing/2014/main" id="{7FE57B7D-F342-4E0E-AE48-F05A47F6D7FF}"/>
              </a:ext>
            </a:extLst>
          </p:cNvPr>
          <p:cNvSpPr>
            <a:spLocks/>
          </p:cNvSpPr>
          <p:nvPr userDrawn="1"/>
        </p:nvSpPr>
        <p:spPr>
          <a:xfrm>
            <a:off x="3119979" y="141139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Mine største styrker og bidrag i samarbeidssituasjoner:</a:t>
            </a:r>
          </a:p>
        </p:txBody>
      </p:sp>
      <p:sp>
        <p:nvSpPr>
          <p:cNvPr id="44" name="Rectangle 43">
            <a:extLst>
              <a:ext uri="{FF2B5EF4-FFF2-40B4-BE49-F238E27FC236}">
                <a16:creationId xmlns:a16="http://schemas.microsoft.com/office/drawing/2014/main" id="{8E96DC5E-5A1A-49F6-AA78-418875C9ED14}"/>
              </a:ext>
            </a:extLst>
          </p:cNvPr>
          <p:cNvSpPr>
            <a:spLocks/>
          </p:cNvSpPr>
          <p:nvPr userDrawn="1"/>
        </p:nvSpPr>
        <p:spPr>
          <a:xfrm>
            <a:off x="5849134" y="1898669"/>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Mine svakheter i samarbeidssituasjoner:</a:t>
            </a:r>
          </a:p>
        </p:txBody>
      </p:sp>
      <p:sp>
        <p:nvSpPr>
          <p:cNvPr id="45" name="Rectangle 44">
            <a:extLst>
              <a:ext uri="{FF2B5EF4-FFF2-40B4-BE49-F238E27FC236}">
                <a16:creationId xmlns:a16="http://schemas.microsoft.com/office/drawing/2014/main" id="{D17FBB15-03FD-40DC-BDFC-08B528237866}"/>
              </a:ext>
            </a:extLst>
          </p:cNvPr>
          <p:cNvSpPr>
            <a:spLocks/>
          </p:cNvSpPr>
          <p:nvPr userDrawn="1"/>
        </p:nvSpPr>
        <p:spPr>
          <a:xfrm>
            <a:off x="5846473" y="406648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 folk kan finne på å misforstå når de samarbeider med meg:</a:t>
            </a:r>
          </a:p>
        </p:txBody>
      </p:sp>
      <p:sp>
        <p:nvSpPr>
          <p:cNvPr id="46" name="Rectangle 45">
            <a:extLst>
              <a:ext uri="{FF2B5EF4-FFF2-40B4-BE49-F238E27FC236}">
                <a16:creationId xmlns:a16="http://schemas.microsoft.com/office/drawing/2014/main" id="{9C75A7F1-C4FA-4930-8547-C0BF3AA27E48}"/>
              </a:ext>
            </a:extLst>
          </p:cNvPr>
          <p:cNvSpPr>
            <a:spLocks/>
          </p:cNvSpPr>
          <p:nvPr userDrawn="1"/>
        </p:nvSpPr>
        <p:spPr>
          <a:xfrm>
            <a:off x="8580948" y="1405596"/>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Dette trenger jeg fra gruppen for å være på mitt beste:</a:t>
            </a:r>
          </a:p>
        </p:txBody>
      </p:sp>
      <p:sp>
        <p:nvSpPr>
          <p:cNvPr id="47" name="Rectangle 46">
            <a:extLst>
              <a:ext uri="{FF2B5EF4-FFF2-40B4-BE49-F238E27FC236}">
                <a16:creationId xmlns:a16="http://schemas.microsoft.com/office/drawing/2014/main" id="{2F83671C-E675-425D-8BE6-F865FFFD3DEF}"/>
              </a:ext>
            </a:extLst>
          </p:cNvPr>
          <p:cNvSpPr>
            <a:spLocks/>
          </p:cNvSpPr>
          <p:nvPr userDrawn="1"/>
        </p:nvSpPr>
        <p:spPr>
          <a:xfrm>
            <a:off x="3119979" y="3795912"/>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0">
                <a:solidFill>
                  <a:schemeClr val="tx2"/>
                </a:solidFill>
                <a:latin typeface="Roboto" panose="02000000000000000000" pitchFamily="2" charset="0"/>
                <a:ea typeface="Roboto" panose="02000000000000000000" pitchFamily="2" charset="0"/>
              </a:rPr>
              <a:t>Det som kan gå meg på nervene når jeg samarbeider med andre:</a:t>
            </a:r>
          </a:p>
        </p:txBody>
      </p:sp>
      <p:sp>
        <p:nvSpPr>
          <p:cNvPr id="48" name="Text Placeholder 8">
            <a:extLst>
              <a:ext uri="{FF2B5EF4-FFF2-40B4-BE49-F238E27FC236}">
                <a16:creationId xmlns:a16="http://schemas.microsoft.com/office/drawing/2014/main" id="{16D8B31A-38AE-4EF9-A93B-D188F1B00C7F}"/>
              </a:ext>
            </a:extLst>
          </p:cNvPr>
          <p:cNvSpPr>
            <a:spLocks noGrp="1"/>
          </p:cNvSpPr>
          <p:nvPr>
            <p:ph type="body" sz="quarter" idx="18"/>
          </p:nvPr>
        </p:nvSpPr>
        <p:spPr>
          <a:xfrm>
            <a:off x="5846473" y="2488614"/>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9" name="Text Placeholder 8">
            <a:extLst>
              <a:ext uri="{FF2B5EF4-FFF2-40B4-BE49-F238E27FC236}">
                <a16:creationId xmlns:a16="http://schemas.microsoft.com/office/drawing/2014/main" id="{1A1F2A41-484C-44C4-B9B4-671BFC1E1336}"/>
              </a:ext>
            </a:extLst>
          </p:cNvPr>
          <p:cNvSpPr>
            <a:spLocks noGrp="1"/>
          </p:cNvSpPr>
          <p:nvPr>
            <p:ph type="body" sz="quarter" idx="20"/>
          </p:nvPr>
        </p:nvSpPr>
        <p:spPr>
          <a:xfrm>
            <a:off x="3117318" y="4385857"/>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0" name="Text Placeholder 8">
            <a:extLst>
              <a:ext uri="{FF2B5EF4-FFF2-40B4-BE49-F238E27FC236}">
                <a16:creationId xmlns:a16="http://schemas.microsoft.com/office/drawing/2014/main" id="{2A8F3689-1945-444C-9233-356602A6CBCB}"/>
              </a:ext>
            </a:extLst>
          </p:cNvPr>
          <p:cNvSpPr>
            <a:spLocks noGrp="1"/>
          </p:cNvSpPr>
          <p:nvPr>
            <p:ph type="body" sz="quarter" idx="21"/>
          </p:nvPr>
        </p:nvSpPr>
        <p:spPr>
          <a:xfrm>
            <a:off x="5868057" y="4664458"/>
            <a:ext cx="2490291"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1" name="Text Placeholder 8">
            <a:extLst>
              <a:ext uri="{FF2B5EF4-FFF2-40B4-BE49-F238E27FC236}">
                <a16:creationId xmlns:a16="http://schemas.microsoft.com/office/drawing/2014/main" id="{587FC934-6DF4-40D8-82B8-6CB49708C0D0}"/>
              </a:ext>
            </a:extLst>
          </p:cNvPr>
          <p:cNvSpPr>
            <a:spLocks noGrp="1"/>
          </p:cNvSpPr>
          <p:nvPr>
            <p:ph type="body" sz="quarter" idx="22"/>
          </p:nvPr>
        </p:nvSpPr>
        <p:spPr>
          <a:xfrm>
            <a:off x="8578288" y="4393884"/>
            <a:ext cx="2514536" cy="1262951"/>
          </a:xfrm>
        </p:spPr>
        <p:txBody>
          <a:bodyPr>
            <a:normAutofit/>
          </a:bodyPr>
          <a:lstStyle>
            <a:lvl1pPr>
              <a:defRPr sz="1200"/>
            </a:lvl1pPr>
            <a:lvl2pPr>
              <a:defRPr sz="1100"/>
            </a:lvl2pPr>
            <a:lvl3pPr>
              <a:defRPr sz="1050"/>
            </a:lvl3pPr>
            <a:lvl4pPr>
              <a:defRPr sz="10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2" name="Text Placeholder 8">
            <a:extLst>
              <a:ext uri="{FF2B5EF4-FFF2-40B4-BE49-F238E27FC236}">
                <a16:creationId xmlns:a16="http://schemas.microsoft.com/office/drawing/2014/main" id="{BAEF750A-C04E-4E4C-A1F1-0AC9E8A180D9}"/>
              </a:ext>
            </a:extLst>
          </p:cNvPr>
          <p:cNvSpPr>
            <a:spLocks noGrp="1"/>
          </p:cNvSpPr>
          <p:nvPr>
            <p:ph type="body" sz="quarter" idx="25"/>
          </p:nvPr>
        </p:nvSpPr>
        <p:spPr>
          <a:xfrm>
            <a:off x="881217" y="4664458"/>
            <a:ext cx="1859217" cy="1262951"/>
          </a:xfrm>
        </p:spPr>
        <p:txBody>
          <a:bodyPr/>
          <a:lstStyle>
            <a:lvl1pPr>
              <a:defRPr sz="1200"/>
            </a:lvl1pPr>
            <a:lvl2pPr>
              <a:defRPr sz="1100"/>
            </a:lvl2pPr>
            <a:lvl3pPr>
              <a:defRPr sz="105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6343E1BC-CEA5-48AC-AAA5-B13EC8C3ED61}"/>
              </a:ext>
            </a:extLst>
          </p:cNvPr>
          <p:cNvSpPr>
            <a:spLocks noGrp="1"/>
          </p:cNvSpPr>
          <p:nvPr>
            <p:ph type="body" sz="quarter" idx="26"/>
          </p:nvPr>
        </p:nvSpPr>
        <p:spPr>
          <a:xfrm>
            <a:off x="880786" y="3671343"/>
            <a:ext cx="1858962" cy="473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032760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BF37-6A9B-4B3E-ACB5-EB7A52FD328E}"/>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E3368579-6F16-4341-9D7A-758CB7094EA2}"/>
              </a:ext>
            </a:extLst>
          </p:cNvPr>
          <p:cNvSpPr>
            <a:spLocks noGrp="1"/>
          </p:cNvSpPr>
          <p:nvPr>
            <p:ph type="dt" sz="half" idx="10"/>
          </p:nvPr>
        </p:nvSpPr>
        <p:spPr/>
        <p:txBody>
          <a:bodyPr/>
          <a:lstStyle/>
          <a:p>
            <a:fld id="{983651F3-9B16-40C6-B209-3688FC9C95F6}" type="datetimeFigureOut">
              <a:rPr lang="nb-NO" smtClean="0"/>
              <a:pPr/>
              <a:t>11.09.2023</a:t>
            </a:fld>
            <a:endParaRPr lang="nb-NO"/>
          </a:p>
        </p:txBody>
      </p:sp>
      <p:sp>
        <p:nvSpPr>
          <p:cNvPr id="4" name="Footer Placeholder 3">
            <a:extLst>
              <a:ext uri="{FF2B5EF4-FFF2-40B4-BE49-F238E27FC236}">
                <a16:creationId xmlns:a16="http://schemas.microsoft.com/office/drawing/2014/main" id="{665913E3-595F-4A3E-B1A4-63C1C7E0A5F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89E9EA5E-3A31-4BE0-9ABE-BCA2A6E393DC}"/>
              </a:ext>
            </a:extLst>
          </p:cNvPr>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21066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ags" Target="../tags/tag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2.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6" y="501389"/>
            <a:ext cx="9770254" cy="65499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11.09.2023</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638222" y="226755"/>
            <a:ext cx="336843" cy="669600"/>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1"/>
            </p:custDataLst>
          </p:nvPr>
        </p:nvPicPr>
        <p:blipFill rotWithShape="1">
          <a:blip r:embed="rId13"/>
          <a:srcRect/>
          <a:stretch/>
        </p:blipFill>
        <p:spPr>
          <a:xfrm>
            <a:off x="11139675" y="226755"/>
            <a:ext cx="335764" cy="669600"/>
          </a:xfrm>
          <a:prstGeom prst="rect">
            <a:avLst/>
          </a:prstGeom>
        </p:spPr>
      </p:pic>
    </p:spTree>
    <p:extLst>
      <p:ext uri="{BB962C8B-B14F-4D97-AF65-F5344CB8AC3E}">
        <p14:creationId xmlns:p14="http://schemas.microsoft.com/office/powerpoint/2010/main" val="29200202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5" r:id="rId5"/>
    <p:sldLayoutId id="2147483694" r:id="rId6"/>
    <p:sldLayoutId id="2147483696" r:id="rId7"/>
    <p:sldLayoutId id="2147483698" r:id="rId8"/>
    <p:sldLayoutId id="2147483707" r:id="rId9"/>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5" y="501389"/>
            <a:ext cx="10436985" cy="65499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11.09.2023</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1320" y="5838813"/>
            <a:ext cx="336843" cy="669600"/>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3"/>
            </p:custDataLst>
          </p:nvPr>
        </p:nvPicPr>
        <p:blipFill rotWithShape="1">
          <a:blip r:embed="rId15"/>
          <a:srcRect/>
          <a:stretch/>
        </p:blipFill>
        <p:spPr>
          <a:xfrm>
            <a:off x="351320" y="4963012"/>
            <a:ext cx="335764" cy="669600"/>
          </a:xfrm>
          <a:prstGeom prst="rect">
            <a:avLst/>
          </a:prstGeom>
        </p:spPr>
      </p:pic>
    </p:spTree>
    <p:extLst>
      <p:ext uri="{BB962C8B-B14F-4D97-AF65-F5344CB8AC3E}">
        <p14:creationId xmlns:p14="http://schemas.microsoft.com/office/powerpoint/2010/main" val="1990284326"/>
      </p:ext>
    </p:extLst>
  </p:cSld>
  <p:clrMap bg1="lt1" tx1="dk1" bg2="lt2" tx2="dk2" accent1="accent1" accent2="accent2" accent3="accent3" accent4="accent4" accent5="accent5" accent6="accent6" hlink="hlink" folHlink="folHlink"/>
  <p:sldLayoutIdLst>
    <p:sldLayoutId id="2147483703" r:id="rId1"/>
    <p:sldLayoutId id="2147483673" r:id="rId2"/>
    <p:sldLayoutId id="2147483674" r:id="rId3"/>
    <p:sldLayoutId id="2147483675" r:id="rId4"/>
    <p:sldLayoutId id="2147483699" r:id="rId5"/>
    <p:sldLayoutId id="2147483700" r:id="rId6"/>
    <p:sldLayoutId id="2147483684" r:id="rId7"/>
    <p:sldLayoutId id="2147483704" r:id="rId8"/>
    <p:sldLayoutId id="2147483705" r:id="rId9"/>
    <p:sldLayoutId id="2147483706" r:id="rId10"/>
    <p:sldLayoutId id="2147483683" r:id="rId11"/>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2" Type="http://schemas.openxmlformats.org/officeDocument/2006/relationships/hyperlink" Target="https://www.nhh.no/en/research-projects-and-groups/start-smar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ABB75B-5602-4873-8071-7080C3D338BB}"/>
              </a:ext>
            </a:extLst>
          </p:cNvPr>
          <p:cNvSpPr/>
          <p:nvPr/>
        </p:nvSpPr>
        <p:spPr>
          <a:xfrm>
            <a:off x="-1" y="0"/>
            <a:ext cx="12192000" cy="6858000"/>
          </a:xfrm>
          <a:prstGeom prst="rect">
            <a:avLst/>
          </a:prstGeom>
          <a:solidFill>
            <a:srgbClr val="231651"/>
          </a:solidFill>
          <a:ln w="12700"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Welcome to</a:t>
            </a: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 short version –</a:t>
            </a:r>
          </a:p>
        </p:txBody>
      </p:sp>
      <p:pic>
        <p:nvPicPr>
          <p:cNvPr id="4" name="Graphic 3">
            <a:extLst>
              <a:ext uri="{FF2B5EF4-FFF2-40B4-BE49-F238E27FC236}">
                <a16:creationId xmlns:a16="http://schemas.microsoft.com/office/drawing/2014/main" id="{1D129B5C-510E-42A6-99AC-DA22CFCB0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3661" y="2733675"/>
            <a:ext cx="6924675" cy="1390650"/>
          </a:xfrm>
          <a:prstGeom prst="rect">
            <a:avLst/>
          </a:prstGeom>
        </p:spPr>
      </p:pic>
      <p:pic>
        <p:nvPicPr>
          <p:cNvPr id="8" name="Picture 7" descr="A picture containing text, clipart, sign&#10;&#10;Description automatically generated">
            <a:extLst>
              <a:ext uri="{FF2B5EF4-FFF2-40B4-BE49-F238E27FC236}">
                <a16:creationId xmlns:a16="http://schemas.microsoft.com/office/drawing/2014/main" id="{CD01D013-DFF0-4670-83D6-74186CE54499}"/>
              </a:ext>
            </a:extLst>
          </p:cNvPr>
          <p:cNvPicPr>
            <a:picLocks noChangeAspect="1"/>
          </p:cNvPicPr>
          <p:nvPr/>
        </p:nvPicPr>
        <p:blipFill>
          <a:blip r:embed="rId5"/>
          <a:stretch>
            <a:fillRect/>
          </a:stretch>
        </p:blipFill>
        <p:spPr>
          <a:xfrm>
            <a:off x="6213475" y="5447735"/>
            <a:ext cx="429848" cy="853280"/>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3D002F95-73DA-41DC-9F9E-EF17CE7B6C4A}"/>
              </a:ext>
            </a:extLst>
          </p:cNvPr>
          <p:cNvPicPr>
            <a:picLocks noChangeAspect="1"/>
          </p:cNvPicPr>
          <p:nvPr/>
        </p:nvPicPr>
        <p:blipFill>
          <a:blip r:embed="rId6"/>
          <a:stretch>
            <a:fillRect/>
          </a:stretch>
        </p:blipFill>
        <p:spPr>
          <a:xfrm>
            <a:off x="5550045" y="5447736"/>
            <a:ext cx="428481" cy="853279"/>
          </a:xfrm>
          <a:prstGeom prst="rect">
            <a:avLst/>
          </a:prstGeom>
        </p:spPr>
      </p:pic>
    </p:spTree>
    <p:extLst>
      <p:ext uri="{BB962C8B-B14F-4D97-AF65-F5344CB8AC3E}">
        <p14:creationId xmlns:p14="http://schemas.microsoft.com/office/powerpoint/2010/main" val="4174529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A5A4-CBFD-4912-A119-BA70732774B0}"/>
              </a:ext>
            </a:extLst>
          </p:cNvPr>
          <p:cNvSpPr>
            <a:spLocks noGrp="1"/>
          </p:cNvSpPr>
          <p:nvPr>
            <p:ph type="title"/>
          </p:nvPr>
        </p:nvSpPr>
        <p:spPr/>
        <p:txBody>
          <a:bodyPr/>
          <a:lstStyle/>
          <a:p>
            <a:r>
              <a:rPr lang="en-GB">
                <a:latin typeface="Roboto Thin" panose="02000000000000000000" pitchFamily="2" charset="0"/>
                <a:ea typeface="Roboto Thin" panose="02000000000000000000" pitchFamily="2" charset="0"/>
              </a:rPr>
              <a:t>Preparations by the facilitator </a:t>
            </a:r>
          </a:p>
        </p:txBody>
      </p:sp>
      <p:sp>
        <p:nvSpPr>
          <p:cNvPr id="3" name="Content Placeholder 2">
            <a:extLst>
              <a:ext uri="{FF2B5EF4-FFF2-40B4-BE49-F238E27FC236}">
                <a16:creationId xmlns:a16="http://schemas.microsoft.com/office/drawing/2014/main" id="{DACE2EFD-DA84-4EBC-81BC-EF13F877E1F7}"/>
              </a:ext>
            </a:extLst>
          </p:cNvPr>
          <p:cNvSpPr>
            <a:spLocks noGrp="1"/>
          </p:cNvSpPr>
          <p:nvPr>
            <p:ph idx="1"/>
          </p:nvPr>
        </p:nvSpPr>
        <p:spPr>
          <a:xfrm>
            <a:off x="901375" y="1669640"/>
            <a:ext cx="10436985" cy="4584964"/>
          </a:xfrm>
        </p:spPr>
        <p:txBody>
          <a:bodyPr wrap="square" anchor="t">
            <a:normAutofit/>
          </a:bodyPr>
          <a:lstStyle/>
          <a:p>
            <a:pPr marL="228633" indent="-228600">
              <a:spcBef>
                <a:spcPts val="0"/>
              </a:spcBef>
              <a:spcAft>
                <a:spcPts val="1200"/>
              </a:spcAft>
              <a:buClr>
                <a:srgbClr val="3D5471"/>
              </a:buClr>
              <a:buFont typeface="+mj-lt"/>
              <a:buAutoNum type="arabicPeriod"/>
            </a:pPr>
            <a:r>
              <a:rPr lang="en-GB" sz="1200" b="1">
                <a:solidFill>
                  <a:schemeClr val="accent1"/>
                </a:solidFill>
              </a:rPr>
              <a:t>Familiarise yourself with the process by reading through the content of this file.</a:t>
            </a:r>
          </a:p>
          <a:p>
            <a:pPr marL="261768" lvl="1" indent="0">
              <a:spcBef>
                <a:spcPts val="0"/>
              </a:spcBef>
              <a:spcAft>
                <a:spcPts val="1200"/>
              </a:spcAft>
              <a:buClr>
                <a:srgbClr val="3D5471"/>
              </a:buClr>
              <a:buNone/>
            </a:pPr>
            <a:r>
              <a:rPr lang="en-GB" sz="1200"/>
              <a:t>When needed, you can find useful additional resources on our </a:t>
            </a:r>
            <a:r>
              <a:rPr lang="en-GB" sz="1200">
                <a:hlinkClick r:id="rId2"/>
              </a:rPr>
              <a:t>website</a:t>
            </a:r>
            <a:r>
              <a:rPr lang="en-GB" sz="1200"/>
              <a:t>, e.g. a FAQ section.</a:t>
            </a:r>
          </a:p>
          <a:p>
            <a:pPr marL="228633" indent="-228600">
              <a:buClr>
                <a:srgbClr val="3D5471"/>
              </a:buClr>
              <a:buFont typeface="+mj-lt"/>
              <a:buAutoNum type="arabicPeriod" startAt="2"/>
            </a:pPr>
            <a:r>
              <a:rPr lang="en-GB" sz="1200" b="1">
                <a:solidFill>
                  <a:schemeClr val="accent1"/>
                </a:solidFill>
              </a:rPr>
              <a:t>Prepare for the workshop by:</a:t>
            </a:r>
          </a:p>
          <a:p>
            <a:pPr lvl="1">
              <a:buFont typeface="Wingdings 3" panose="05040102010807070707" pitchFamily="18" charset="2"/>
              <a:buChar char=""/>
            </a:pPr>
            <a:r>
              <a:rPr lang="en-GB" sz="1100">
                <a:solidFill>
                  <a:srgbClr val="000000"/>
                </a:solidFill>
              </a:rPr>
              <a:t>Aligning the process with the team leader (if that isn't you). </a:t>
            </a:r>
            <a:r>
              <a:rPr lang="en-GB" sz="1100"/>
              <a:t>Please note that Start Smart is just the beginning of the team's development, and the process should be followed up over time (check out </a:t>
            </a:r>
            <a:r>
              <a:rPr lang="en-GB" sz="1100" i="1"/>
              <a:t>Start Smart Follow-up</a:t>
            </a:r>
            <a:r>
              <a:rPr lang="en-GB" sz="1100"/>
              <a:t>). Additionally, Start Smart is a flexible tool that often needs to be customized for the group. See the last page in the facilitator's guide for examples of commonly used adjustments.</a:t>
            </a:r>
            <a:endParaRPr lang="en-GB" sz="1100" dirty="0"/>
          </a:p>
          <a:p>
            <a:pPr lvl="1">
              <a:buFont typeface="Wingdings 3" panose="05040102010807070707" pitchFamily="18" charset="2"/>
              <a:buChar char=""/>
            </a:pPr>
            <a:r>
              <a:rPr lang="en-GB" sz="1100">
                <a:solidFill>
                  <a:srgbClr val="000000"/>
                </a:solidFill>
              </a:rPr>
              <a:t>Send out a meeting invitation with a meeting time of 1,5 hours with information about what they are to take part in (time </a:t>
            </a:r>
            <a:r>
              <a:rPr lang="en-GB" sz="1100"/>
              <a:t>estimate based on 6 </a:t>
            </a:r>
            <a:r>
              <a:rPr lang="en-GB" sz="1100" dirty="0"/>
              <a:t>team members</a:t>
            </a:r>
            <a:r>
              <a:rPr lang="en-GB" sz="1100"/>
              <a:t>, you might need more if you are more than 6). </a:t>
            </a:r>
            <a:endParaRPr lang="en-GB" sz="1100" dirty="0"/>
          </a:p>
          <a:p>
            <a:pPr lvl="1">
              <a:buFont typeface="Wingdings 3" panose="05040102010807070707" pitchFamily="18" charset="2"/>
              <a:buChar char=""/>
            </a:pPr>
            <a:r>
              <a:rPr lang="en-GB" sz="1100">
                <a:solidFill>
                  <a:srgbClr val="000000"/>
                </a:solidFill>
              </a:rPr>
              <a:t>If possible, conduct the workshop in person. Alternatively, the workshop can be conducted digitally. Hybrid is not recommended. </a:t>
            </a:r>
            <a:endParaRPr lang="en-GB" sz="1100" dirty="0">
              <a:solidFill>
                <a:srgbClr val="000000"/>
              </a:solidFill>
            </a:endParaRPr>
          </a:p>
          <a:p>
            <a:pPr marL="228633" indent="-228600">
              <a:lnSpc>
                <a:spcPct val="110000"/>
              </a:lnSpc>
              <a:spcBef>
                <a:spcPts val="1200"/>
              </a:spcBef>
              <a:buClr>
                <a:srgbClr val="3D5471"/>
              </a:buClr>
              <a:buFont typeface="+mj-lt"/>
              <a:buAutoNum type="arabicPeriod" startAt="3"/>
            </a:pPr>
            <a:r>
              <a:rPr lang="en-GB" sz="1200" b="1">
                <a:solidFill>
                  <a:schemeClr val="accent1"/>
                </a:solidFill>
              </a:rPr>
              <a:t>Prepare the equipment:</a:t>
            </a:r>
            <a:br>
              <a:rPr lang="en-GB" sz="1200" b="1"/>
            </a:br>
            <a:r>
              <a:rPr lang="en-GB" sz="1100" i="1"/>
              <a:t>If the team meets in person: </a:t>
            </a:r>
            <a:endParaRPr lang="en-GB" sz="1100" i="1" dirty="0"/>
          </a:p>
          <a:p>
            <a:pPr lvl="1">
              <a:buFont typeface="Wingdings 3" panose="05040102010807070707" pitchFamily="18" charset="2"/>
              <a:buChar char=""/>
            </a:pPr>
            <a:r>
              <a:rPr lang="en-GB" sz="1100"/>
              <a:t>Print the team contract in A0. Alternatively, write the headings from the team contract on a whiteboard/flip chart.</a:t>
            </a:r>
            <a:endParaRPr lang="en-GB" sz="1100" dirty="0"/>
          </a:p>
          <a:p>
            <a:pPr lvl="1">
              <a:buFont typeface="Wingdings 3" panose="05040102010807070707" pitchFamily="18" charset="2"/>
              <a:buChar char=""/>
            </a:pPr>
            <a:r>
              <a:rPr lang="en-GB" sz="1100"/>
              <a:t>One pad of post-it notes for each participant in different colours.</a:t>
            </a:r>
            <a:endParaRPr lang="en-GB" sz="1100" dirty="0"/>
          </a:p>
          <a:p>
            <a:pPr lvl="1">
              <a:buFont typeface="Wingdings 3" panose="05040102010807070707" pitchFamily="18" charset="2"/>
              <a:buChar char=""/>
            </a:pPr>
            <a:r>
              <a:rPr lang="en-GB" sz="1100"/>
              <a:t>Markers to write on the post-it notes.</a:t>
            </a:r>
            <a:endParaRPr lang="en-GB" sz="1100" dirty="0"/>
          </a:p>
          <a:p>
            <a:pPr lvl="1">
              <a:buFont typeface="Wingdings 3" panose="05040102010807070707" pitchFamily="18" charset="2"/>
              <a:buChar char=""/>
            </a:pPr>
            <a:r>
              <a:rPr lang="en-GB" sz="1100"/>
              <a:t>A clock or a timer.</a:t>
            </a:r>
            <a:endParaRPr lang="en-GB" sz="1100" dirty="0"/>
          </a:p>
          <a:p>
            <a:pPr marL="261768" lvl="1" indent="0">
              <a:buNone/>
            </a:pPr>
            <a:r>
              <a:rPr lang="en-GB" sz="1100" i="1"/>
              <a:t>If the team meets digitally:</a:t>
            </a:r>
            <a:endParaRPr lang="en-GB" sz="1100" i="1" dirty="0"/>
          </a:p>
          <a:p>
            <a:pPr lvl="1">
              <a:buFont typeface="Wingdings 3" panose="05040102010807070707" pitchFamily="18" charset="2"/>
              <a:buChar char=""/>
            </a:pPr>
            <a:r>
              <a:rPr lang="en-GB" sz="1100"/>
              <a:t>Use the MURAL - version of Start Smart or use a digital whiteboard where you enter the fields from the team contract.</a:t>
            </a:r>
            <a:endParaRPr lang="en-GB" sz="1100" dirty="0"/>
          </a:p>
          <a:p>
            <a:pPr lvl="1">
              <a:buFont typeface="Wingdings 3" panose="05040102010807070707" pitchFamily="18" charset="2"/>
              <a:buChar char=""/>
            </a:pPr>
            <a:r>
              <a:rPr lang="en-GB" sz="1100"/>
              <a:t>Familiarise yourself with how the tool works, so that you can help the participants to use it.</a:t>
            </a:r>
            <a:endParaRPr lang="en-GB" sz="1100" dirty="0"/>
          </a:p>
          <a:p>
            <a:pPr lvl="1">
              <a:buFont typeface="Wingdings 3" panose="05040102010807070707" pitchFamily="18" charset="2"/>
              <a:buChar char=""/>
            </a:pPr>
            <a:r>
              <a:rPr lang="en-GB" sz="1100"/>
              <a:t>Alternatively, you can also use a shared document (such as Word Online or Google Docs).</a:t>
            </a:r>
            <a:br>
              <a:rPr lang="en-GB" sz="1100"/>
            </a:br>
            <a:endParaRPr lang="en-GB" sz="1100" dirty="0"/>
          </a:p>
          <a:p>
            <a:pPr marL="261768" lvl="1" indent="0">
              <a:buNone/>
            </a:pPr>
            <a:endParaRPr lang="nb-NO" sz="1200" i="1"/>
          </a:p>
        </p:txBody>
      </p:sp>
    </p:spTree>
    <p:extLst>
      <p:ext uri="{BB962C8B-B14F-4D97-AF65-F5344CB8AC3E}">
        <p14:creationId xmlns:p14="http://schemas.microsoft.com/office/powerpoint/2010/main" val="3063845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 1/4 </a:t>
            </a:r>
          </a:p>
        </p:txBody>
      </p:sp>
      <p:sp>
        <p:nvSpPr>
          <p:cNvPr id="3" name="Content Placeholder 2">
            <a:extLst>
              <a:ext uri="{FF2B5EF4-FFF2-40B4-BE49-F238E27FC236}">
                <a16:creationId xmlns:a16="http://schemas.microsoft.com/office/drawing/2014/main" id="{665E4CDC-1F24-41B2-820D-4D07320277C6}"/>
              </a:ext>
            </a:extLst>
          </p:cNvPr>
          <p:cNvSpPr>
            <a:spLocks noGrp="1"/>
          </p:cNvSpPr>
          <p:nvPr>
            <p:ph idx="1"/>
          </p:nvPr>
        </p:nvSpPr>
        <p:spPr>
          <a:xfrm>
            <a:off x="901375" y="1669640"/>
            <a:ext cx="10436985" cy="4584964"/>
          </a:xfrm>
        </p:spPr>
        <p:txBody>
          <a:bodyPr wrap="square" anchor="t">
            <a:normAutofit/>
          </a:bodyPr>
          <a:lstStyle/>
          <a:p>
            <a:pPr marL="33" indent="0">
              <a:spcAft>
                <a:spcPts val="1200"/>
              </a:spcAft>
              <a:buNone/>
            </a:pPr>
            <a:r>
              <a:rPr lang="en-GB" sz="1100"/>
              <a:t>This workshop relies on good time management. Keep an eye on the clock, and set aside a bit of buffer if you expect certain activities to take longer.</a:t>
            </a:r>
            <a:endParaRPr lang="en-GB" sz="1400" b="1" dirty="0">
              <a:solidFill>
                <a:schemeClr val="accent1"/>
              </a:solidFill>
            </a:endParaRPr>
          </a:p>
          <a:p>
            <a:pPr marL="33" indent="0">
              <a:spcAft>
                <a:spcPts val="600"/>
              </a:spcAft>
              <a:buNone/>
            </a:pPr>
            <a:r>
              <a:rPr lang="en-GB" sz="1400" b="1">
                <a:solidFill>
                  <a:schemeClr val="accent1"/>
                </a:solidFill>
              </a:rPr>
              <a:t>1. AGENDA AND </a:t>
            </a:r>
            <a:r>
              <a:rPr lang="en-GB" sz="1400" b="1" dirty="0">
                <a:solidFill>
                  <a:schemeClr val="accent1"/>
                </a:solidFill>
              </a:rPr>
              <a:t>CHECK IN </a:t>
            </a:r>
            <a:r>
              <a:rPr lang="en-GB" sz="1400">
                <a:solidFill>
                  <a:schemeClr val="accent1"/>
                </a:solidFill>
              </a:rPr>
              <a:t>10 mins</a:t>
            </a:r>
            <a:endParaRPr lang="en-GB" sz="1100" b="1" dirty="0">
              <a:solidFill>
                <a:schemeClr val="accent1"/>
              </a:solidFill>
            </a:endParaRPr>
          </a:p>
          <a:p>
            <a:pPr marL="33" indent="0">
              <a:buNone/>
            </a:pPr>
            <a:r>
              <a:rPr lang="en-GB" sz="1100" b="1">
                <a:solidFill>
                  <a:schemeClr val="accent1"/>
                </a:solidFill>
              </a:rPr>
              <a:t>A. AGENDA </a:t>
            </a:r>
            <a:r>
              <a:rPr lang="en-GB" sz="1100">
                <a:solidFill>
                  <a:schemeClr val="accent1"/>
                </a:solidFill>
              </a:rPr>
              <a:t>5 mins</a:t>
            </a:r>
          </a:p>
          <a:p>
            <a:pPr>
              <a:buClr>
                <a:srgbClr val="FF3300"/>
              </a:buClr>
            </a:pPr>
            <a:r>
              <a:rPr lang="en-GB" sz="1100"/>
              <a:t>Start the workshop in the suggested order on the agenda slide. </a:t>
            </a:r>
          </a:p>
          <a:p>
            <a:pPr>
              <a:buClr>
                <a:srgbClr val="FF3300"/>
              </a:buClr>
            </a:pPr>
            <a:r>
              <a:rPr lang="en-GB" sz="1100"/>
              <a:t>Clarify any questions or feedback on these points. </a:t>
            </a:r>
          </a:p>
          <a:p>
            <a:pPr marL="33" indent="0">
              <a:buNone/>
            </a:pPr>
            <a:endParaRPr lang="en-GB" sz="1100" dirty="0"/>
          </a:p>
          <a:p>
            <a:pPr marL="33" indent="0">
              <a:buNone/>
            </a:pPr>
            <a:r>
              <a:rPr lang="en-GB" sz="1100" b="1">
                <a:solidFill>
                  <a:schemeClr val="accent1"/>
                </a:solidFill>
              </a:rPr>
              <a:t>B. </a:t>
            </a:r>
            <a:r>
              <a:rPr lang="en-GB" sz="1100" b="1" dirty="0">
                <a:solidFill>
                  <a:schemeClr val="accent1"/>
                </a:solidFill>
              </a:rPr>
              <a:t>CHECK IN   </a:t>
            </a:r>
            <a:r>
              <a:rPr lang="en-GB" sz="1100">
                <a:solidFill>
                  <a:schemeClr val="accent1"/>
                </a:solidFill>
              </a:rPr>
              <a:t>5 mins</a:t>
            </a:r>
          </a:p>
          <a:p>
            <a:pPr marL="33" indent="0">
              <a:buNone/>
            </a:pPr>
            <a:r>
              <a:rPr lang="en-GB" sz="1100"/>
              <a:t>Before any team meeting – be it Start Smart or something else - it is useful to have a ‘</a:t>
            </a:r>
            <a:r>
              <a:rPr lang="en-GB" sz="1100" dirty="0"/>
              <a:t>check in</a:t>
            </a:r>
            <a:r>
              <a:rPr lang="en-GB" sz="1100"/>
              <a:t>’, which is a short round where everyone gets to say something. This has many purposes: </a:t>
            </a:r>
            <a:endParaRPr lang="en-GB" sz="1100" dirty="0"/>
          </a:p>
          <a:p>
            <a:r>
              <a:rPr lang="en-GB" sz="1100"/>
              <a:t>Getting focused on the task at hand</a:t>
            </a:r>
            <a:r>
              <a:rPr lang="en-GB" sz="1100" dirty="0"/>
              <a:t>.</a:t>
            </a:r>
          </a:p>
          <a:p>
            <a:r>
              <a:rPr lang="en-GB" sz="1100"/>
              <a:t>Creating contact between the participants</a:t>
            </a:r>
            <a:r>
              <a:rPr lang="en-GB" sz="1100" dirty="0"/>
              <a:t>.</a:t>
            </a:r>
          </a:p>
          <a:p>
            <a:r>
              <a:rPr lang="en-GB" sz="1100"/>
              <a:t>Providing the others with practical information (e.g. limited time or focus because of X) </a:t>
            </a:r>
            <a:endParaRPr lang="en-GB" sz="1100" dirty="0"/>
          </a:p>
          <a:p>
            <a:pPr marL="33" indent="0">
              <a:buNone/>
            </a:pPr>
            <a:r>
              <a:rPr lang="en-GB" sz="1100"/>
              <a:t> In this process, we recommend that you start the </a:t>
            </a:r>
            <a:r>
              <a:rPr lang="en-GB" sz="1100" dirty="0"/>
              <a:t>check in </a:t>
            </a:r>
            <a:r>
              <a:rPr lang="en-GB" sz="1100"/>
              <a:t>with the following question:</a:t>
            </a:r>
            <a:endParaRPr lang="en-GB" sz="1100" dirty="0"/>
          </a:p>
          <a:p>
            <a:r>
              <a:rPr lang="en-GB" sz="1100"/>
              <a:t>How are you today?</a:t>
            </a:r>
            <a:endParaRPr lang="en-GB" sz="1100" dirty="0"/>
          </a:p>
          <a:p>
            <a:pPr marL="33" indent="0">
              <a:buNone/>
            </a:pPr>
            <a:r>
              <a:rPr lang="en-GB" sz="1100"/>
              <a:t>Make sure that everyone talks for about the same amount of time.</a:t>
            </a:r>
            <a:endParaRPr lang="en-GB" sz="1100" dirty="0"/>
          </a:p>
          <a:p>
            <a:endParaRPr lang="en-GB" sz="1100" dirty="0"/>
          </a:p>
          <a:p>
            <a:endParaRPr lang="en-GB" sz="1100" dirty="0"/>
          </a:p>
          <a:p>
            <a:endParaRPr lang="en-GB" sz="1100" dirty="0"/>
          </a:p>
          <a:p>
            <a:endParaRPr lang="en-GB" sz="1100" dirty="0"/>
          </a:p>
          <a:p>
            <a:endParaRPr lang="en-GB" sz="1100" dirty="0"/>
          </a:p>
          <a:p>
            <a:pPr marL="33" indent="0">
              <a:buNone/>
            </a:pPr>
            <a:endParaRPr lang="nb-NO"/>
          </a:p>
        </p:txBody>
      </p:sp>
    </p:spTree>
    <p:extLst>
      <p:ext uri="{BB962C8B-B14F-4D97-AF65-F5344CB8AC3E}">
        <p14:creationId xmlns:p14="http://schemas.microsoft.com/office/powerpoint/2010/main" val="1644450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 2/4</a:t>
            </a:r>
          </a:p>
        </p:txBody>
      </p:sp>
      <p:sp>
        <p:nvSpPr>
          <p:cNvPr id="3" name="Content Placeholder 2">
            <a:extLst>
              <a:ext uri="{FF2B5EF4-FFF2-40B4-BE49-F238E27FC236}">
                <a16:creationId xmlns:a16="http://schemas.microsoft.com/office/drawing/2014/main" id="{A143A2D7-9502-4960-94A5-C1329F112643}"/>
              </a:ext>
            </a:extLst>
          </p:cNvPr>
          <p:cNvSpPr>
            <a:spLocks noGrp="1"/>
          </p:cNvSpPr>
          <p:nvPr>
            <p:ph idx="1"/>
          </p:nvPr>
        </p:nvSpPr>
        <p:spPr>
          <a:xfrm>
            <a:off x="901375" y="1669640"/>
            <a:ext cx="10436985" cy="4584964"/>
          </a:xfrm>
        </p:spPr>
        <p:txBody>
          <a:bodyPr vert="horz" wrap="square" lIns="0" tIns="0" rIns="0" bIns="0" rtlCol="0" anchor="t">
            <a:normAutofit lnSpcReduction="10000"/>
          </a:bodyPr>
          <a:lstStyle/>
          <a:p>
            <a:pPr marL="33" indent="0">
              <a:spcAft>
                <a:spcPts val="600"/>
              </a:spcAft>
              <a:buNone/>
            </a:pPr>
            <a:r>
              <a:rPr lang="en-GB" sz="1400" b="1">
                <a:solidFill>
                  <a:schemeClr val="accent1"/>
                </a:solidFill>
              </a:rPr>
              <a:t>2. PREPARING THE TEAM CONTRACT – 65 mins</a:t>
            </a:r>
          </a:p>
          <a:p>
            <a:pPr marL="261620" indent="-261620">
              <a:buClr>
                <a:srgbClr val="FF3300"/>
              </a:buClr>
            </a:pPr>
            <a:r>
              <a:rPr lang="en-GB" sz="1100">
                <a:ea typeface="+mn-lt"/>
                <a:cs typeface="+mn-lt"/>
              </a:rPr>
              <a:t>For each of the topics in the team contract we recommend that the participants get 3 minutes to consider the question individually and note their thoughts on their post-its. Each participant in turn shares what they have written and places the post-it(s) on the dedicated area of the contract. There is time for a brief elaboration and, if necessary, questions from members of the team if something is unclear. Identical notes can be placed on top of each other. </a:t>
            </a:r>
            <a:r>
              <a:rPr lang="en-GB" sz="1100" dirty="0"/>
              <a:t>Alternate in who starts sharing their notes.</a:t>
            </a:r>
            <a:endParaRPr lang="en-GB" sz="1100"/>
          </a:p>
          <a:p>
            <a:pPr marL="261620" indent="-261620">
              <a:buClr>
                <a:srgbClr val="FF3300"/>
              </a:buClr>
            </a:pPr>
            <a:r>
              <a:rPr lang="en-GB" sz="1100"/>
              <a:t>As a facilitator you might be asked: ‘How should we answer this question?’, ‘What are we expected to say here?’, and alike. Here it is important to understand that Start Smart provides a method for the team, rather than the actual content of the team contract. Hence, all answers are valid. </a:t>
            </a:r>
            <a:endParaRPr lang="en-GB"/>
          </a:p>
          <a:p>
            <a:pPr marL="261620" indent="-261620">
              <a:buClr>
                <a:srgbClr val="FF3300"/>
              </a:buClr>
            </a:pPr>
            <a:r>
              <a:rPr lang="en-GB" sz="1100"/>
              <a:t>It might be a good idea to ‘park’ conversations that seem to take too much time or are off-topic until a later occasion. These points can be noted down on the ‘parking space’ (slide 8), and be discussed in another relevant forum/meeting. </a:t>
            </a:r>
          </a:p>
          <a:p>
            <a:pPr marL="261620" indent="-261620">
              <a:spcAft>
                <a:spcPts val="1200"/>
              </a:spcAft>
              <a:buClr>
                <a:srgbClr val="FF3300"/>
              </a:buClr>
            </a:pPr>
            <a:r>
              <a:rPr lang="en-GB" sz="1100"/>
              <a:t>On the last slide of this facilitator guide, you can find the whole team contract with several help questions. You can use these to elaborate on what might be important to talk about under each topic. </a:t>
            </a:r>
          </a:p>
          <a:p>
            <a:pPr marL="0" indent="0">
              <a:buNone/>
            </a:pPr>
            <a:r>
              <a:rPr lang="en-GB" sz="1100" b="1">
                <a:solidFill>
                  <a:schemeClr val="accent1"/>
                </a:solidFill>
              </a:rPr>
              <a:t>A. WHAT do we want to achieve? – GOALS   20 mins</a:t>
            </a:r>
          </a:p>
          <a:p>
            <a:pPr marL="261620" indent="-261620">
              <a:buClr>
                <a:srgbClr val="FF3300"/>
              </a:buClr>
              <a:buFont typeface="+mj-lt"/>
              <a:buAutoNum type="arabicPeriod"/>
            </a:pPr>
            <a:r>
              <a:rPr lang="en-GB" sz="1100"/>
              <a:t>Ask the question: </a:t>
            </a:r>
            <a:r>
              <a:rPr lang="en-GB" sz="1100" b="1">
                <a:solidFill>
                  <a:srgbClr val="231651"/>
                </a:solidFill>
              </a:rPr>
              <a:t>What do we as a team want to achieve? </a:t>
            </a:r>
            <a:r>
              <a:rPr lang="en-GB" sz="1100"/>
              <a:t>Underline that participants should be as specific as possible.</a:t>
            </a:r>
          </a:p>
          <a:p>
            <a:pPr marL="261620" indent="-261620">
              <a:buClr>
                <a:srgbClr val="FF3300"/>
              </a:buClr>
              <a:buFont typeface="+mj-lt"/>
              <a:buAutoNum type="arabicPeriod"/>
            </a:pPr>
            <a:r>
              <a:rPr lang="en-GB" sz="1100"/>
              <a:t>Within the topic on the team’s goals, it is important that the contributions correspond, but they do not have to be identical. The facilitator summarises the input and checks with the team if they agree. </a:t>
            </a:r>
          </a:p>
          <a:p>
            <a:pPr marL="261620" indent="-261620">
              <a:spcAft>
                <a:spcPts val="1200"/>
              </a:spcAft>
              <a:buClr>
                <a:srgbClr val="FF3300"/>
              </a:buClr>
              <a:buFont typeface="+mj-lt"/>
              <a:buAutoNum type="arabicPeriod"/>
            </a:pPr>
            <a:r>
              <a:rPr lang="en-GB" sz="1100">
                <a:solidFill>
                  <a:srgbClr val="000000"/>
                </a:solidFill>
              </a:rPr>
              <a:t>If there is disagreement in the team, we recommend coming back to it as soon as possible after the workshop.</a:t>
            </a:r>
          </a:p>
          <a:p>
            <a:pPr marL="0" indent="0">
              <a:buNone/>
            </a:pPr>
            <a:r>
              <a:rPr lang="en-GB" sz="1100" b="1">
                <a:solidFill>
                  <a:schemeClr val="accent1"/>
                </a:solidFill>
              </a:rPr>
              <a:t>B. WHO are we? – Personal user manual 15 mins</a:t>
            </a:r>
          </a:p>
          <a:p>
            <a:pPr marL="261620" indent="-261620">
              <a:buClr>
                <a:srgbClr val="FF3300"/>
              </a:buClr>
              <a:buFont typeface="+mj-lt"/>
              <a:buAutoNum type="arabicPeriod"/>
            </a:pPr>
            <a:r>
              <a:rPr lang="en-GB" sz="1100">
                <a:solidFill>
                  <a:srgbClr val="000000"/>
                </a:solidFill>
              </a:rPr>
              <a:t>Ask the questions: </a:t>
            </a:r>
            <a:r>
              <a:rPr lang="en-GB" sz="1100" b="1">
                <a:solidFill>
                  <a:srgbClr val="231651"/>
                </a:solidFill>
              </a:rPr>
              <a:t>What are my strengths and weaknesses in collaborative situations? </a:t>
            </a:r>
            <a:r>
              <a:rPr lang="en-GB" sz="1100">
                <a:solidFill>
                  <a:srgbClr val="000000"/>
                </a:solidFill>
              </a:rPr>
              <a:t>What do I need from the group to perform at my best?</a:t>
            </a:r>
          </a:p>
          <a:p>
            <a:pPr marL="261620" indent="-261620">
              <a:buClr>
                <a:srgbClr val="FF3300"/>
              </a:buClr>
              <a:buFont typeface="+mj-lt"/>
              <a:buAutoNum type="arabicPeriod"/>
            </a:pPr>
            <a:r>
              <a:rPr lang="en-GB" sz="1100">
                <a:solidFill>
                  <a:srgbClr val="000000"/>
                </a:solidFill>
              </a:rPr>
              <a:t>After everyone has presented, the facilitator can inquire with the group: How was this? How was it to present oneself? How was it to listen to the others? What can we learn from this round?</a:t>
            </a:r>
          </a:p>
          <a:p>
            <a:pPr marL="261620" indent="-261620"/>
            <a:endParaRPr lang="nb-NO" sz="1100"/>
          </a:p>
        </p:txBody>
      </p:sp>
    </p:spTree>
    <p:extLst>
      <p:ext uri="{BB962C8B-B14F-4D97-AF65-F5344CB8AC3E}">
        <p14:creationId xmlns:p14="http://schemas.microsoft.com/office/powerpoint/2010/main" val="421088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17B9-CE40-43DA-AF08-642FB8BD188B}"/>
              </a:ext>
            </a:extLst>
          </p:cNvPr>
          <p:cNvSpPr>
            <a:spLocks noGrp="1"/>
          </p:cNvSpPr>
          <p:nvPr>
            <p:ph type="title"/>
          </p:nvPr>
        </p:nvSpPr>
        <p:spPr/>
        <p:txBody>
          <a:bodyPr/>
          <a:lstStyle/>
          <a:p>
            <a:r>
              <a:rPr lang="en-GB"/>
              <a:t>The workshop– 3/4</a:t>
            </a:r>
          </a:p>
        </p:txBody>
      </p:sp>
      <p:sp>
        <p:nvSpPr>
          <p:cNvPr id="3" name="Content Placeholder 2">
            <a:extLst>
              <a:ext uri="{FF2B5EF4-FFF2-40B4-BE49-F238E27FC236}">
                <a16:creationId xmlns:a16="http://schemas.microsoft.com/office/drawing/2014/main" id="{08021DF2-09DE-494E-BBEC-3EA566D87054}"/>
              </a:ext>
            </a:extLst>
          </p:cNvPr>
          <p:cNvSpPr>
            <a:spLocks noGrp="1"/>
          </p:cNvSpPr>
          <p:nvPr>
            <p:ph idx="1"/>
          </p:nvPr>
        </p:nvSpPr>
        <p:spPr>
          <a:xfrm>
            <a:off x="901375" y="1669640"/>
            <a:ext cx="10436985" cy="4584964"/>
          </a:xfrm>
        </p:spPr>
        <p:txBody>
          <a:bodyPr vert="horz" wrap="square" lIns="0" tIns="0" rIns="0" bIns="0" rtlCol="0" anchor="t">
            <a:normAutofit/>
          </a:bodyPr>
          <a:lstStyle/>
          <a:p>
            <a:pPr marL="0" indent="0">
              <a:spcAft>
                <a:spcPts val="600"/>
              </a:spcAft>
              <a:buNone/>
            </a:pPr>
            <a:r>
              <a:rPr lang="en-GB" b="1">
                <a:solidFill>
                  <a:schemeClr val="accent1"/>
                </a:solidFill>
              </a:rPr>
              <a:t>C. HOW should we work together? 30 min</a:t>
            </a:r>
            <a:endParaRPr lang="en-GB"/>
          </a:p>
          <a:p>
            <a:pPr marL="0" indent="0">
              <a:buClr>
                <a:srgbClr val="F85208"/>
              </a:buClr>
              <a:buNone/>
            </a:pPr>
            <a:r>
              <a:rPr lang="en-GB" b="1">
                <a:solidFill>
                  <a:schemeClr val="tx2"/>
                </a:solidFill>
              </a:rPr>
              <a:t>ROLES AND RESPONSIBILITIES 10 min</a:t>
            </a:r>
          </a:p>
          <a:p>
            <a:pPr marL="228600" indent="-228600">
              <a:buClr>
                <a:srgbClr val="F85208"/>
              </a:buClr>
              <a:buFont typeface="+mj-lt"/>
              <a:buAutoNum type="arabicPeriod"/>
            </a:pPr>
            <a:r>
              <a:rPr lang="en-GB"/>
              <a:t>Ask the question: </a:t>
            </a:r>
            <a:r>
              <a:rPr lang="en-GB" b="1">
                <a:solidFill>
                  <a:srgbClr val="231651"/>
                </a:solidFill>
              </a:rPr>
              <a:t>Given our purpose, goals, and who we are, what roles and responsibilities do we need to ensure in this team to succeed?</a:t>
            </a:r>
          </a:p>
          <a:p>
            <a:pPr marL="228600" indent="-228600">
              <a:buClr>
                <a:srgbClr val="F85208"/>
              </a:buClr>
              <a:buFont typeface="+mj-lt"/>
              <a:buAutoNum type="arabicPeriod"/>
            </a:pPr>
            <a:r>
              <a:rPr lang="en-GB"/>
              <a:t>In this context, roles refer to clarifying the roles and responsibilities needed for the team to succeed in its tasks. Sometimes roles are quite evident from the start, while other times they are not. In the latter case, role and responsibility allocation may need to be determined after the workshop, as it often requires more time to assess who should do what based on competence, availability, and prerequisites.</a:t>
            </a:r>
          </a:p>
          <a:p>
            <a:pPr marL="228600" indent="-228600">
              <a:buClr>
                <a:srgbClr val="F85208"/>
              </a:buClr>
              <a:buFont typeface="+mj-lt"/>
              <a:buAutoNum type="arabicPeriod"/>
            </a:pPr>
            <a:r>
              <a:rPr lang="en-GB"/>
              <a:t>After everyone has posted their notes and provided input, summarize what has been contributed and check with the group if it looks okay.</a:t>
            </a:r>
          </a:p>
          <a:p>
            <a:pPr marL="228600" indent="-228600">
              <a:spcAft>
                <a:spcPts val="1200"/>
              </a:spcAft>
              <a:buClr>
                <a:srgbClr val="F85208"/>
              </a:buClr>
              <a:buFont typeface="+mj-lt"/>
              <a:buAutoNum type="arabicPeriod"/>
            </a:pPr>
            <a:r>
              <a:rPr lang="en-GB"/>
              <a:t>If it is challenging to reach an agreement on roles and responsibilities at this point, you can revisit the discussion once you have completed the entire team contract or at the next meeting.</a:t>
            </a:r>
          </a:p>
          <a:p>
            <a:pPr marL="0" indent="0">
              <a:buClr>
                <a:srgbClr val="FF3300"/>
              </a:buClr>
              <a:buNone/>
            </a:pPr>
            <a:r>
              <a:rPr lang="en-GB" b="1">
                <a:solidFill>
                  <a:schemeClr val="tx2"/>
                </a:solidFill>
              </a:rPr>
              <a:t>WORKING METHODS 10 min</a:t>
            </a:r>
          </a:p>
          <a:p>
            <a:pPr marL="228600" indent="-228600">
              <a:buClr>
                <a:srgbClr val="FF3300"/>
              </a:buClr>
              <a:buFont typeface="+mj-lt"/>
              <a:buAutoNum type="arabicPeriod"/>
            </a:pPr>
            <a:r>
              <a:rPr lang="en-GB"/>
              <a:t>Ask the question: </a:t>
            </a:r>
            <a:r>
              <a:rPr lang="en-GB" b="1">
                <a:solidFill>
                  <a:srgbClr val="231651"/>
                </a:solidFill>
              </a:rPr>
              <a:t>How can we best organize our work to succeed in our tasks and goals?</a:t>
            </a:r>
          </a:p>
          <a:p>
            <a:pPr marL="228600" indent="-228600">
              <a:spcAft>
                <a:spcPts val="1200"/>
              </a:spcAft>
              <a:buClr>
                <a:srgbClr val="FF3300"/>
              </a:buClr>
              <a:buFont typeface="+mj-lt"/>
              <a:buAutoNum type="arabicPeriod"/>
            </a:pPr>
            <a:r>
              <a:rPr lang="en-GB"/>
              <a:t>After everyone has posted their notes and given their input, summarize what has been contributed and check with the group if it looks okay.</a:t>
            </a:r>
          </a:p>
          <a:p>
            <a:pPr marL="0" indent="0">
              <a:buClr>
                <a:srgbClr val="FF3300"/>
              </a:buClr>
              <a:buNone/>
            </a:pPr>
            <a:r>
              <a:rPr lang="en-GB" b="1" dirty="0">
                <a:solidFill>
                  <a:schemeClr val="tx2"/>
                </a:solidFill>
              </a:rPr>
              <a:t>COLLABORATION NORMS </a:t>
            </a:r>
            <a:r>
              <a:rPr lang="en-GB" b="1">
                <a:solidFill>
                  <a:schemeClr val="tx2"/>
                </a:solidFill>
              </a:rPr>
              <a:t>10 min</a:t>
            </a:r>
          </a:p>
          <a:p>
            <a:pPr marL="228600" indent="-228600">
              <a:buClr>
                <a:srgbClr val="FF3300"/>
              </a:buClr>
              <a:buFont typeface="+mj-lt"/>
              <a:buAutoNum type="arabicPeriod"/>
            </a:pPr>
            <a:r>
              <a:rPr lang="en-GB"/>
              <a:t>Ask the question: </a:t>
            </a:r>
            <a:r>
              <a:rPr lang="en-GB" b="1">
                <a:solidFill>
                  <a:srgbClr val="231651"/>
                </a:solidFill>
              </a:rPr>
              <a:t>What mutual expectations should we have to optimize working together? </a:t>
            </a:r>
          </a:p>
          <a:p>
            <a:pPr marL="228600" indent="-228600">
              <a:buClr>
                <a:srgbClr val="FF3300"/>
              </a:buClr>
              <a:buFont typeface="+mj-lt"/>
              <a:buAutoNum type="arabicPeriod"/>
            </a:pPr>
            <a:r>
              <a:rPr lang="en-GB"/>
              <a:t>To help the team get started, you can ask them to think about the best and worst teams they have been a part of and </a:t>
            </a:r>
            <a:r>
              <a:rPr lang="en-GB" dirty="0"/>
              <a:t>come up with suggestions </a:t>
            </a:r>
            <a:r>
              <a:rPr lang="en-GB"/>
              <a:t>based on </a:t>
            </a:r>
            <a:r>
              <a:rPr lang="en-GB" dirty="0"/>
              <a:t>these experiences</a:t>
            </a:r>
            <a:r>
              <a:rPr lang="en-GB"/>
              <a:t>.</a:t>
            </a:r>
          </a:p>
          <a:p>
            <a:pPr marL="228633" indent="-228600">
              <a:spcAft>
                <a:spcPts val="1200"/>
              </a:spcAft>
              <a:buFont typeface="+mj-lt"/>
              <a:buAutoNum type="arabicPeriod"/>
            </a:pPr>
            <a:r>
              <a:rPr lang="en-GB" sz="1100"/>
              <a:t>After everyone has shared, check with the team if they agree. Do these norms support the goals and work methods? </a:t>
            </a:r>
            <a:endParaRPr lang="en-GB" sz="1100" dirty="0"/>
          </a:p>
        </p:txBody>
      </p:sp>
    </p:spTree>
    <p:extLst>
      <p:ext uri="{BB962C8B-B14F-4D97-AF65-F5344CB8AC3E}">
        <p14:creationId xmlns:p14="http://schemas.microsoft.com/office/powerpoint/2010/main" val="90749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17B9-CE40-43DA-AF08-642FB8BD188B}"/>
              </a:ext>
            </a:extLst>
          </p:cNvPr>
          <p:cNvSpPr>
            <a:spLocks noGrp="1"/>
          </p:cNvSpPr>
          <p:nvPr>
            <p:ph type="title"/>
          </p:nvPr>
        </p:nvSpPr>
        <p:spPr/>
        <p:txBody>
          <a:bodyPr/>
          <a:lstStyle/>
          <a:p>
            <a:r>
              <a:rPr lang="en-GB"/>
              <a:t>The workshop– 4/4</a:t>
            </a:r>
          </a:p>
        </p:txBody>
      </p:sp>
      <p:sp>
        <p:nvSpPr>
          <p:cNvPr id="3" name="Content Placeholder 2">
            <a:extLst>
              <a:ext uri="{FF2B5EF4-FFF2-40B4-BE49-F238E27FC236}">
                <a16:creationId xmlns:a16="http://schemas.microsoft.com/office/drawing/2014/main" id="{08021DF2-09DE-494E-BBEC-3EA566D87054}"/>
              </a:ext>
            </a:extLst>
          </p:cNvPr>
          <p:cNvSpPr>
            <a:spLocks noGrp="1"/>
          </p:cNvSpPr>
          <p:nvPr>
            <p:ph idx="1"/>
          </p:nvPr>
        </p:nvSpPr>
        <p:spPr>
          <a:xfrm>
            <a:off x="901375" y="1669640"/>
            <a:ext cx="10436985" cy="4584964"/>
          </a:xfrm>
        </p:spPr>
        <p:txBody>
          <a:bodyPr vert="horz" wrap="square" lIns="0" tIns="0" rIns="0" bIns="0" rtlCol="0" anchor="t">
            <a:normAutofit/>
          </a:bodyPr>
          <a:lstStyle/>
          <a:p>
            <a:pPr marL="33" indent="0">
              <a:spcAft>
                <a:spcPts val="600"/>
              </a:spcAft>
              <a:buNone/>
            </a:pPr>
            <a:r>
              <a:rPr lang="en-GB" sz="1400" b="1">
                <a:solidFill>
                  <a:schemeClr val="accent1"/>
                </a:solidFill>
              </a:rPr>
              <a:t>3. SUMMARY AND CHECK-OUT 15 min</a:t>
            </a:r>
          </a:p>
          <a:p>
            <a:pPr marL="228600" indent="-228600">
              <a:buClr>
                <a:srgbClr val="FF3300"/>
              </a:buClr>
              <a:buFont typeface="+mj-lt"/>
              <a:buAutoNum type="arabicPeriod"/>
            </a:pPr>
            <a:r>
              <a:rPr lang="en-GB"/>
              <a:t>The facilitator or team leader summarizes what has been agreed upon, what may still be unclear, and how to follow up. Note down action points with responsible individuals for follow-up.</a:t>
            </a:r>
          </a:p>
          <a:p>
            <a:pPr marL="261620" marR="0" lvl="0" indent="-261620" defTabSz="553938" rtl="0" eaLnBrk="1" fontAlgn="auto" latinLnBrk="0" hangingPunct="1">
              <a:lnSpc>
                <a:spcPct val="100000"/>
              </a:lnSpc>
              <a:spcBef>
                <a:spcPts val="605"/>
              </a:spcBef>
              <a:spcAft>
                <a:spcPts val="0"/>
              </a:spcAft>
              <a:buClr>
                <a:srgbClr val="FF3300"/>
              </a:buClr>
              <a:buSzPct val="90000"/>
              <a:buFont typeface="+mj-lt"/>
              <a:buAutoNum type="arabicPeriod"/>
              <a:tabLst/>
              <a:defRPr/>
            </a:pPr>
            <a:r>
              <a:rPr kumimoji="0" lang="en-GB" sz="1100" b="0" i="0" u="none" strike="noStrike" kern="1200" cap="none" spc="0" normalizeH="0" baseline="0" noProof="0">
                <a:ln>
                  <a:noFill/>
                </a:ln>
                <a:solidFill>
                  <a:prstClr val="black"/>
                </a:solidFill>
                <a:effectLst/>
                <a:uLnTx/>
                <a:uFillTx/>
                <a:latin typeface="Merriweather Light"/>
                <a:ea typeface="+mn-ea"/>
                <a:cs typeface="+mn-cs"/>
              </a:rPr>
              <a:t>Agree on when a summarised team contract based on the input provided in the workshop should be ready. This includes the team’s goals, roles, work methods and collaboration norms.</a:t>
            </a:r>
            <a:endParaRPr kumimoji="0" lang="en-GB" sz="1100" b="0" i="0" u="none" strike="noStrike" kern="1200" cap="none" spc="0" normalizeH="0" baseline="0" noProof="0" dirty="0">
              <a:ln>
                <a:noFill/>
              </a:ln>
              <a:solidFill>
                <a:prstClr val="black"/>
              </a:solidFill>
              <a:effectLst/>
              <a:uLnTx/>
              <a:uFillTx/>
              <a:latin typeface="Merriweather Light"/>
              <a:ea typeface="+mn-ea"/>
              <a:cs typeface="+mn-cs"/>
            </a:endParaRPr>
          </a:p>
          <a:p>
            <a:pPr marL="228600" indent="-228600">
              <a:buClr>
                <a:srgbClr val="FF3300"/>
              </a:buClr>
              <a:buFont typeface="+mj-lt"/>
              <a:buAutoNum type="arabicPeriod"/>
            </a:pPr>
            <a:r>
              <a:rPr lang="en-GB"/>
              <a:t>Conduct a brief check-out where all participants have equal time to share their thoughts on how it has been working together today.</a:t>
            </a:r>
            <a:endParaRPr lang="en-GB" sz="1100" b="1">
              <a:solidFill>
                <a:srgbClr val="231651"/>
              </a:solidFill>
            </a:endParaRPr>
          </a:p>
        </p:txBody>
      </p:sp>
    </p:spTree>
    <p:extLst>
      <p:ext uri="{BB962C8B-B14F-4D97-AF65-F5344CB8AC3E}">
        <p14:creationId xmlns:p14="http://schemas.microsoft.com/office/powerpoint/2010/main" val="237053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2">
            <a:extLst>
              <a:ext uri="{FF2B5EF4-FFF2-40B4-BE49-F238E27FC236}">
                <a16:creationId xmlns:a16="http://schemas.microsoft.com/office/drawing/2014/main" id="{60DBEE2B-A91B-40E6-A4D4-9BBDFD8EBBD2}"/>
              </a:ext>
            </a:extLst>
          </p:cNvPr>
          <p:cNvSpPr txBox="1"/>
          <p:nvPr/>
        </p:nvSpPr>
        <p:spPr>
          <a:xfrm>
            <a:off x="1058864" y="4055795"/>
            <a:ext cx="3438698" cy="738664"/>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r>
              <a:rPr lang="en-GB" sz="1200">
                <a:solidFill>
                  <a:schemeClr val="tx2"/>
                </a:solidFill>
                <a:latin typeface="Roboto Thin" panose="02000000000000000000" pitchFamily="2" charset="0"/>
              </a:rPr>
              <a:t>Given our purpose, goals, and who we are, what roles and responsibilities do we need to ensure in this team to succeed?</a:t>
            </a:r>
          </a:p>
          <a:p>
            <a:r>
              <a:rPr lang="en-GB" sz="1200">
                <a:solidFill>
                  <a:schemeClr val="accent4"/>
                </a:solidFill>
                <a:latin typeface="Roboto Thin" panose="02000000000000000000" pitchFamily="2" charset="0"/>
              </a:rPr>
              <a:t>Relevant sub-questions:</a:t>
            </a:r>
            <a:r>
              <a:rPr lang="en-GB" sz="1200" i="0">
                <a:solidFill>
                  <a:schemeClr val="accent4"/>
                </a:solidFill>
                <a:latin typeface="Roboto Thin" panose="02000000000000000000" pitchFamily="2" charset="0"/>
              </a:rPr>
              <a:t> </a:t>
            </a:r>
            <a:endParaRPr lang="en-GB" sz="1200" i="0" dirty="0">
              <a:solidFill>
                <a:schemeClr val="accent4"/>
              </a:solidFill>
              <a:latin typeface="Roboto Thin" panose="02000000000000000000" pitchFamily="2" charset="0"/>
            </a:endParaRPr>
          </a:p>
        </p:txBody>
      </p:sp>
      <p:sp>
        <p:nvSpPr>
          <p:cNvPr id="3" name="Rectangle 2">
            <a:extLst>
              <a:ext uri="{FF2B5EF4-FFF2-40B4-BE49-F238E27FC236}">
                <a16:creationId xmlns:a16="http://schemas.microsoft.com/office/drawing/2014/main" id="{05ED8668-56FA-43F6-97B3-BEE56B20770B}"/>
              </a:ext>
            </a:extLst>
          </p:cNvPr>
          <p:cNvSpPr>
            <a:spLocks/>
          </p:cNvSpPr>
          <p:nvPr/>
        </p:nvSpPr>
        <p:spPr>
          <a:xfrm>
            <a:off x="914400" y="248345"/>
            <a:ext cx="4284000"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solidFill>
                <a:latin typeface="Roboto Thin" panose="02000000000000000000" pitchFamily="2" charset="0"/>
              </a:rPr>
              <a:t>Start: Explain Start Smart</a:t>
            </a:r>
            <a:endParaRPr lang="en-GB" sz="1200">
              <a:solidFill>
                <a:schemeClr val="bg2"/>
              </a:solidFill>
              <a:latin typeface="Roboto Thin" panose="02000000000000000000" pitchFamily="2" charset="0"/>
            </a:endParaRPr>
          </a:p>
        </p:txBody>
      </p:sp>
      <p:sp>
        <p:nvSpPr>
          <p:cNvPr id="4" name="Title 1">
            <a:extLst>
              <a:ext uri="{FF2B5EF4-FFF2-40B4-BE49-F238E27FC236}">
                <a16:creationId xmlns:a16="http://schemas.microsoft.com/office/drawing/2014/main" id="{F828C2CA-9B1F-401F-BEFE-4C2B300E23ED}"/>
              </a:ext>
            </a:extLst>
          </p:cNvPr>
          <p:cNvSpPr>
            <a:spLocks noGrp="1"/>
          </p:cNvSpPr>
          <p:nvPr>
            <p:ph type="title" idx="4294967295"/>
          </p:nvPr>
        </p:nvSpPr>
        <p:spPr>
          <a:xfrm rot="16200000">
            <a:off x="-1710541" y="2292802"/>
            <a:ext cx="4546115" cy="457200"/>
          </a:xfrm>
        </p:spPr>
        <p:txBody>
          <a:bodyPr>
            <a:normAutofit/>
          </a:bodyPr>
          <a:lstStyle/>
          <a:p>
            <a:pPr algn="r"/>
            <a:r>
              <a:rPr lang="en-GB" sz="2000">
                <a:solidFill>
                  <a:schemeClr val="accent4"/>
                </a:solidFill>
              </a:rPr>
              <a:t>Facilitator slide with sub-questions </a:t>
            </a:r>
          </a:p>
        </p:txBody>
      </p:sp>
      <p:sp>
        <p:nvSpPr>
          <p:cNvPr id="7" name="Rectangle 6">
            <a:extLst>
              <a:ext uri="{FF2B5EF4-FFF2-40B4-BE49-F238E27FC236}">
                <a16:creationId xmlns:a16="http://schemas.microsoft.com/office/drawing/2014/main" id="{0FABFAE6-1A6B-4515-A8C0-DBD7C57FC57B}"/>
              </a:ext>
            </a:extLst>
          </p:cNvPr>
          <p:cNvSpPr>
            <a:spLocks/>
          </p:cNvSpPr>
          <p:nvPr/>
        </p:nvSpPr>
        <p:spPr>
          <a:xfrm>
            <a:off x="914402" y="949185"/>
            <a:ext cx="10919995" cy="527767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996B659-F3EA-4DF7-9563-058A13F32FED}"/>
              </a:ext>
            </a:extLst>
          </p:cNvPr>
          <p:cNvSpPr/>
          <p:nvPr/>
        </p:nvSpPr>
        <p:spPr>
          <a:xfrm>
            <a:off x="1029277" y="3358155"/>
            <a:ext cx="10716430"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EFECE7"/>
                </a:solidFill>
                <a:latin typeface="Roboto Thin" panose="02000000000000000000" pitchFamily="2" charset="0"/>
              </a:rPr>
              <a:t>How should we work together</a:t>
            </a:r>
            <a:r>
              <a:rPr lang="en-GB" sz="1200">
                <a:solidFill>
                  <a:srgbClr val="EFECE7"/>
                </a:solidFill>
                <a:latin typeface="Roboto Thin" panose="02000000000000000000" pitchFamily="2" charset="0"/>
              </a:rPr>
              <a:t>?</a:t>
            </a:r>
          </a:p>
        </p:txBody>
      </p:sp>
      <p:sp>
        <p:nvSpPr>
          <p:cNvPr id="15" name="Rectangle 14">
            <a:extLst>
              <a:ext uri="{FF2B5EF4-FFF2-40B4-BE49-F238E27FC236}">
                <a16:creationId xmlns:a16="http://schemas.microsoft.com/office/drawing/2014/main" id="{F945E5C6-9BBD-4CB1-921F-3A53B6C9AEAA}"/>
              </a:ext>
            </a:extLst>
          </p:cNvPr>
          <p:cNvSpPr/>
          <p:nvPr/>
        </p:nvSpPr>
        <p:spPr>
          <a:xfrm>
            <a:off x="6539732" y="1259536"/>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EFECE7"/>
                </a:solidFill>
                <a:latin typeface="Roboto Thin" panose="02000000000000000000" pitchFamily="2" charset="0"/>
              </a:rPr>
              <a:t>Who </a:t>
            </a:r>
            <a:r>
              <a:rPr lang="en-GB" sz="1200">
                <a:solidFill>
                  <a:srgbClr val="EFECE7"/>
                </a:solidFill>
                <a:latin typeface="Roboto Thin" panose="02000000000000000000" pitchFamily="2" charset="0"/>
              </a:rPr>
              <a:t>are we? </a:t>
            </a:r>
          </a:p>
        </p:txBody>
      </p:sp>
      <p:sp>
        <p:nvSpPr>
          <p:cNvPr id="16" name="Rectangle 15">
            <a:extLst>
              <a:ext uri="{FF2B5EF4-FFF2-40B4-BE49-F238E27FC236}">
                <a16:creationId xmlns:a16="http://schemas.microsoft.com/office/drawing/2014/main" id="{F6081998-2373-401A-B685-7D28CD5973FD}"/>
              </a:ext>
            </a:extLst>
          </p:cNvPr>
          <p:cNvSpPr/>
          <p:nvPr/>
        </p:nvSpPr>
        <p:spPr>
          <a:xfrm>
            <a:off x="6539732" y="1593575"/>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tx2"/>
                </a:solidFill>
                <a:latin typeface="Roboto" panose="02000000000000000000" pitchFamily="2" charset="0"/>
              </a:rPr>
              <a:t>Our personal user manual </a:t>
            </a:r>
          </a:p>
        </p:txBody>
      </p:sp>
      <p:cxnSp>
        <p:nvCxnSpPr>
          <p:cNvPr id="22" name="Straight Connector 21">
            <a:extLst>
              <a:ext uri="{FF2B5EF4-FFF2-40B4-BE49-F238E27FC236}">
                <a16:creationId xmlns:a16="http://schemas.microsoft.com/office/drawing/2014/main" id="{1450656B-72A2-4DAE-B78D-1C507E71420E}"/>
              </a:ext>
            </a:extLst>
          </p:cNvPr>
          <p:cNvCxnSpPr>
            <a:cxnSpLocks/>
          </p:cNvCxnSpPr>
          <p:nvPr/>
        </p:nvCxnSpPr>
        <p:spPr>
          <a:xfrm>
            <a:off x="914402" y="3201744"/>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A293F3A-4C77-436C-86A1-970E8BA9EBD5}"/>
              </a:ext>
            </a:extLst>
          </p:cNvPr>
          <p:cNvSpPr/>
          <p:nvPr/>
        </p:nvSpPr>
        <p:spPr>
          <a:xfrm>
            <a:off x="6465887" y="1292702"/>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2</a:t>
            </a:r>
            <a:endParaRPr lang="en-GB" sz="1400" dirty="0">
              <a:solidFill>
                <a:schemeClr val="accent1"/>
              </a:solidFill>
              <a:latin typeface="Roboto" panose="02000000000000000000" pitchFamily="2" charset="0"/>
            </a:endParaRPr>
          </a:p>
        </p:txBody>
      </p:sp>
      <p:sp>
        <p:nvSpPr>
          <p:cNvPr id="24" name="Rectangle 23">
            <a:extLst>
              <a:ext uri="{FF2B5EF4-FFF2-40B4-BE49-F238E27FC236}">
                <a16:creationId xmlns:a16="http://schemas.microsoft.com/office/drawing/2014/main" id="{B224C43D-12BE-4EEE-B5B7-CD7F09A019F2}"/>
              </a:ext>
            </a:extLst>
          </p:cNvPr>
          <p:cNvSpPr/>
          <p:nvPr/>
        </p:nvSpPr>
        <p:spPr>
          <a:xfrm>
            <a:off x="951542" y="3396254"/>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3</a:t>
            </a:r>
            <a:endParaRPr lang="en-GB" sz="1400" dirty="0">
              <a:solidFill>
                <a:schemeClr val="accent1"/>
              </a:solidFill>
              <a:latin typeface="Roboto" panose="02000000000000000000" pitchFamily="2" charset="0"/>
            </a:endParaRPr>
          </a:p>
        </p:txBody>
      </p:sp>
      <p:sp>
        <p:nvSpPr>
          <p:cNvPr id="27" name="TextBox 26">
            <a:extLst>
              <a:ext uri="{FF2B5EF4-FFF2-40B4-BE49-F238E27FC236}">
                <a16:creationId xmlns:a16="http://schemas.microsoft.com/office/drawing/2014/main" id="{00B0D7C7-DCD5-4236-9D77-DCBDF046088B}"/>
              </a:ext>
            </a:extLst>
          </p:cNvPr>
          <p:cNvSpPr txBox="1"/>
          <p:nvPr/>
        </p:nvSpPr>
        <p:spPr>
          <a:xfrm>
            <a:off x="6539731" y="1854132"/>
            <a:ext cx="5146875" cy="553998"/>
          </a:xfrm>
          <a:prstGeom prst="rect">
            <a:avLst/>
          </a:prstGeom>
          <a:noFill/>
        </p:spPr>
        <p:txBody>
          <a:bodyPr wrap="square" lIns="0" tIns="0" rIns="0" bIns="0" rtlCol="0">
            <a:spAutoFit/>
          </a:bodyPr>
          <a:lstStyle/>
          <a:p>
            <a:r>
              <a:rPr lang="en-GB" sz="1200" b="0" i="0">
                <a:latin typeface="Roboto Thin" panose="02000000000000000000" pitchFamily="2" charset="0"/>
              </a:rPr>
              <a:t>What is useful for others to know about me for us to collaborate effectively?</a:t>
            </a:r>
          </a:p>
          <a:p>
            <a:endParaRPr lang="en-GB" sz="1200" b="0" i="0">
              <a:latin typeface="Roboto Thin" panose="02000000000000000000" pitchFamily="2" charset="0"/>
            </a:endParaRPr>
          </a:p>
          <a:p>
            <a:r>
              <a:rPr lang="en-GB" sz="1200" b="0" i="0">
                <a:solidFill>
                  <a:schemeClr val="accent4"/>
                </a:solidFill>
                <a:latin typeface="Roboto Thin" panose="02000000000000000000" pitchFamily="2" charset="0"/>
              </a:rPr>
              <a:t>Reflection after everyone has shared: How was this?</a:t>
            </a:r>
            <a:endParaRPr lang="nb-NO" sz="1200" b="0" i="0">
              <a:solidFill>
                <a:schemeClr val="accent4"/>
              </a:solidFill>
              <a:latin typeface="Roboto Thin" panose="02000000000000000000" pitchFamily="2" charset="0"/>
            </a:endParaRPr>
          </a:p>
        </p:txBody>
      </p:sp>
      <p:cxnSp>
        <p:nvCxnSpPr>
          <p:cNvPr id="32" name="Straight Connector 31">
            <a:extLst>
              <a:ext uri="{FF2B5EF4-FFF2-40B4-BE49-F238E27FC236}">
                <a16:creationId xmlns:a16="http://schemas.microsoft.com/office/drawing/2014/main" id="{3DF59F8A-EA52-4EDD-9151-A9B6FC018B21}"/>
              </a:ext>
            </a:extLst>
          </p:cNvPr>
          <p:cNvCxnSpPr>
            <a:cxnSpLocks/>
            <a:stCxn id="7" idx="0"/>
          </p:cNvCxnSpPr>
          <p:nvPr/>
        </p:nvCxnSpPr>
        <p:spPr>
          <a:xfrm>
            <a:off x="6374400" y="949185"/>
            <a:ext cx="0" cy="225255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TextBox 8">
            <a:extLst>
              <a:ext uri="{FF2B5EF4-FFF2-40B4-BE49-F238E27FC236}">
                <a16:creationId xmlns:a16="http://schemas.microsoft.com/office/drawing/2014/main" id="{1895664E-F0FB-4FA3-AEA6-DA95B3E38823}"/>
              </a:ext>
            </a:extLst>
          </p:cNvPr>
          <p:cNvSpPr txBox="1">
            <a:spLocks/>
          </p:cNvSpPr>
          <p:nvPr/>
        </p:nvSpPr>
        <p:spPr>
          <a:xfrm>
            <a:off x="11254569" y="1626719"/>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chemeClr val="bg2">
                    <a:lumMod val="50000"/>
                  </a:schemeClr>
                </a:solidFill>
                <a:latin typeface="Roboto Thin" panose="02000000000000000000" pitchFamily="2" charset="0"/>
                <a:ea typeface="Roboto Thin" panose="02000000000000000000" pitchFamily="2" charset="0"/>
                <a:cs typeface="Roboto Thin" panose="02000000000000000000" pitchFamily="2" charset="0"/>
              </a:rPr>
              <a:t>15 mins</a:t>
            </a:r>
          </a:p>
        </p:txBody>
      </p:sp>
      <p:pic>
        <p:nvPicPr>
          <p:cNvPr id="43" name="Graphic 7" descr="Clock outline">
            <a:extLst>
              <a:ext uri="{FF2B5EF4-FFF2-40B4-BE49-F238E27FC236}">
                <a16:creationId xmlns:a16="http://schemas.microsoft.com/office/drawing/2014/main" id="{C5C532AA-27EE-4C8C-AF81-CB03F854B0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5859" y="1604171"/>
            <a:ext cx="187668" cy="183405"/>
          </a:xfrm>
          <a:prstGeom prst="rect">
            <a:avLst/>
          </a:prstGeom>
        </p:spPr>
      </p:pic>
      <p:pic>
        <p:nvPicPr>
          <p:cNvPr id="46" name="Graphic 7" descr="Clock outline">
            <a:extLst>
              <a:ext uri="{FF2B5EF4-FFF2-40B4-BE49-F238E27FC236}">
                <a16:creationId xmlns:a16="http://schemas.microsoft.com/office/drawing/2014/main" id="{0BE86DCF-8453-49D9-922C-E490FB967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9805" y="320088"/>
            <a:ext cx="187668" cy="183405"/>
          </a:xfrm>
          <a:prstGeom prst="rect">
            <a:avLst/>
          </a:prstGeom>
        </p:spPr>
      </p:pic>
      <p:sp>
        <p:nvSpPr>
          <p:cNvPr id="47" name="TextBox 8">
            <a:extLst>
              <a:ext uri="{FF2B5EF4-FFF2-40B4-BE49-F238E27FC236}">
                <a16:creationId xmlns:a16="http://schemas.microsoft.com/office/drawing/2014/main" id="{5DF2D112-BA32-43F3-80C3-82E55AD7B184}"/>
              </a:ext>
            </a:extLst>
          </p:cNvPr>
          <p:cNvSpPr txBox="1">
            <a:spLocks/>
          </p:cNvSpPr>
          <p:nvPr/>
        </p:nvSpPr>
        <p:spPr>
          <a:xfrm>
            <a:off x="4467473" y="342541"/>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chemeClr val="tx2"/>
                </a:solidFill>
                <a:latin typeface="Roboto" panose="02000000000000000000" pitchFamily="2" charset="0"/>
                <a:ea typeface="Roboto" panose="02000000000000000000" pitchFamily="2" charset="0"/>
                <a:cs typeface="Roboto" panose="02000000000000000000" pitchFamily="2" charset="0"/>
              </a:rPr>
              <a:t>10 min</a:t>
            </a:r>
            <a:endParaRPr lang="en-GB" sz="9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58" name="Text Placeholder 33">
            <a:extLst>
              <a:ext uri="{FF2B5EF4-FFF2-40B4-BE49-F238E27FC236}">
                <a16:creationId xmlns:a16="http://schemas.microsoft.com/office/drawing/2014/main" id="{6A845142-756E-4C8B-82AA-B1E2D9A59C8D}"/>
              </a:ext>
            </a:extLst>
          </p:cNvPr>
          <p:cNvSpPr txBox="1">
            <a:spLocks/>
          </p:cNvSpPr>
          <p:nvPr/>
        </p:nvSpPr>
        <p:spPr>
          <a:xfrm>
            <a:off x="914401" y="605162"/>
            <a:ext cx="4095932" cy="177649"/>
          </a:xfrm>
          <a:prstGeom prst="rect">
            <a:avLst/>
          </a:prstGeom>
        </p:spPr>
        <p:txBody>
          <a:bodyPr vert="horz" lIns="0" tIns="0" rIns="0" bIns="0" rtlCol="0" anchor="t">
            <a:no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b="0" i="0" u="none" strike="noStrike" kern="1200" cap="none" spc="0" normalizeH="0" baseline="0" noProof="0">
                <a:ln>
                  <a:noFill/>
                </a:ln>
                <a:solidFill>
                  <a:prstClr val="black"/>
                </a:solidFill>
                <a:effectLst/>
                <a:uLnTx/>
                <a:uFillTx/>
                <a:latin typeface="Merriweather Light"/>
                <a:ea typeface="+mn-ea"/>
                <a:cs typeface="+mn-cs"/>
              </a:rPr>
              <a:t>Intention – Desired Outcome – Agenda – Roles – Guidelines – Time</a:t>
            </a:r>
            <a:endParaRPr kumimoji="0" lang="nb-NO" b="0" i="0" u="none" strike="noStrike" kern="1200" cap="none" spc="0" normalizeH="0" baseline="0" noProof="0">
              <a:ln>
                <a:noFill/>
              </a:ln>
              <a:solidFill>
                <a:prstClr val="black"/>
              </a:solidFill>
              <a:effectLst/>
              <a:uLnTx/>
              <a:uFillTx/>
              <a:latin typeface="Merriweather Light"/>
              <a:ea typeface="+mn-ea"/>
              <a:cs typeface="+mn-cs"/>
            </a:endParaRPr>
          </a:p>
        </p:txBody>
      </p:sp>
      <p:sp>
        <p:nvSpPr>
          <p:cNvPr id="59" name="Hexagon 58">
            <a:extLst>
              <a:ext uri="{FF2B5EF4-FFF2-40B4-BE49-F238E27FC236}">
                <a16:creationId xmlns:a16="http://schemas.microsoft.com/office/drawing/2014/main" id="{4C14419E-57B1-493B-8942-7DCC35822389}"/>
              </a:ext>
            </a:extLst>
          </p:cNvPr>
          <p:cNvSpPr>
            <a:spLocks/>
          </p:cNvSpPr>
          <p:nvPr/>
        </p:nvSpPr>
        <p:spPr>
          <a:xfrm>
            <a:off x="809097" y="248345"/>
            <a:ext cx="316593" cy="28021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ea typeface="Roboto" panose="02000000000000000000" pitchFamily="2" charset="0"/>
                <a:cs typeface="Roboto" panose="02000000000000000000" pitchFamily="2" charset="0"/>
              </a:rPr>
              <a:t>1</a:t>
            </a:r>
            <a:endParaRPr lang="en-GB" sz="140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60" name="Rectangle 59">
            <a:extLst>
              <a:ext uri="{FF2B5EF4-FFF2-40B4-BE49-F238E27FC236}">
                <a16:creationId xmlns:a16="http://schemas.microsoft.com/office/drawing/2014/main" id="{6B9F92B9-EF41-418D-BC54-F61B70E664DC}"/>
              </a:ext>
            </a:extLst>
          </p:cNvPr>
          <p:cNvSpPr>
            <a:spLocks/>
          </p:cNvSpPr>
          <p:nvPr/>
        </p:nvSpPr>
        <p:spPr>
          <a:xfrm>
            <a:off x="5647001" y="248345"/>
            <a:ext cx="6187395"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2"/>
                </a:solidFill>
                <a:latin typeface="Roboto Thin" panose="02000000000000000000" pitchFamily="2" charset="0"/>
              </a:rPr>
              <a:t>Check in </a:t>
            </a:r>
            <a:endParaRPr lang="en-GB" sz="1200">
              <a:solidFill>
                <a:schemeClr val="bg2"/>
              </a:solidFill>
              <a:latin typeface="Roboto Thin" panose="02000000000000000000" pitchFamily="2" charset="0"/>
            </a:endParaRPr>
          </a:p>
        </p:txBody>
      </p:sp>
      <p:pic>
        <p:nvPicPr>
          <p:cNvPr id="61" name="Graphic 7" descr="Clock outline">
            <a:extLst>
              <a:ext uri="{FF2B5EF4-FFF2-40B4-BE49-F238E27FC236}">
                <a16:creationId xmlns:a16="http://schemas.microsoft.com/office/drawing/2014/main" id="{0CDB0ACE-107E-4F9A-AD03-896C775138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22665" y="302945"/>
            <a:ext cx="187668" cy="183405"/>
          </a:xfrm>
          <a:prstGeom prst="rect">
            <a:avLst/>
          </a:prstGeom>
        </p:spPr>
      </p:pic>
      <p:sp>
        <p:nvSpPr>
          <p:cNvPr id="62" name="TextBox 8">
            <a:extLst>
              <a:ext uri="{FF2B5EF4-FFF2-40B4-BE49-F238E27FC236}">
                <a16:creationId xmlns:a16="http://schemas.microsoft.com/office/drawing/2014/main" id="{C1198BC1-C208-4DA3-A0D5-A7270DF601E7}"/>
              </a:ext>
            </a:extLst>
          </p:cNvPr>
          <p:cNvSpPr txBox="1">
            <a:spLocks/>
          </p:cNvSpPr>
          <p:nvPr/>
        </p:nvSpPr>
        <p:spPr>
          <a:xfrm>
            <a:off x="11410333" y="325398"/>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chemeClr val="tx2"/>
                </a:solidFill>
                <a:latin typeface="Roboto" panose="02000000000000000000" pitchFamily="2" charset="0"/>
                <a:ea typeface="Roboto" panose="02000000000000000000" pitchFamily="2" charset="0"/>
                <a:cs typeface="Roboto" panose="02000000000000000000" pitchFamily="2" charset="0"/>
              </a:rPr>
              <a:t>10 min</a:t>
            </a:r>
            <a:endParaRPr lang="en-GB" sz="9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63" name="Text Placeholder 33">
            <a:extLst>
              <a:ext uri="{FF2B5EF4-FFF2-40B4-BE49-F238E27FC236}">
                <a16:creationId xmlns:a16="http://schemas.microsoft.com/office/drawing/2014/main" id="{3BC087A8-AB1D-4198-9D76-A5C88958A513}"/>
              </a:ext>
            </a:extLst>
          </p:cNvPr>
          <p:cNvSpPr txBox="1">
            <a:spLocks/>
          </p:cNvSpPr>
          <p:nvPr/>
        </p:nvSpPr>
        <p:spPr>
          <a:xfrm>
            <a:off x="5647001" y="605163"/>
            <a:ext cx="6200652" cy="180022"/>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lang="en-GB">
                <a:solidFill>
                  <a:prstClr val="black"/>
                </a:solidFill>
                <a:latin typeface="Merriweather Light"/>
              </a:rPr>
              <a:t>Ask the question: How are you today? Make sure to hear from everyone. </a:t>
            </a:r>
            <a:endParaRPr kumimoji="0" lang="en-GB" b="0" i="0" u="none" strike="noStrike" kern="1200" cap="none" spc="0" normalizeH="0" baseline="0">
              <a:ln>
                <a:noFill/>
              </a:ln>
              <a:solidFill>
                <a:prstClr val="black"/>
              </a:solidFill>
              <a:effectLst/>
              <a:uLnTx/>
              <a:uFillTx/>
              <a:latin typeface="Merriweather Light"/>
              <a:ea typeface="+mn-ea"/>
              <a:cs typeface="+mn-cs"/>
            </a:endParaRPr>
          </a:p>
        </p:txBody>
      </p:sp>
      <p:sp>
        <p:nvSpPr>
          <p:cNvPr id="64" name="Hexagon 63">
            <a:extLst>
              <a:ext uri="{FF2B5EF4-FFF2-40B4-BE49-F238E27FC236}">
                <a16:creationId xmlns:a16="http://schemas.microsoft.com/office/drawing/2014/main" id="{53CBF9F7-AE8B-4E01-AE7F-5AE5499C1FFD}"/>
              </a:ext>
            </a:extLst>
          </p:cNvPr>
          <p:cNvSpPr>
            <a:spLocks/>
          </p:cNvSpPr>
          <p:nvPr/>
        </p:nvSpPr>
        <p:spPr>
          <a:xfrm>
            <a:off x="5544750" y="248344"/>
            <a:ext cx="316593" cy="28021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ea typeface="Roboto" panose="02000000000000000000" pitchFamily="2" charset="0"/>
                <a:cs typeface="Roboto" panose="02000000000000000000" pitchFamily="2" charset="0"/>
              </a:rPr>
              <a:t>2</a:t>
            </a:r>
            <a:endParaRPr lang="en-GB" sz="140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65" name="Rectangle 64">
            <a:extLst>
              <a:ext uri="{FF2B5EF4-FFF2-40B4-BE49-F238E27FC236}">
                <a16:creationId xmlns:a16="http://schemas.microsoft.com/office/drawing/2014/main" id="{A5A93D8A-2640-403B-893D-2C9DAF451468}"/>
              </a:ext>
            </a:extLst>
          </p:cNvPr>
          <p:cNvSpPr>
            <a:spLocks/>
          </p:cNvSpPr>
          <p:nvPr/>
        </p:nvSpPr>
        <p:spPr>
          <a:xfrm>
            <a:off x="927658" y="868773"/>
            <a:ext cx="10919995" cy="2802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latin typeface="Roboto Thin" panose="02000000000000000000" pitchFamily="2" charset="0"/>
              </a:rPr>
              <a:t>The teamcontract</a:t>
            </a:r>
            <a:endParaRPr lang="en-GB" sz="1200">
              <a:solidFill>
                <a:schemeClr val="bg1"/>
              </a:solidFill>
              <a:latin typeface="Roboto Thin" panose="02000000000000000000" pitchFamily="2" charset="0"/>
            </a:endParaRPr>
          </a:p>
        </p:txBody>
      </p:sp>
      <p:sp>
        <p:nvSpPr>
          <p:cNvPr id="66" name="Hexagon 65">
            <a:extLst>
              <a:ext uri="{FF2B5EF4-FFF2-40B4-BE49-F238E27FC236}">
                <a16:creationId xmlns:a16="http://schemas.microsoft.com/office/drawing/2014/main" id="{7CFEB79F-C647-4F7F-BAB2-D1D7B9325CBB}"/>
              </a:ext>
            </a:extLst>
          </p:cNvPr>
          <p:cNvSpPr/>
          <p:nvPr/>
        </p:nvSpPr>
        <p:spPr>
          <a:xfrm>
            <a:off x="812415" y="869071"/>
            <a:ext cx="316593" cy="286991"/>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ea typeface="Roboto" panose="02000000000000000000" pitchFamily="2" charset="0"/>
                <a:cs typeface="Roboto" panose="02000000000000000000" pitchFamily="2" charset="0"/>
              </a:rPr>
              <a:t>3</a:t>
            </a:r>
            <a:endParaRPr lang="en-GB" sz="140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pic>
        <p:nvPicPr>
          <p:cNvPr id="67" name="Graphic 7" descr="Clock outline">
            <a:extLst>
              <a:ext uri="{FF2B5EF4-FFF2-40B4-BE49-F238E27FC236}">
                <a16:creationId xmlns:a16="http://schemas.microsoft.com/office/drawing/2014/main" id="{994498ED-8D3A-465E-9966-8315FCE244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89930" y="923159"/>
            <a:ext cx="187668" cy="183405"/>
          </a:xfrm>
          <a:prstGeom prst="rect">
            <a:avLst/>
          </a:prstGeom>
        </p:spPr>
      </p:pic>
      <p:sp>
        <p:nvSpPr>
          <p:cNvPr id="68" name="TextBox 8">
            <a:extLst>
              <a:ext uri="{FF2B5EF4-FFF2-40B4-BE49-F238E27FC236}">
                <a16:creationId xmlns:a16="http://schemas.microsoft.com/office/drawing/2014/main" id="{5A696A53-DFE1-4122-8EB1-48DDECBF6D1C}"/>
              </a:ext>
            </a:extLst>
          </p:cNvPr>
          <p:cNvSpPr txBox="1">
            <a:spLocks/>
          </p:cNvSpPr>
          <p:nvPr/>
        </p:nvSpPr>
        <p:spPr>
          <a:xfrm>
            <a:off x="11316499" y="943968"/>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chemeClr val="bg1"/>
                </a:solidFill>
                <a:latin typeface="Roboto Thin" panose="02000000000000000000" pitchFamily="2" charset="0"/>
                <a:ea typeface="Roboto Thin" panose="02000000000000000000" pitchFamily="2" charset="0"/>
                <a:cs typeface="Roboto Thin" panose="02000000000000000000" pitchFamily="2" charset="0"/>
              </a:rPr>
              <a:t>65 mins</a:t>
            </a:r>
          </a:p>
        </p:txBody>
      </p:sp>
      <p:sp>
        <p:nvSpPr>
          <p:cNvPr id="69" name="Rectangle 68">
            <a:extLst>
              <a:ext uri="{FF2B5EF4-FFF2-40B4-BE49-F238E27FC236}">
                <a16:creationId xmlns:a16="http://schemas.microsoft.com/office/drawing/2014/main" id="{DA02AB97-77B8-4629-8B3D-9DEFCCC720C6}"/>
              </a:ext>
            </a:extLst>
          </p:cNvPr>
          <p:cNvSpPr>
            <a:spLocks/>
          </p:cNvSpPr>
          <p:nvPr/>
        </p:nvSpPr>
        <p:spPr>
          <a:xfrm>
            <a:off x="917720" y="6356970"/>
            <a:ext cx="3014346" cy="2802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bg2"/>
                </a:solidFill>
                <a:latin typeface="Roboto Thin" panose="02000000000000000000" pitchFamily="2" charset="0"/>
              </a:rPr>
              <a:t>           Summary and check-out </a:t>
            </a:r>
            <a:endParaRPr lang="en-GB" sz="1200">
              <a:solidFill>
                <a:schemeClr val="bg2"/>
              </a:solidFill>
              <a:latin typeface="Roboto Thin" panose="02000000000000000000" pitchFamily="2" charset="0"/>
            </a:endParaRPr>
          </a:p>
        </p:txBody>
      </p:sp>
      <p:pic>
        <p:nvPicPr>
          <p:cNvPr id="70" name="Graphic 7" descr="Clock outline">
            <a:extLst>
              <a:ext uri="{FF2B5EF4-FFF2-40B4-BE49-F238E27FC236}">
                <a16:creationId xmlns:a16="http://schemas.microsoft.com/office/drawing/2014/main" id="{E5A3D5F0-D57D-47DD-BA2B-73AE341D5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7752" y="6419591"/>
            <a:ext cx="187668" cy="183405"/>
          </a:xfrm>
          <a:prstGeom prst="rect">
            <a:avLst/>
          </a:prstGeom>
        </p:spPr>
      </p:pic>
      <p:sp>
        <p:nvSpPr>
          <p:cNvPr id="71" name="TextBox 8">
            <a:extLst>
              <a:ext uri="{FF2B5EF4-FFF2-40B4-BE49-F238E27FC236}">
                <a16:creationId xmlns:a16="http://schemas.microsoft.com/office/drawing/2014/main" id="{26A73EB1-BC15-482A-AC2C-43D58DC4901E}"/>
              </a:ext>
            </a:extLst>
          </p:cNvPr>
          <p:cNvSpPr txBox="1">
            <a:spLocks/>
          </p:cNvSpPr>
          <p:nvPr/>
        </p:nvSpPr>
        <p:spPr>
          <a:xfrm>
            <a:off x="3535420" y="6442044"/>
            <a:ext cx="351058"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a:solidFill>
                  <a:schemeClr val="tx2"/>
                </a:solidFill>
                <a:latin typeface="Roboto" panose="02000000000000000000" pitchFamily="2" charset="0"/>
                <a:ea typeface="Roboto" panose="02000000000000000000" pitchFamily="2" charset="0"/>
                <a:cs typeface="Roboto" panose="02000000000000000000" pitchFamily="2" charset="0"/>
              </a:rPr>
              <a:t>15 min</a:t>
            </a:r>
            <a:endParaRPr lang="en-GB" sz="9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72" name="Text Placeholder 33">
            <a:extLst>
              <a:ext uri="{FF2B5EF4-FFF2-40B4-BE49-F238E27FC236}">
                <a16:creationId xmlns:a16="http://schemas.microsoft.com/office/drawing/2014/main" id="{FAC89A47-2D53-4128-99D2-3564432B3758}"/>
              </a:ext>
            </a:extLst>
          </p:cNvPr>
          <p:cNvSpPr txBox="1">
            <a:spLocks/>
          </p:cNvSpPr>
          <p:nvPr/>
        </p:nvSpPr>
        <p:spPr>
          <a:xfrm>
            <a:off x="4037371" y="6364837"/>
            <a:ext cx="7810282" cy="280219"/>
          </a:xfrm>
          <a:prstGeom prst="rect">
            <a:avLst/>
          </a:prstGeom>
        </p:spPr>
        <p:txBody>
          <a:bodyPr vert="horz" lIns="0" tIns="0" rIns="0" bIns="0" rtlCol="0" anchor="t">
            <a:normAutofit/>
          </a:bodyPr>
          <a:lstStyle>
            <a:defPPr>
              <a:defRPr lang="nb-NO"/>
            </a:defPPr>
            <a:lvl1pPr marL="0" algn="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marR="0" lvl="0" indent="-261703" algn="l" defTabSz="553938" rtl="0" eaLnBrk="1" fontAlgn="auto" latinLnBrk="0" hangingPunct="1">
              <a:lnSpc>
                <a:spcPct val="100000"/>
              </a:lnSpc>
              <a:spcAft>
                <a:spcPts val="0"/>
              </a:spcAft>
              <a:buClr>
                <a:srgbClr val="FF3300"/>
              </a:buClr>
              <a:buSzPct val="90000"/>
              <a:buFont typeface="Wingdings 3" panose="05040102010807070707" pitchFamily="18" charset="2"/>
              <a:buChar char=""/>
              <a:tabLst/>
              <a:defRPr/>
            </a:pPr>
            <a:r>
              <a:rPr kumimoji="0" lang="en-GB" sz="900" b="0" i="0" u="none" strike="noStrike" kern="1200" cap="none" spc="0" normalizeH="0" baseline="0" noProof="0">
                <a:ln>
                  <a:noFill/>
                </a:ln>
                <a:solidFill>
                  <a:prstClr val="black"/>
                </a:solidFill>
                <a:effectLst/>
                <a:uLnTx/>
                <a:uFillTx/>
                <a:latin typeface="Merriweather Light"/>
                <a:ea typeface="+mn-ea"/>
                <a:cs typeface="+mn-cs"/>
              </a:rPr>
              <a:t>Summarize what the team has agreed upon and what remains unclear, and how this will be followed up.</a:t>
            </a:r>
            <a:endParaRPr kumimoji="0" lang="en-GB" sz="900" b="0" i="0" u="none" strike="noStrike" kern="1200" cap="none" spc="0" normalizeH="0" baseline="0" noProof="0" dirty="0">
              <a:ln>
                <a:noFill/>
              </a:ln>
              <a:solidFill>
                <a:prstClr val="black"/>
              </a:solidFill>
              <a:effectLst/>
              <a:uLnTx/>
              <a:uFillTx/>
              <a:latin typeface="Merriweather Light"/>
              <a:ea typeface="+mn-ea"/>
              <a:cs typeface="+mn-cs"/>
            </a:endParaRPr>
          </a:p>
          <a:p>
            <a:pPr marL="261736" marR="0" lvl="0" indent="-261703" algn="l" defTabSz="553938" rtl="0" eaLnBrk="1" fontAlgn="auto" latinLnBrk="0" hangingPunct="1">
              <a:lnSpc>
                <a:spcPct val="100000"/>
              </a:lnSpc>
              <a:spcAft>
                <a:spcPts val="0"/>
              </a:spcAft>
              <a:buClr>
                <a:srgbClr val="FF3300"/>
              </a:buClr>
              <a:buSzPct val="90000"/>
              <a:buFont typeface="Wingdings 3" panose="05040102010807070707" pitchFamily="18" charset="2"/>
              <a:buChar char=""/>
              <a:tabLst/>
              <a:defRPr/>
            </a:pPr>
            <a:r>
              <a:rPr lang="en-GB">
                <a:solidFill>
                  <a:prstClr val="black"/>
                </a:solidFill>
                <a:latin typeface="Merriweather Light"/>
              </a:rPr>
              <a:t>Ask the question</a:t>
            </a:r>
            <a:r>
              <a:rPr kumimoji="0" lang="en-GB" sz="900" b="0" i="0" u="none" strike="noStrike" kern="1200" cap="none" spc="0" normalizeH="0" baseline="0" noProof="0">
                <a:ln>
                  <a:noFill/>
                </a:ln>
                <a:solidFill>
                  <a:prstClr val="black"/>
                </a:solidFill>
                <a:effectLst/>
                <a:uLnTx/>
                <a:uFillTx/>
                <a:latin typeface="Merriweather Light"/>
                <a:ea typeface="+mn-ea"/>
                <a:cs typeface="+mn-cs"/>
              </a:rPr>
              <a:t>: How has it been working together today? Make sure to hear from everyone.</a:t>
            </a:r>
            <a:endParaRPr kumimoji="0" lang="nb-NO" sz="900" b="0" i="0" u="none" strike="noStrike" kern="1200" cap="none" spc="0" normalizeH="0" baseline="0" noProof="0" dirty="0">
              <a:ln>
                <a:noFill/>
              </a:ln>
              <a:solidFill>
                <a:prstClr val="black"/>
              </a:solidFill>
              <a:effectLst/>
              <a:uLnTx/>
              <a:uFillTx/>
              <a:latin typeface="Merriweather Light"/>
              <a:ea typeface="+mn-ea"/>
              <a:cs typeface="+mn-cs"/>
            </a:endParaRPr>
          </a:p>
        </p:txBody>
      </p:sp>
      <p:sp>
        <p:nvSpPr>
          <p:cNvPr id="73" name="Hexagon 72">
            <a:extLst>
              <a:ext uri="{FF2B5EF4-FFF2-40B4-BE49-F238E27FC236}">
                <a16:creationId xmlns:a16="http://schemas.microsoft.com/office/drawing/2014/main" id="{62EDA6C9-2524-49F0-BB9B-8812A2608AAB}"/>
              </a:ext>
            </a:extLst>
          </p:cNvPr>
          <p:cNvSpPr>
            <a:spLocks/>
          </p:cNvSpPr>
          <p:nvPr/>
        </p:nvSpPr>
        <p:spPr>
          <a:xfrm>
            <a:off x="812415" y="6356970"/>
            <a:ext cx="316593" cy="28021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ea typeface="Roboto" panose="02000000000000000000" pitchFamily="2" charset="0"/>
                <a:cs typeface="Roboto" panose="02000000000000000000" pitchFamily="2" charset="0"/>
              </a:rPr>
              <a:t>4</a:t>
            </a:r>
            <a:endParaRPr lang="en-GB" sz="140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75" name="TextBox 8">
            <a:extLst>
              <a:ext uri="{FF2B5EF4-FFF2-40B4-BE49-F238E27FC236}">
                <a16:creationId xmlns:a16="http://schemas.microsoft.com/office/drawing/2014/main" id="{B13B9AE8-D1E4-4B7E-B278-113DDDB2220C}"/>
              </a:ext>
            </a:extLst>
          </p:cNvPr>
          <p:cNvSpPr txBox="1">
            <a:spLocks/>
          </p:cNvSpPr>
          <p:nvPr/>
        </p:nvSpPr>
        <p:spPr>
          <a:xfrm>
            <a:off x="4768528" y="317948"/>
            <a:ext cx="34624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rgbClr val="FFFFFF"/>
                </a:solidFill>
                <a:latin typeface="Roboto Thin" panose="02000000000000000000" pitchFamily="2" charset="0"/>
                <a:ea typeface="Roboto Thin" panose="02000000000000000000" pitchFamily="2" charset="0"/>
                <a:cs typeface="Roboto Thin" panose="02000000000000000000" pitchFamily="2" charset="0"/>
              </a:rPr>
              <a:t>5 mins</a:t>
            </a:r>
          </a:p>
        </p:txBody>
      </p:sp>
      <p:sp>
        <p:nvSpPr>
          <p:cNvPr id="77" name="TextBox 8">
            <a:extLst>
              <a:ext uri="{FF2B5EF4-FFF2-40B4-BE49-F238E27FC236}">
                <a16:creationId xmlns:a16="http://schemas.microsoft.com/office/drawing/2014/main" id="{459346A2-75F9-416E-957D-5D93D4863582}"/>
              </a:ext>
            </a:extLst>
          </p:cNvPr>
          <p:cNvSpPr txBox="1">
            <a:spLocks/>
          </p:cNvSpPr>
          <p:nvPr/>
        </p:nvSpPr>
        <p:spPr>
          <a:xfrm>
            <a:off x="11403493" y="325398"/>
            <a:ext cx="34624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rgbClr val="FFFFFF"/>
                </a:solidFill>
                <a:latin typeface="Roboto Thin" panose="02000000000000000000" pitchFamily="2" charset="0"/>
                <a:ea typeface="Roboto Thin" panose="02000000000000000000" pitchFamily="2" charset="0"/>
                <a:cs typeface="Roboto Thin" panose="02000000000000000000" pitchFamily="2" charset="0"/>
              </a:rPr>
              <a:t>5 mins</a:t>
            </a:r>
          </a:p>
        </p:txBody>
      </p:sp>
      <p:sp>
        <p:nvSpPr>
          <p:cNvPr id="79" name="TextBox 8">
            <a:extLst>
              <a:ext uri="{FF2B5EF4-FFF2-40B4-BE49-F238E27FC236}">
                <a16:creationId xmlns:a16="http://schemas.microsoft.com/office/drawing/2014/main" id="{68C3E34F-6020-48A0-A9AB-8C84FD685DBB}"/>
              </a:ext>
            </a:extLst>
          </p:cNvPr>
          <p:cNvSpPr txBox="1">
            <a:spLocks/>
          </p:cNvSpPr>
          <p:nvPr/>
        </p:nvSpPr>
        <p:spPr>
          <a:xfrm>
            <a:off x="3464803" y="6421184"/>
            <a:ext cx="410369"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900" dirty="0">
                <a:solidFill>
                  <a:srgbClr val="FFFFFF"/>
                </a:solidFill>
                <a:latin typeface="Roboto Thin" panose="02000000000000000000" pitchFamily="2" charset="0"/>
                <a:ea typeface="Roboto Thin" panose="02000000000000000000" pitchFamily="2" charset="0"/>
                <a:cs typeface="Roboto Thin" panose="02000000000000000000" pitchFamily="2" charset="0"/>
              </a:rPr>
              <a:t>15 mins</a:t>
            </a:r>
          </a:p>
        </p:txBody>
      </p:sp>
      <p:sp>
        <p:nvSpPr>
          <p:cNvPr id="80" name="Text Placeholder 33">
            <a:extLst>
              <a:ext uri="{FF2B5EF4-FFF2-40B4-BE49-F238E27FC236}">
                <a16:creationId xmlns:a16="http://schemas.microsoft.com/office/drawing/2014/main" id="{A853063C-3E7D-471B-A5FA-5CC7621B6DBC}"/>
              </a:ext>
            </a:extLst>
          </p:cNvPr>
          <p:cNvSpPr txBox="1">
            <a:spLocks/>
          </p:cNvSpPr>
          <p:nvPr/>
        </p:nvSpPr>
        <p:spPr>
          <a:xfrm>
            <a:off x="8309617" y="4702847"/>
            <a:ext cx="3439399" cy="1421944"/>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What is important for me to achieve successful collaboration?</a:t>
            </a:r>
          </a:p>
          <a:p>
            <a:r>
              <a:rPr lang="en-GB"/>
              <a:t>How can we ensure that we trust each other?</a:t>
            </a:r>
          </a:p>
          <a:p>
            <a:r>
              <a:rPr lang="en-GB"/>
              <a:t>How can we ensure that everyone feels comfortable speaking up?</a:t>
            </a:r>
          </a:p>
          <a:p>
            <a:r>
              <a:rPr lang="en-GB"/>
              <a:t>How should we handle disagreements within the group?</a:t>
            </a:r>
            <a:endParaRPr lang="nb-NO"/>
          </a:p>
        </p:txBody>
      </p:sp>
      <p:sp>
        <p:nvSpPr>
          <p:cNvPr id="81" name="Text Placeholder 33">
            <a:extLst>
              <a:ext uri="{FF2B5EF4-FFF2-40B4-BE49-F238E27FC236}">
                <a16:creationId xmlns:a16="http://schemas.microsoft.com/office/drawing/2014/main" id="{E250E427-0F48-41B2-BF18-92AF9D52EF8F}"/>
              </a:ext>
            </a:extLst>
          </p:cNvPr>
          <p:cNvSpPr txBox="1">
            <a:spLocks/>
          </p:cNvSpPr>
          <p:nvPr/>
        </p:nvSpPr>
        <p:spPr>
          <a:xfrm>
            <a:off x="4682187" y="4707322"/>
            <a:ext cx="3439399" cy="1417469"/>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How should we communicate together?</a:t>
            </a:r>
          </a:p>
          <a:p>
            <a:r>
              <a:rPr lang="en-GB"/>
              <a:t>What leadership does the group need?</a:t>
            </a:r>
          </a:p>
          <a:p>
            <a:r>
              <a:rPr lang="en-GB"/>
              <a:t>How do we make decisions in the team? Leader, majority, unanimous? What decisions require the entire group's involvement?</a:t>
            </a:r>
          </a:p>
          <a:p>
            <a:r>
              <a:rPr lang="en-GB"/>
              <a:t>What meeting points do we need?</a:t>
            </a:r>
            <a:endParaRPr lang="nb-NO"/>
          </a:p>
        </p:txBody>
      </p:sp>
      <p:sp>
        <p:nvSpPr>
          <p:cNvPr id="82" name="Text Placeholder 33">
            <a:extLst>
              <a:ext uri="{FF2B5EF4-FFF2-40B4-BE49-F238E27FC236}">
                <a16:creationId xmlns:a16="http://schemas.microsoft.com/office/drawing/2014/main" id="{2CCBAFCE-E9E5-4FBD-9841-F83F43494944}"/>
              </a:ext>
            </a:extLst>
          </p:cNvPr>
          <p:cNvSpPr txBox="1">
            <a:spLocks/>
          </p:cNvSpPr>
          <p:nvPr/>
        </p:nvSpPr>
        <p:spPr>
          <a:xfrm>
            <a:off x="1046358" y="4794459"/>
            <a:ext cx="3443415" cy="1425178"/>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What formal roles/skills do we need?</a:t>
            </a:r>
          </a:p>
          <a:p>
            <a:r>
              <a:rPr lang="en-GB"/>
              <a:t>What informal roles do we need?</a:t>
            </a:r>
            <a:endParaRPr lang="nb-NO"/>
          </a:p>
        </p:txBody>
      </p:sp>
      <p:sp>
        <p:nvSpPr>
          <p:cNvPr id="83" name="Rectangle 82">
            <a:extLst>
              <a:ext uri="{FF2B5EF4-FFF2-40B4-BE49-F238E27FC236}">
                <a16:creationId xmlns:a16="http://schemas.microsoft.com/office/drawing/2014/main" id="{D8169D70-32BF-491E-8DD6-89A19CA99B5F}"/>
              </a:ext>
            </a:extLst>
          </p:cNvPr>
          <p:cNvSpPr>
            <a:spLocks/>
          </p:cNvSpPr>
          <p:nvPr/>
        </p:nvSpPr>
        <p:spPr>
          <a:xfrm>
            <a:off x="1058772" y="3760530"/>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Roles and responsibilities </a:t>
            </a:r>
          </a:p>
        </p:txBody>
      </p:sp>
      <p:sp>
        <p:nvSpPr>
          <p:cNvPr id="84" name="Rectangle 83">
            <a:extLst>
              <a:ext uri="{FF2B5EF4-FFF2-40B4-BE49-F238E27FC236}">
                <a16:creationId xmlns:a16="http://schemas.microsoft.com/office/drawing/2014/main" id="{804C5349-E5D1-4E55-84BC-76E43FB00BB4}"/>
              </a:ext>
            </a:extLst>
          </p:cNvPr>
          <p:cNvSpPr>
            <a:spLocks/>
          </p:cNvSpPr>
          <p:nvPr/>
        </p:nvSpPr>
        <p:spPr>
          <a:xfrm>
            <a:off x="4682187" y="3760530"/>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Work methods </a:t>
            </a:r>
          </a:p>
        </p:txBody>
      </p:sp>
      <p:sp>
        <p:nvSpPr>
          <p:cNvPr id="85" name="Rectangle 84">
            <a:extLst>
              <a:ext uri="{FF2B5EF4-FFF2-40B4-BE49-F238E27FC236}">
                <a16:creationId xmlns:a16="http://schemas.microsoft.com/office/drawing/2014/main" id="{6F689884-413E-45FC-A4E0-254976F92177}"/>
              </a:ext>
            </a:extLst>
          </p:cNvPr>
          <p:cNvSpPr>
            <a:spLocks/>
          </p:cNvSpPr>
          <p:nvPr/>
        </p:nvSpPr>
        <p:spPr>
          <a:xfrm>
            <a:off x="8305601" y="3760530"/>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Collaboration norms </a:t>
            </a:r>
            <a:endParaRPr lang="en-GB" sz="1000" dirty="0">
              <a:solidFill>
                <a:schemeClr val="tx2"/>
              </a:solidFill>
              <a:latin typeface="Roboto" panose="02000000000000000000" pitchFamily="2" charset="0"/>
            </a:endParaRPr>
          </a:p>
        </p:txBody>
      </p:sp>
      <p:sp>
        <p:nvSpPr>
          <p:cNvPr id="87" name="TextBox 2">
            <a:extLst>
              <a:ext uri="{FF2B5EF4-FFF2-40B4-BE49-F238E27FC236}">
                <a16:creationId xmlns:a16="http://schemas.microsoft.com/office/drawing/2014/main" id="{A1009555-6ECD-4910-9303-F48218E7D5E0}"/>
              </a:ext>
            </a:extLst>
          </p:cNvPr>
          <p:cNvSpPr txBox="1"/>
          <p:nvPr/>
        </p:nvSpPr>
        <p:spPr>
          <a:xfrm>
            <a:off x="4680147" y="4055794"/>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200" i="0">
                <a:latin typeface="Roboto Thin" panose="02000000000000000000" pitchFamily="2" charset="0"/>
              </a:rPr>
              <a:t>How can we best organize our work to succeed in our tasks and goals?</a:t>
            </a:r>
          </a:p>
          <a:p>
            <a:pPr algn="l"/>
            <a:r>
              <a:rPr lang="en-GB" sz="1200" i="0">
                <a:solidFill>
                  <a:schemeClr val="accent4"/>
                </a:solidFill>
                <a:latin typeface="Roboto Thin" panose="02000000000000000000" pitchFamily="2" charset="0"/>
              </a:rPr>
              <a:t>Relevant sub-questions:</a:t>
            </a:r>
            <a:endParaRPr lang="nb-NO" sz="1200" i="0">
              <a:solidFill>
                <a:schemeClr val="accent4"/>
              </a:solidFill>
              <a:latin typeface="Roboto Thin" panose="02000000000000000000" pitchFamily="2" charset="0"/>
            </a:endParaRPr>
          </a:p>
        </p:txBody>
      </p:sp>
      <p:sp>
        <p:nvSpPr>
          <p:cNvPr id="88" name="TextBox 2">
            <a:extLst>
              <a:ext uri="{FF2B5EF4-FFF2-40B4-BE49-F238E27FC236}">
                <a16:creationId xmlns:a16="http://schemas.microsoft.com/office/drawing/2014/main" id="{1DD98A98-F4D0-4B29-8744-332C8F537E3B}"/>
              </a:ext>
            </a:extLst>
          </p:cNvPr>
          <p:cNvSpPr txBox="1"/>
          <p:nvPr/>
        </p:nvSpPr>
        <p:spPr>
          <a:xfrm>
            <a:off x="8309617" y="4055793"/>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200" i="0">
                <a:latin typeface="Roboto Thin" panose="02000000000000000000" pitchFamily="2" charset="0"/>
              </a:rPr>
              <a:t>What ground rules should we have to work best together as a team?</a:t>
            </a:r>
          </a:p>
          <a:p>
            <a:pPr algn="l"/>
            <a:r>
              <a:rPr lang="en-GB" sz="1200" i="0">
                <a:solidFill>
                  <a:schemeClr val="accent4"/>
                </a:solidFill>
                <a:latin typeface="Roboto Thin" panose="02000000000000000000" pitchFamily="2" charset="0"/>
              </a:rPr>
              <a:t>Relevant </a:t>
            </a:r>
            <a:r>
              <a:rPr lang="en-GB" sz="1200">
                <a:solidFill>
                  <a:schemeClr val="accent4"/>
                </a:solidFill>
                <a:latin typeface="Roboto Thin" panose="02000000000000000000" pitchFamily="2" charset="0"/>
              </a:rPr>
              <a:t>sub-</a:t>
            </a:r>
            <a:r>
              <a:rPr lang="en-GB" sz="1200" i="0">
                <a:solidFill>
                  <a:schemeClr val="accent4"/>
                </a:solidFill>
                <a:latin typeface="Roboto Thin" panose="02000000000000000000" pitchFamily="2" charset="0"/>
              </a:rPr>
              <a:t>questions:</a:t>
            </a:r>
            <a:endParaRPr lang="nb-NO" sz="1200" i="0">
              <a:solidFill>
                <a:schemeClr val="accent4"/>
              </a:solidFill>
              <a:latin typeface="Roboto Thin" panose="02000000000000000000" pitchFamily="2" charset="0"/>
            </a:endParaRPr>
          </a:p>
        </p:txBody>
      </p:sp>
      <p:cxnSp>
        <p:nvCxnSpPr>
          <p:cNvPr id="89" name="Straight Connector 88">
            <a:extLst>
              <a:ext uri="{FF2B5EF4-FFF2-40B4-BE49-F238E27FC236}">
                <a16:creationId xmlns:a16="http://schemas.microsoft.com/office/drawing/2014/main" id="{D9DBD56D-C169-465C-9576-7B66EBB9B20C}"/>
              </a:ext>
            </a:extLst>
          </p:cNvPr>
          <p:cNvCxnSpPr>
            <a:cxnSpLocks/>
          </p:cNvCxnSpPr>
          <p:nvPr/>
        </p:nvCxnSpPr>
        <p:spPr>
          <a:xfrm>
            <a:off x="4587309" y="4068017"/>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9505659-0F8F-4575-A8B0-6EF0DFB259B7}"/>
              </a:ext>
            </a:extLst>
          </p:cNvPr>
          <p:cNvCxnSpPr>
            <a:cxnSpLocks/>
          </p:cNvCxnSpPr>
          <p:nvPr/>
        </p:nvCxnSpPr>
        <p:spPr>
          <a:xfrm>
            <a:off x="8218633" y="4068017"/>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BC03E965-7FBD-4626-BDDD-F6E303C414EA}"/>
              </a:ext>
            </a:extLst>
          </p:cNvPr>
          <p:cNvGrpSpPr/>
          <p:nvPr/>
        </p:nvGrpSpPr>
        <p:grpSpPr>
          <a:xfrm>
            <a:off x="3798482" y="3764849"/>
            <a:ext cx="634032" cy="183405"/>
            <a:chOff x="5596296" y="828712"/>
            <a:chExt cx="634032" cy="183405"/>
          </a:xfrm>
        </p:grpSpPr>
        <p:pic>
          <p:nvPicPr>
            <p:cNvPr id="92" name="Graphic 91" descr="Clock outline">
              <a:extLst>
                <a:ext uri="{FF2B5EF4-FFF2-40B4-BE49-F238E27FC236}">
                  <a16:creationId xmlns:a16="http://schemas.microsoft.com/office/drawing/2014/main" id="{CFBB122C-7892-4986-8570-D50E2E78BF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93" name="TextBox 92">
              <a:extLst>
                <a:ext uri="{FF2B5EF4-FFF2-40B4-BE49-F238E27FC236}">
                  <a16:creationId xmlns:a16="http://schemas.microsoft.com/office/drawing/2014/main" id="{A0211039-3122-46A6-A930-F0E302A807B0}"/>
                </a:ext>
              </a:extLst>
            </p:cNvPr>
            <p:cNvSpPr txBox="1">
              <a:spLocks/>
            </p:cNvSpPr>
            <p:nvPr/>
          </p:nvSpPr>
          <p:spPr>
            <a:xfrm>
              <a:off x="5596296" y="845218"/>
              <a:ext cx="447238" cy="153888"/>
            </a:xfrm>
            <a:prstGeom prst="rect">
              <a:avLst/>
            </a:prstGeom>
            <a:noFill/>
          </p:spPr>
          <p:txBody>
            <a:bodyPr wrap="none" lIns="0" tIns="0" rIns="0" bIns="0" rtlCol="0">
              <a:spAutoFit/>
            </a:bodyPr>
            <a:lstStyle/>
            <a:p>
              <a:pPr algn="l"/>
              <a:r>
                <a:rPr lang="en-GB" sz="1000" dirty="0">
                  <a:solidFill>
                    <a:srgbClr val="404042"/>
                  </a:solidFill>
                  <a:latin typeface="Roboto Thin" panose="02000000000000000000" pitchFamily="2" charset="0"/>
                </a:rPr>
                <a:t>10 mins</a:t>
              </a:r>
            </a:p>
          </p:txBody>
        </p:sp>
      </p:grpSp>
      <p:grpSp>
        <p:nvGrpSpPr>
          <p:cNvPr id="94" name="Group 93">
            <a:extLst>
              <a:ext uri="{FF2B5EF4-FFF2-40B4-BE49-F238E27FC236}">
                <a16:creationId xmlns:a16="http://schemas.microsoft.com/office/drawing/2014/main" id="{8A4F00F4-D9F9-44FC-B58B-5ABD413B5733}"/>
              </a:ext>
            </a:extLst>
          </p:cNvPr>
          <p:cNvGrpSpPr/>
          <p:nvPr/>
        </p:nvGrpSpPr>
        <p:grpSpPr>
          <a:xfrm>
            <a:off x="7403752" y="3764849"/>
            <a:ext cx="648162" cy="183405"/>
            <a:chOff x="5582166" y="828712"/>
            <a:chExt cx="648162" cy="183405"/>
          </a:xfrm>
        </p:grpSpPr>
        <p:pic>
          <p:nvPicPr>
            <p:cNvPr id="95" name="Graphic 94" descr="Clock outline">
              <a:extLst>
                <a:ext uri="{FF2B5EF4-FFF2-40B4-BE49-F238E27FC236}">
                  <a16:creationId xmlns:a16="http://schemas.microsoft.com/office/drawing/2014/main" id="{A6000FB8-F453-4114-9B57-EA00AFA16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96" name="TextBox 95">
              <a:extLst>
                <a:ext uri="{FF2B5EF4-FFF2-40B4-BE49-F238E27FC236}">
                  <a16:creationId xmlns:a16="http://schemas.microsoft.com/office/drawing/2014/main" id="{FFEEBD3E-EEAD-4858-9E34-F6045D4208DC}"/>
                </a:ext>
              </a:extLst>
            </p:cNvPr>
            <p:cNvSpPr txBox="1">
              <a:spLocks/>
            </p:cNvSpPr>
            <p:nvPr/>
          </p:nvSpPr>
          <p:spPr>
            <a:xfrm>
              <a:off x="5582166" y="841626"/>
              <a:ext cx="447238" cy="153888"/>
            </a:xfrm>
            <a:prstGeom prst="rect">
              <a:avLst/>
            </a:prstGeom>
            <a:noFill/>
          </p:spPr>
          <p:txBody>
            <a:bodyPr wrap="none" lIns="0" tIns="0" rIns="0" bIns="0" rtlCol="0">
              <a:spAutoFit/>
            </a:bodyPr>
            <a:lstStyle/>
            <a:p>
              <a:pPr algn="l"/>
              <a:r>
                <a:rPr lang="en-GB" sz="1000" dirty="0">
                  <a:solidFill>
                    <a:srgbClr val="404042"/>
                  </a:solidFill>
                  <a:latin typeface="Roboto Thin" panose="02000000000000000000" pitchFamily="2" charset="0"/>
                </a:rPr>
                <a:t>10 mins</a:t>
              </a:r>
            </a:p>
          </p:txBody>
        </p:sp>
      </p:grpSp>
      <p:grpSp>
        <p:nvGrpSpPr>
          <p:cNvPr id="97" name="Group 96">
            <a:extLst>
              <a:ext uri="{FF2B5EF4-FFF2-40B4-BE49-F238E27FC236}">
                <a16:creationId xmlns:a16="http://schemas.microsoft.com/office/drawing/2014/main" id="{A61BFBFF-2720-4810-8677-F5E72688D3E3}"/>
              </a:ext>
            </a:extLst>
          </p:cNvPr>
          <p:cNvGrpSpPr/>
          <p:nvPr/>
        </p:nvGrpSpPr>
        <p:grpSpPr>
          <a:xfrm>
            <a:off x="11033675" y="3764848"/>
            <a:ext cx="643865" cy="183405"/>
            <a:chOff x="5586463" y="828712"/>
            <a:chExt cx="643865" cy="183405"/>
          </a:xfrm>
        </p:grpSpPr>
        <p:pic>
          <p:nvPicPr>
            <p:cNvPr id="98" name="Graphic 97" descr="Clock outline">
              <a:extLst>
                <a:ext uri="{FF2B5EF4-FFF2-40B4-BE49-F238E27FC236}">
                  <a16:creationId xmlns:a16="http://schemas.microsoft.com/office/drawing/2014/main" id="{FE544489-60CD-4E94-A727-0059A9CBE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99" name="TextBox 98">
              <a:extLst>
                <a:ext uri="{FF2B5EF4-FFF2-40B4-BE49-F238E27FC236}">
                  <a16:creationId xmlns:a16="http://schemas.microsoft.com/office/drawing/2014/main" id="{98569F93-6E6F-46E7-B5D4-A97050D00CAE}"/>
                </a:ext>
              </a:extLst>
            </p:cNvPr>
            <p:cNvSpPr txBox="1">
              <a:spLocks/>
            </p:cNvSpPr>
            <p:nvPr/>
          </p:nvSpPr>
          <p:spPr>
            <a:xfrm>
              <a:off x="5586463" y="845219"/>
              <a:ext cx="447238" cy="153888"/>
            </a:xfrm>
            <a:prstGeom prst="rect">
              <a:avLst/>
            </a:prstGeom>
            <a:noFill/>
          </p:spPr>
          <p:txBody>
            <a:bodyPr wrap="none" lIns="0" tIns="0" rIns="0" bIns="0" rtlCol="0">
              <a:spAutoFit/>
            </a:bodyPr>
            <a:lstStyle/>
            <a:p>
              <a:pPr algn="l"/>
              <a:r>
                <a:rPr lang="en-GB" sz="1000" dirty="0">
                  <a:solidFill>
                    <a:srgbClr val="404042"/>
                  </a:solidFill>
                  <a:latin typeface="Roboto Thin" panose="02000000000000000000" pitchFamily="2" charset="0"/>
                </a:rPr>
                <a:t>10 mins</a:t>
              </a:r>
            </a:p>
          </p:txBody>
        </p:sp>
      </p:grpSp>
      <p:sp>
        <p:nvSpPr>
          <p:cNvPr id="101" name="Text Placeholder 33">
            <a:extLst>
              <a:ext uri="{FF2B5EF4-FFF2-40B4-BE49-F238E27FC236}">
                <a16:creationId xmlns:a16="http://schemas.microsoft.com/office/drawing/2014/main" id="{58C31213-A5CA-4A7E-975F-9A15D3CDEEA7}"/>
              </a:ext>
            </a:extLst>
          </p:cNvPr>
          <p:cNvSpPr txBox="1">
            <a:spLocks/>
          </p:cNvSpPr>
          <p:nvPr/>
        </p:nvSpPr>
        <p:spPr>
          <a:xfrm>
            <a:off x="993762" y="2308143"/>
            <a:ext cx="5200639" cy="737191"/>
          </a:xfrm>
          <a:prstGeom prst="rect">
            <a:avLst/>
          </a:prstGeom>
        </p:spPr>
        <p:txBody>
          <a:bodyPr vert="horz" lIns="0" tIns="0" rIns="0" bIns="0" rtlCol="0" anchor="t">
            <a:normAutofit/>
          </a:bodyPr>
          <a:lstStyle>
            <a:defPPr>
              <a:defRPr lang="nb-NO"/>
            </a:defPPr>
            <a:lvl1pPr marL="0" algn="ctr" defTabSz="914358" rtl="0" eaLnBrk="1" latinLnBrk="0" hangingPunct="1">
              <a:defRPr sz="900" kern="1200">
                <a:solidFill>
                  <a:schemeClr val="tx1">
                    <a:tint val="75000"/>
                  </a:schemeClr>
                </a:solidFill>
                <a:latin typeface="+mn-lt"/>
                <a:ea typeface="+mn-ea"/>
                <a:cs typeface="+mn-cs"/>
              </a:defRPr>
            </a:lvl1pPr>
            <a:lvl2pPr marL="457179" algn="l" defTabSz="914358" rtl="0" eaLnBrk="1" latinLnBrk="0" hangingPunct="1">
              <a:defRPr sz="900" kern="1200">
                <a:solidFill>
                  <a:schemeClr val="tx1"/>
                </a:solidFill>
                <a:latin typeface="+mn-lt"/>
                <a:ea typeface="+mn-ea"/>
                <a:cs typeface="+mn-cs"/>
              </a:defRPr>
            </a:lvl2pPr>
            <a:lvl3pPr marL="914358" algn="l" defTabSz="914358" rtl="0" eaLnBrk="1" latinLnBrk="0" hangingPunct="1">
              <a:defRPr sz="900" kern="1200">
                <a:solidFill>
                  <a:schemeClr val="tx1"/>
                </a:solidFill>
                <a:latin typeface="+mn-lt"/>
                <a:ea typeface="+mn-ea"/>
                <a:cs typeface="+mn-cs"/>
              </a:defRPr>
            </a:lvl3pPr>
            <a:lvl4pPr marL="1371536" algn="l" defTabSz="914358" rtl="0" eaLnBrk="1" latinLnBrk="0" hangingPunct="1">
              <a:defRPr sz="900" kern="1200">
                <a:solidFill>
                  <a:schemeClr val="tx1"/>
                </a:solidFill>
                <a:latin typeface="+mn-lt"/>
                <a:ea typeface="+mn-ea"/>
                <a:cs typeface="+mn-cs"/>
              </a:defRPr>
            </a:lvl4pPr>
            <a:lvl5pPr marL="1828715" algn="l" defTabSz="914358" rtl="0" eaLnBrk="1" latinLnBrk="0" hangingPunct="1">
              <a:defRPr sz="9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261736" indent="-261703" algn="l" defTabSz="553938">
              <a:buClr>
                <a:srgbClr val="FF3300"/>
              </a:buClr>
              <a:buSzPct val="90000"/>
              <a:buFont typeface="Wingdings 3" panose="05040102010807070707" pitchFamily="18" charset="2"/>
              <a:buChar char=""/>
            </a:pPr>
            <a:r>
              <a:rPr lang="en-GB">
                <a:solidFill>
                  <a:schemeClr val="tx1"/>
                </a:solidFill>
              </a:rPr>
              <a:t>Emphasize that group goals should be achievable, measurable, and time-bound.</a:t>
            </a:r>
            <a:endParaRPr lang="en-GB" dirty="0">
              <a:solidFill>
                <a:schemeClr val="tx1"/>
              </a:solidFill>
            </a:endParaRPr>
          </a:p>
          <a:p>
            <a:pPr marL="261736" indent="-261703" algn="l" defTabSz="553938">
              <a:buClr>
                <a:srgbClr val="FF3300"/>
              </a:buClr>
              <a:buSzPct val="90000"/>
              <a:buFont typeface="Wingdings 3" panose="05040102010807070707" pitchFamily="18" charset="2"/>
              <a:buChar char=""/>
            </a:pPr>
            <a:r>
              <a:rPr lang="en-GB">
                <a:solidFill>
                  <a:schemeClr val="tx1"/>
                </a:solidFill>
              </a:rPr>
              <a:t>What are we contributing to in a larger context?</a:t>
            </a:r>
            <a:endParaRPr lang="nb-NO" dirty="0"/>
          </a:p>
        </p:txBody>
      </p:sp>
      <p:sp>
        <p:nvSpPr>
          <p:cNvPr id="102" name="Rectangle 101">
            <a:extLst>
              <a:ext uri="{FF2B5EF4-FFF2-40B4-BE49-F238E27FC236}">
                <a16:creationId xmlns:a16="http://schemas.microsoft.com/office/drawing/2014/main" id="{7E58B83E-D4DD-4944-8DDB-ABC86A9570D3}"/>
              </a:ext>
            </a:extLst>
          </p:cNvPr>
          <p:cNvSpPr/>
          <p:nvPr/>
        </p:nvSpPr>
        <p:spPr>
          <a:xfrm>
            <a:off x="1006857" y="1256979"/>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EFECE7"/>
                </a:solidFill>
                <a:latin typeface="Roboto Thin" panose="02000000000000000000" pitchFamily="2" charset="0"/>
              </a:rPr>
              <a:t>What </a:t>
            </a:r>
            <a:r>
              <a:rPr lang="en-GB" sz="1200">
                <a:solidFill>
                  <a:srgbClr val="EFECE7"/>
                </a:solidFill>
                <a:latin typeface="Roboto Thin" panose="02000000000000000000" pitchFamily="2" charset="0"/>
              </a:rPr>
              <a:t>do we want to achieve?</a:t>
            </a:r>
          </a:p>
        </p:txBody>
      </p:sp>
      <p:sp>
        <p:nvSpPr>
          <p:cNvPr id="103" name="Rectangle 102">
            <a:extLst>
              <a:ext uri="{FF2B5EF4-FFF2-40B4-BE49-F238E27FC236}">
                <a16:creationId xmlns:a16="http://schemas.microsoft.com/office/drawing/2014/main" id="{15379DDF-5BA1-435A-BBD8-21F801B65121}"/>
              </a:ext>
            </a:extLst>
          </p:cNvPr>
          <p:cNvSpPr/>
          <p:nvPr/>
        </p:nvSpPr>
        <p:spPr>
          <a:xfrm>
            <a:off x="1006857" y="1593475"/>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Goals </a:t>
            </a:r>
          </a:p>
        </p:txBody>
      </p:sp>
      <p:sp>
        <p:nvSpPr>
          <p:cNvPr id="104" name="Rectangle 103">
            <a:extLst>
              <a:ext uri="{FF2B5EF4-FFF2-40B4-BE49-F238E27FC236}">
                <a16:creationId xmlns:a16="http://schemas.microsoft.com/office/drawing/2014/main" id="{A4FB78A2-FE49-4090-AC7D-C3D6F9ED9BCF}"/>
              </a:ext>
            </a:extLst>
          </p:cNvPr>
          <p:cNvSpPr/>
          <p:nvPr/>
        </p:nvSpPr>
        <p:spPr>
          <a:xfrm>
            <a:off x="948235" y="1289467"/>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1</a:t>
            </a:r>
            <a:endParaRPr lang="en-GB" sz="1400" dirty="0">
              <a:solidFill>
                <a:schemeClr val="accent1"/>
              </a:solidFill>
              <a:latin typeface="Roboto" panose="02000000000000000000" pitchFamily="2" charset="0"/>
            </a:endParaRPr>
          </a:p>
        </p:txBody>
      </p:sp>
      <p:sp>
        <p:nvSpPr>
          <p:cNvPr id="105" name="TextBox 2">
            <a:extLst>
              <a:ext uri="{FF2B5EF4-FFF2-40B4-BE49-F238E27FC236}">
                <a16:creationId xmlns:a16="http://schemas.microsoft.com/office/drawing/2014/main" id="{A193271F-F9C7-45EA-BB1F-3A88A1646B86}"/>
              </a:ext>
            </a:extLst>
          </p:cNvPr>
          <p:cNvSpPr txBox="1"/>
          <p:nvPr/>
        </p:nvSpPr>
        <p:spPr>
          <a:xfrm>
            <a:off x="1025970" y="1858698"/>
            <a:ext cx="5200639" cy="369332"/>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200" i="0">
                <a:latin typeface="Roboto Thin" panose="02000000000000000000" pitchFamily="2" charset="0"/>
              </a:rPr>
              <a:t>What do we want to achieve as a group? </a:t>
            </a:r>
          </a:p>
          <a:p>
            <a:pPr algn="l"/>
            <a:r>
              <a:rPr lang="en-GB" sz="1200">
                <a:solidFill>
                  <a:schemeClr val="accent4"/>
                </a:solidFill>
                <a:latin typeface="Roboto Thin" panose="02000000000000000000" pitchFamily="2" charset="0"/>
              </a:rPr>
              <a:t>Relevant sub-questions</a:t>
            </a:r>
            <a:endParaRPr lang="en-GB" sz="1200" i="0">
              <a:solidFill>
                <a:schemeClr val="accent4"/>
              </a:solidFill>
              <a:latin typeface="Roboto Thin" panose="02000000000000000000" pitchFamily="2" charset="0"/>
            </a:endParaRPr>
          </a:p>
        </p:txBody>
      </p:sp>
      <p:grpSp>
        <p:nvGrpSpPr>
          <p:cNvPr id="106" name="Group 105">
            <a:extLst>
              <a:ext uri="{FF2B5EF4-FFF2-40B4-BE49-F238E27FC236}">
                <a16:creationId xmlns:a16="http://schemas.microsoft.com/office/drawing/2014/main" id="{601EA5C3-41D2-49BE-8BAF-A71AB14F4F74}"/>
              </a:ext>
            </a:extLst>
          </p:cNvPr>
          <p:cNvGrpSpPr/>
          <p:nvPr/>
        </p:nvGrpSpPr>
        <p:grpSpPr>
          <a:xfrm>
            <a:off x="5517379" y="1606368"/>
            <a:ext cx="634906" cy="183405"/>
            <a:chOff x="5595422" y="828712"/>
            <a:chExt cx="634906" cy="183405"/>
          </a:xfrm>
        </p:grpSpPr>
        <p:pic>
          <p:nvPicPr>
            <p:cNvPr id="107" name="Graphic 106" descr="Clock outline">
              <a:extLst>
                <a:ext uri="{FF2B5EF4-FFF2-40B4-BE49-F238E27FC236}">
                  <a16:creationId xmlns:a16="http://schemas.microsoft.com/office/drawing/2014/main" id="{EF04562D-4FA2-4B6D-8B32-F6B37A82C8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108" name="TextBox 107">
              <a:extLst>
                <a:ext uri="{FF2B5EF4-FFF2-40B4-BE49-F238E27FC236}">
                  <a16:creationId xmlns:a16="http://schemas.microsoft.com/office/drawing/2014/main" id="{62F24D23-B929-48B7-82F6-722231D313D9}"/>
                </a:ext>
              </a:extLst>
            </p:cNvPr>
            <p:cNvSpPr txBox="1">
              <a:spLocks/>
            </p:cNvSpPr>
            <p:nvPr/>
          </p:nvSpPr>
          <p:spPr>
            <a:xfrm>
              <a:off x="5595422" y="839655"/>
              <a:ext cx="447238" cy="153888"/>
            </a:xfrm>
            <a:prstGeom prst="rect">
              <a:avLst/>
            </a:prstGeom>
            <a:noFill/>
          </p:spPr>
          <p:txBody>
            <a:bodyPr wrap="none" lIns="0" tIns="0" rIns="0" bIns="0" rtlCol="0">
              <a:spAutoFit/>
            </a:bodyPr>
            <a:lstStyle/>
            <a:p>
              <a:pPr algn="l"/>
              <a:r>
                <a:rPr lang="en-GB" sz="1000" dirty="0">
                  <a:solidFill>
                    <a:srgbClr val="404042"/>
                  </a:solidFill>
                  <a:latin typeface="Roboto Thin" panose="02000000000000000000" pitchFamily="2" charset="0"/>
                </a:rPr>
                <a:t>20 mins</a:t>
              </a:r>
            </a:p>
          </p:txBody>
        </p:sp>
      </p:grpSp>
      <p:pic>
        <p:nvPicPr>
          <p:cNvPr id="100" name="Graphic 7" descr="Clock outline">
            <a:extLst>
              <a:ext uri="{FF2B5EF4-FFF2-40B4-BE49-F238E27FC236}">
                <a16:creationId xmlns:a16="http://schemas.microsoft.com/office/drawing/2014/main" id="{18DCC8E4-6DD5-4BF6-A0A3-B8DF23299E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95235" y="301787"/>
            <a:ext cx="187668" cy="183405"/>
          </a:xfrm>
          <a:prstGeom prst="rect">
            <a:avLst/>
          </a:prstGeom>
        </p:spPr>
      </p:pic>
      <p:pic>
        <p:nvPicPr>
          <p:cNvPr id="109" name="Graphic 7" descr="Clock outline">
            <a:extLst>
              <a:ext uri="{FF2B5EF4-FFF2-40B4-BE49-F238E27FC236}">
                <a16:creationId xmlns:a16="http://schemas.microsoft.com/office/drawing/2014/main" id="{8603C413-7D2F-4C46-8761-45E7B972D9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42854" y="301787"/>
            <a:ext cx="187668" cy="183405"/>
          </a:xfrm>
          <a:prstGeom prst="rect">
            <a:avLst/>
          </a:prstGeom>
        </p:spPr>
      </p:pic>
      <p:pic>
        <p:nvPicPr>
          <p:cNvPr id="110" name="Graphic 7" descr="Clock outline">
            <a:extLst>
              <a:ext uri="{FF2B5EF4-FFF2-40B4-BE49-F238E27FC236}">
                <a16:creationId xmlns:a16="http://schemas.microsoft.com/office/drawing/2014/main" id="{178BB85F-CD08-4C31-A6F5-681E49B37F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5664" y="6405376"/>
            <a:ext cx="187668" cy="183405"/>
          </a:xfrm>
          <a:prstGeom prst="rect">
            <a:avLst/>
          </a:prstGeom>
        </p:spPr>
      </p:pic>
    </p:spTree>
    <p:extLst>
      <p:ext uri="{BB962C8B-B14F-4D97-AF65-F5344CB8AC3E}">
        <p14:creationId xmlns:p14="http://schemas.microsoft.com/office/powerpoint/2010/main" val="2465971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67A5-F699-4EF9-A71B-E18EF5A21A7A}"/>
              </a:ext>
            </a:extLst>
          </p:cNvPr>
          <p:cNvSpPr>
            <a:spLocks noGrp="1"/>
          </p:cNvSpPr>
          <p:nvPr>
            <p:ph type="title"/>
          </p:nvPr>
        </p:nvSpPr>
        <p:spPr/>
        <p:txBody>
          <a:bodyPr/>
          <a:lstStyle/>
          <a:p>
            <a:r>
              <a:rPr lang="en-GB"/>
              <a:t>Common adjustments to Start Smart </a:t>
            </a:r>
          </a:p>
        </p:txBody>
      </p:sp>
      <p:sp>
        <p:nvSpPr>
          <p:cNvPr id="4" name="Content Placeholder 3">
            <a:extLst>
              <a:ext uri="{FF2B5EF4-FFF2-40B4-BE49-F238E27FC236}">
                <a16:creationId xmlns:a16="http://schemas.microsoft.com/office/drawing/2014/main" id="{3FF41164-0954-4B47-B025-19D0250D4DA0}"/>
              </a:ext>
            </a:extLst>
          </p:cNvPr>
          <p:cNvSpPr>
            <a:spLocks noGrp="1"/>
          </p:cNvSpPr>
          <p:nvPr>
            <p:ph idx="1"/>
          </p:nvPr>
        </p:nvSpPr>
        <p:spPr/>
        <p:txBody>
          <a:bodyPr wrap="square" anchor="t">
            <a:noAutofit/>
          </a:bodyPr>
          <a:lstStyle/>
          <a:p>
            <a:pPr marL="33" indent="0">
              <a:buNone/>
            </a:pPr>
            <a:r>
              <a:rPr lang="en-GB" sz="1400" b="1" dirty="0">
                <a:solidFill>
                  <a:schemeClr val="accent1"/>
                </a:solidFill>
                <a:latin typeface="Merriweather Light" panose="00000400000000000000" pitchFamily="2" charset="0"/>
              </a:rPr>
              <a:t>TIME and NUMBER OF PARTICIPANTS</a:t>
            </a:r>
            <a:endParaRPr lang="en-GB" sz="1400" dirty="0">
              <a:solidFill>
                <a:schemeClr val="accent1"/>
              </a:solidFill>
              <a:latin typeface="Merriweather Light" panose="00000400000000000000" pitchFamily="2" charset="0"/>
            </a:endParaRPr>
          </a:p>
          <a:p>
            <a:r>
              <a:rPr lang="en-GB" sz="1100" dirty="0">
                <a:latin typeface="Merriweather Light" panose="00000400000000000000" pitchFamily="2" charset="0"/>
              </a:rPr>
              <a:t>The time estimate for this workshop is based on teams with 6 participants and a strict time management. If you have more than 6 participants, you should allocate more time. To keep the time in check it is recommended to use a visible timer or limiting the number of notes each participants can write.</a:t>
            </a:r>
          </a:p>
          <a:p>
            <a:r>
              <a:rPr lang="en-GB" sz="1100" dirty="0">
                <a:latin typeface="Merriweather Light" panose="00000400000000000000" pitchFamily="2" charset="0"/>
              </a:rPr>
              <a:t>If your team consists of more than 8 people, we recommend adding an extra step. After individual thinking, participants can be divided into smaller groups, and then a representative from each group can share the group's inputs/notes with the whole group.</a:t>
            </a:r>
          </a:p>
          <a:p>
            <a:r>
              <a:rPr lang="en-GB" sz="1100" dirty="0">
                <a:latin typeface="Merriweather Light" panose="00000400000000000000" pitchFamily="2" charset="0"/>
              </a:rPr>
              <a:t>You can also take more time for a Start Smart, for example, over a 2-day leadership meeting or divide the workshop into several workshops to thoroughly discuss and concretize the inputs provided.</a:t>
            </a:r>
          </a:p>
          <a:p>
            <a:pPr marL="33" indent="0">
              <a:buNone/>
            </a:pPr>
            <a:r>
              <a:rPr lang="en-GB" sz="1400" b="1" dirty="0">
                <a:solidFill>
                  <a:schemeClr val="accent1"/>
                </a:solidFill>
                <a:latin typeface="Merriweather Light" panose="00000400000000000000" pitchFamily="2" charset="0"/>
              </a:rPr>
              <a:t>SEQUENCING of the topics</a:t>
            </a:r>
          </a:p>
          <a:p>
            <a:r>
              <a:rPr lang="en-GB" sz="1100" dirty="0">
                <a:latin typeface="Merriweather Light" panose="00000400000000000000" pitchFamily="2" charset="0"/>
              </a:rPr>
              <a:t>Start Smart is a flexible tool that you can conduct as it is described here, or it can be adjusted. You can change the order of topics or choose to spend more/less time on something if you know what the team needs to use most time on. However, don't skip elements for the sake of convenience, as the methodology includes elements that are essential for establishing effective teamwork.</a:t>
            </a:r>
          </a:p>
          <a:p>
            <a:pPr marL="33" indent="0">
              <a:buNone/>
            </a:pPr>
            <a:endParaRPr lang="nb-NO"/>
          </a:p>
        </p:txBody>
      </p:sp>
      <p:sp>
        <p:nvSpPr>
          <p:cNvPr id="3" name="Content Placeholder 2">
            <a:extLst>
              <a:ext uri="{FF2B5EF4-FFF2-40B4-BE49-F238E27FC236}">
                <a16:creationId xmlns:a16="http://schemas.microsoft.com/office/drawing/2014/main" id="{E9644436-0F4C-4EBB-BEEA-3C92522577D0}"/>
              </a:ext>
            </a:extLst>
          </p:cNvPr>
          <p:cNvSpPr>
            <a:spLocks noGrp="1"/>
          </p:cNvSpPr>
          <p:nvPr>
            <p:ph idx="13"/>
          </p:nvPr>
        </p:nvSpPr>
        <p:spPr>
          <a:xfrm>
            <a:off x="6217921" y="1669640"/>
            <a:ext cx="5120440" cy="4584964"/>
          </a:xfrm>
        </p:spPr>
        <p:txBody>
          <a:bodyPr wrap="square" anchor="t">
            <a:normAutofit/>
          </a:bodyPr>
          <a:lstStyle/>
          <a:p>
            <a:pPr marL="33" indent="0">
              <a:buNone/>
            </a:pPr>
            <a:r>
              <a:rPr lang="en-GB" sz="1400" b="1" dirty="0">
                <a:solidFill>
                  <a:schemeClr val="accent1"/>
                </a:solidFill>
              </a:rPr>
              <a:t>PERSONAL USER MANUAL</a:t>
            </a:r>
          </a:p>
          <a:p>
            <a:r>
              <a:rPr lang="en-GB" sz="1100" dirty="0"/>
              <a:t>We have received feedback indicating that teams appreciate spending more time on this part and/or conducting it as a separate session. If you wish to allocate more time here, you can draw inspiration and use the questions from the personal user manual in the standard version.</a:t>
            </a:r>
          </a:p>
          <a:p>
            <a:pPr marL="33" indent="0">
              <a:buNone/>
            </a:pPr>
            <a:endParaRPr lang="en-GB" sz="1100" b="1" dirty="0">
              <a:solidFill>
                <a:schemeClr val="accent1"/>
              </a:solidFill>
            </a:endParaRPr>
          </a:p>
          <a:p>
            <a:pPr marL="33" indent="0">
              <a:buNone/>
            </a:pPr>
            <a:r>
              <a:rPr lang="en-GB" sz="1400" b="1" dirty="0">
                <a:solidFill>
                  <a:schemeClr val="accent1"/>
                </a:solidFill>
              </a:rPr>
              <a:t>ROLES and RESPONSIBILITIES</a:t>
            </a:r>
          </a:p>
          <a:p>
            <a:r>
              <a:rPr lang="en-GB" sz="1100" dirty="0"/>
              <a:t>If the workshop is being conducted with participants who are also members of other teams, it may be helpful in some cases to clarify how much time each participant can contribute to this team. If so, discuss how much time each participant can contribute, for instance in percentage terms.</a:t>
            </a:r>
          </a:p>
          <a:p>
            <a:r>
              <a:rPr lang="en-GB" sz="1100"/>
              <a:t>For some teams, it's important to clarify the boundaries with other teams. If this applies to your team, you can also discuss it here and follow up in a later meeting. It will be necessary to allocate more time if you make any of these adaptations.</a:t>
            </a:r>
            <a:endParaRPr lang="nb-NO" sz="1100"/>
          </a:p>
        </p:txBody>
      </p:sp>
    </p:spTree>
    <p:extLst>
      <p:ext uri="{BB962C8B-B14F-4D97-AF65-F5344CB8AC3E}">
        <p14:creationId xmlns:p14="http://schemas.microsoft.com/office/powerpoint/2010/main" val="851397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0ACF-F3B7-49D2-8E5F-2BF14D1DD4FA}"/>
              </a:ext>
            </a:extLst>
          </p:cNvPr>
          <p:cNvSpPr>
            <a:spLocks noGrp="1"/>
          </p:cNvSpPr>
          <p:nvPr>
            <p:ph type="title"/>
          </p:nvPr>
        </p:nvSpPr>
        <p:spPr>
          <a:xfrm>
            <a:off x="901376" y="839373"/>
            <a:ext cx="9770254" cy="654995"/>
          </a:xfrm>
        </p:spPr>
        <p:txBody>
          <a:bodyPr/>
          <a:lstStyle/>
          <a:p>
            <a:r>
              <a:rPr lang="en-GB" dirty="0"/>
              <a:t>Get to know </a:t>
            </a:r>
            <a:r>
              <a:rPr lang="en-GB" dirty="0">
                <a:latin typeface="Roboto" panose="02000000000000000000" pitchFamily="2" charset="0"/>
              </a:rPr>
              <a:t>START</a:t>
            </a:r>
            <a:r>
              <a:rPr lang="en-GB" dirty="0"/>
              <a:t> SMART</a:t>
            </a:r>
          </a:p>
        </p:txBody>
      </p:sp>
      <p:sp>
        <p:nvSpPr>
          <p:cNvPr id="4" name="Content Placeholder 3">
            <a:extLst>
              <a:ext uri="{FF2B5EF4-FFF2-40B4-BE49-F238E27FC236}">
                <a16:creationId xmlns:a16="http://schemas.microsoft.com/office/drawing/2014/main" id="{8ADE2F8A-645D-4289-AC46-DFF3D0D15D67}"/>
              </a:ext>
            </a:extLst>
          </p:cNvPr>
          <p:cNvSpPr>
            <a:spLocks noGrp="1"/>
          </p:cNvSpPr>
          <p:nvPr>
            <p:ph idx="1"/>
          </p:nvPr>
        </p:nvSpPr>
        <p:spPr>
          <a:xfrm>
            <a:off x="901376" y="2141284"/>
            <a:ext cx="4941641" cy="3657923"/>
          </a:xfrm>
        </p:spPr>
        <p:txBody>
          <a:bodyPr wrap="square" anchor="t">
            <a:normAutofit/>
          </a:bodyPr>
          <a:lstStyle/>
          <a:p>
            <a:r>
              <a:rPr lang="en-GB" sz="1400" dirty="0"/>
              <a:t>Start Smart – short version – is a process tool that ensures efficient start-up and development of teams and groups. </a:t>
            </a:r>
          </a:p>
          <a:p>
            <a:r>
              <a:rPr lang="en-GB" sz="1400" dirty="0"/>
              <a:t>The process takes the team through a 1.5-hour workshop where you’ll explore and clarify topics that are important for teamwork. </a:t>
            </a:r>
          </a:p>
          <a:p>
            <a:r>
              <a:rPr lang="en-GB" sz="1400" dirty="0"/>
              <a:t>In the workshop, you'll develop a team contract that states what you'll achieve as a team and how you'll work together. </a:t>
            </a:r>
          </a:p>
          <a:p>
            <a:r>
              <a:rPr lang="en-GB" sz="1400" dirty="0"/>
              <a:t>On the next slides, you’ll find:</a:t>
            </a:r>
          </a:p>
          <a:p>
            <a:pPr lvl="1"/>
            <a:r>
              <a:rPr lang="en-GB" sz="1400" dirty="0"/>
              <a:t>A team guide for the Start Smart workshop </a:t>
            </a:r>
          </a:p>
          <a:p>
            <a:pPr lvl="1"/>
            <a:r>
              <a:rPr lang="en-GB" sz="1400" dirty="0"/>
              <a:t>A facilitator guide for the Start Smart workshop</a:t>
            </a:r>
          </a:p>
          <a:p>
            <a:pPr lvl="1"/>
            <a:endParaRPr lang="nb-NO" sz="1400" dirty="0"/>
          </a:p>
        </p:txBody>
      </p:sp>
      <p:pic>
        <p:nvPicPr>
          <p:cNvPr id="17" name="Start Smart How to Build High Performing Teams(1)">
            <a:hlinkClick r:id="" action="ppaction://media"/>
            <a:extLst>
              <a:ext uri="{FF2B5EF4-FFF2-40B4-BE49-F238E27FC236}">
                <a16:creationId xmlns:a16="http://schemas.microsoft.com/office/drawing/2014/main" id="{B52B570E-6332-4935-8F25-8103F59E1201}"/>
              </a:ext>
            </a:extLst>
          </p:cNvPr>
          <p:cNvPicPr>
            <a:picLocks noGrp="1" noChangeAspect="1"/>
          </p:cNvPicPr>
          <p:nvPr>
            <p:ph idx="13"/>
            <a:videoFile r:link="rId2"/>
            <p:extLst>
              <p:ext uri="{DAA4B4D4-6D71-4841-9C94-3DE7FCFB9230}">
                <p14:media xmlns:p14="http://schemas.microsoft.com/office/powerpoint/2010/main" r:embed="rId1"/>
              </p:ext>
            </p:extLst>
          </p:nvPr>
        </p:nvPicPr>
        <p:blipFill>
          <a:blip r:embed="rId4"/>
          <a:stretch>
            <a:fillRect/>
          </a:stretch>
        </p:blipFill>
        <p:spPr>
          <a:xfrm>
            <a:off x="6505317" y="2141284"/>
            <a:ext cx="5119687" cy="2879725"/>
          </a:xfrm>
          <a:effectLst>
            <a:softEdge rad="19050"/>
          </a:effectLst>
        </p:spPr>
      </p:pic>
      <p:sp>
        <p:nvSpPr>
          <p:cNvPr id="5" name="TextBox 4">
            <a:extLst>
              <a:ext uri="{FF2B5EF4-FFF2-40B4-BE49-F238E27FC236}">
                <a16:creationId xmlns:a16="http://schemas.microsoft.com/office/drawing/2014/main" id="{7D2C3A72-A1C8-4DA6-BE56-D559372B41DE}"/>
              </a:ext>
            </a:extLst>
          </p:cNvPr>
          <p:cNvSpPr txBox="1"/>
          <p:nvPr/>
        </p:nvSpPr>
        <p:spPr>
          <a:xfrm>
            <a:off x="9897979" y="5435285"/>
            <a:ext cx="1660358" cy="107722"/>
          </a:xfrm>
          <a:prstGeom prst="rect">
            <a:avLst/>
          </a:prstGeom>
          <a:noFill/>
        </p:spPr>
        <p:txBody>
          <a:bodyPr wrap="square" lIns="0" tIns="0" rIns="0" bIns="0" rtlCol="0">
            <a:spAutoFit/>
          </a:bodyPr>
          <a:lstStyle/>
          <a:p>
            <a:pPr algn="r"/>
            <a:r>
              <a:rPr lang="en-GB" sz="700" i="1"/>
              <a:t>Illustrations: Chance McGee</a:t>
            </a:r>
            <a:endParaRPr lang="en-GB" sz="700" i="1" dirty="0"/>
          </a:p>
        </p:txBody>
      </p:sp>
    </p:spTree>
    <p:extLst>
      <p:ext uri="{BB962C8B-B14F-4D97-AF65-F5344CB8AC3E}">
        <p14:creationId xmlns:p14="http://schemas.microsoft.com/office/powerpoint/2010/main" val="34424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7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B2CA-ED38-4AB8-A0F2-FE931F68E4D6}"/>
              </a:ext>
            </a:extLst>
          </p:cNvPr>
          <p:cNvSpPr>
            <a:spLocks noGrp="1"/>
          </p:cNvSpPr>
          <p:nvPr>
            <p:ph type="title"/>
          </p:nvPr>
        </p:nvSpPr>
        <p:spPr/>
        <p:txBody>
          <a:bodyPr>
            <a:normAutofit fontScale="90000"/>
          </a:bodyPr>
          <a:lstStyle/>
          <a:p>
            <a:r>
              <a:rPr lang="en-GB"/>
              <a:t>TEAM GUIDE</a:t>
            </a:r>
            <a:br>
              <a:rPr lang="en-GB"/>
            </a:br>
            <a:r>
              <a:rPr lang="en-GB"/>
              <a:t>– short version –</a:t>
            </a:r>
          </a:p>
        </p:txBody>
      </p:sp>
    </p:spTree>
    <p:extLst>
      <p:ext uri="{BB962C8B-B14F-4D97-AF65-F5344CB8AC3E}">
        <p14:creationId xmlns:p14="http://schemas.microsoft.com/office/powerpoint/2010/main" val="31205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en-GB">
                <a:latin typeface="Roboto" panose="02000000000000000000" pitchFamily="2" charset="0"/>
              </a:rPr>
              <a:t>START</a:t>
            </a:r>
            <a:r>
              <a:rPr lang="en-GB"/>
              <a:t> SMART agenda and check in</a:t>
            </a:r>
          </a:p>
        </p:txBody>
      </p:sp>
      <p:sp>
        <p:nvSpPr>
          <p:cNvPr id="4" name="Content Placeholder 3">
            <a:extLst>
              <a:ext uri="{FF2B5EF4-FFF2-40B4-BE49-F238E27FC236}">
                <a16:creationId xmlns:a16="http://schemas.microsoft.com/office/drawing/2014/main" id="{40219B43-44BE-44BA-A5CC-70D592E5C47D}"/>
              </a:ext>
            </a:extLst>
          </p:cNvPr>
          <p:cNvSpPr>
            <a:spLocks noGrp="1"/>
          </p:cNvSpPr>
          <p:nvPr>
            <p:ph sz="half" idx="1"/>
          </p:nvPr>
        </p:nvSpPr>
        <p:spPr/>
        <p:txBody>
          <a:bodyPr/>
          <a:lstStyle/>
          <a:p>
            <a:pPr marL="33" indent="0">
              <a:buNone/>
            </a:pPr>
            <a:endParaRPr lang="en-GB" sz="1300"/>
          </a:p>
          <a:p>
            <a:pPr marL="33" indent="0">
              <a:buNone/>
            </a:pPr>
            <a:r>
              <a:rPr lang="en-GB" sz="1300"/>
              <a:t>Make important clarifications for our teamwork and get to know each other better to improve the chances of achieving our goals.</a:t>
            </a:r>
          </a:p>
        </p:txBody>
      </p:sp>
      <p:sp>
        <p:nvSpPr>
          <p:cNvPr id="5" name="Content Placeholder 4">
            <a:extLst>
              <a:ext uri="{FF2B5EF4-FFF2-40B4-BE49-F238E27FC236}">
                <a16:creationId xmlns:a16="http://schemas.microsoft.com/office/drawing/2014/main" id="{D9A6735A-B4F1-47FB-A207-87203EE2F4C4}"/>
              </a:ext>
            </a:extLst>
          </p:cNvPr>
          <p:cNvSpPr>
            <a:spLocks noGrp="1"/>
          </p:cNvSpPr>
          <p:nvPr>
            <p:ph sz="half" idx="2"/>
          </p:nvPr>
        </p:nvSpPr>
        <p:spPr>
          <a:xfrm>
            <a:off x="4482265" y="4122922"/>
            <a:ext cx="3274795" cy="2140253"/>
          </a:xfrm>
        </p:spPr>
        <p:txBody>
          <a:bodyPr wrap="square" anchor="t">
            <a:normAutofit/>
          </a:bodyPr>
          <a:lstStyle/>
          <a:p>
            <a:pPr marL="33" indent="0">
              <a:buNone/>
            </a:pPr>
            <a:endParaRPr lang="en-GB" sz="1300" dirty="0">
              <a:latin typeface="+mn-lt"/>
            </a:endParaRPr>
          </a:p>
          <a:p>
            <a:r>
              <a:rPr lang="en-GB" sz="1300" dirty="0">
                <a:latin typeface="+mn-lt"/>
              </a:rPr>
              <a:t>Share and listen to each other, be curious and open-minded. </a:t>
            </a:r>
          </a:p>
          <a:p>
            <a:r>
              <a:rPr lang="en-GB" sz="1300" dirty="0">
                <a:latin typeface="+mn-lt"/>
              </a:rPr>
              <a:t>It is not required to have 100% agreement at all times. </a:t>
            </a:r>
          </a:p>
          <a:p>
            <a:r>
              <a:rPr lang="en-GB" sz="1300" dirty="0">
                <a:latin typeface="+mn-lt"/>
              </a:rPr>
              <a:t>Be attentive and present. Wait until </a:t>
            </a:r>
            <a:r>
              <a:rPr lang="en-GB" sz="1300" dirty="0">
                <a:effectLst/>
                <a:latin typeface="+mn-lt"/>
              </a:rPr>
              <a:t>after the workshop to check your phone/laptop.</a:t>
            </a:r>
          </a:p>
          <a:p>
            <a:endParaRPr lang="en-GB" sz="1300" dirty="0">
              <a:latin typeface="+mn-lt"/>
            </a:endParaRPr>
          </a:p>
        </p:txBody>
      </p:sp>
      <p:sp>
        <p:nvSpPr>
          <p:cNvPr id="6" name="Content Placeholder 5">
            <a:extLst>
              <a:ext uri="{FF2B5EF4-FFF2-40B4-BE49-F238E27FC236}">
                <a16:creationId xmlns:a16="http://schemas.microsoft.com/office/drawing/2014/main" id="{C3843AF2-C2DA-4399-A1BC-49800F7AA50C}"/>
              </a:ext>
            </a:extLst>
          </p:cNvPr>
          <p:cNvSpPr>
            <a:spLocks noGrp="1"/>
          </p:cNvSpPr>
          <p:nvPr>
            <p:ph sz="half" idx="13"/>
          </p:nvPr>
        </p:nvSpPr>
        <p:spPr>
          <a:xfrm>
            <a:off x="8063565" y="1687927"/>
            <a:ext cx="3274795" cy="2140253"/>
          </a:xfrm>
        </p:spPr>
        <p:txBody>
          <a:bodyPr wrap="square" anchor="t">
            <a:normAutofit/>
          </a:bodyPr>
          <a:lstStyle/>
          <a:p>
            <a:pPr marL="33" indent="0">
              <a:buNone/>
            </a:pPr>
            <a:endParaRPr lang="en-GB" sz="1300"/>
          </a:p>
          <a:p>
            <a:r>
              <a:rPr lang="en-GB"/>
              <a:t>High </a:t>
            </a:r>
            <a:r>
              <a:rPr lang="en-GB" dirty="0"/>
              <a:t>intensity.</a:t>
            </a:r>
          </a:p>
          <a:p>
            <a:r>
              <a:rPr lang="en-GB">
                <a:effectLst/>
              </a:rPr>
              <a:t>Think individually, write down on post-it notes and then share with the group.</a:t>
            </a:r>
            <a:endParaRPr lang="en-GB" dirty="0">
              <a:effectLst/>
            </a:endParaRPr>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265" y="1687927"/>
            <a:ext cx="3274795" cy="2140253"/>
          </a:xfrm>
        </p:spPr>
        <p:txBody>
          <a:bodyPr>
            <a:normAutofit/>
          </a:bodyPr>
          <a:lstStyle/>
          <a:p>
            <a:endParaRPr lang="en-GB" sz="1300"/>
          </a:p>
          <a:p>
            <a:r>
              <a:rPr lang="en-GB" sz="1300"/>
              <a:t>To have a proposed team contract that forms the basis for continuous team development.</a:t>
            </a:r>
          </a:p>
          <a:p>
            <a:r>
              <a:rPr lang="en-GB" sz="1300"/>
              <a:t>We feel safer around each other and our tasks, and motivated for the teamwork ahead.</a:t>
            </a:r>
          </a:p>
          <a:p>
            <a:pPr marL="33" indent="0">
              <a:buNone/>
            </a:pPr>
            <a:endParaRPr lang="nb-NO" sz="130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8063154" y="4122922"/>
            <a:ext cx="3274795" cy="2140253"/>
          </a:xfrm>
        </p:spPr>
        <p:txBody>
          <a:bodyPr wrap="square" anchor="t">
            <a:normAutofit/>
          </a:bodyPr>
          <a:lstStyle/>
          <a:p>
            <a:pPr marL="33" indent="0">
              <a:buNone/>
            </a:pPr>
            <a:endParaRPr lang="en-GB" sz="1300"/>
          </a:p>
          <a:p>
            <a:r>
              <a:rPr lang="en-GB" sz="1300"/>
              <a:t>Share a couple of words about how you’re doing today.</a:t>
            </a:r>
          </a:p>
        </p:txBody>
      </p:sp>
      <p:sp>
        <p:nvSpPr>
          <p:cNvPr id="10" name="Rectangle 9">
            <a:extLst>
              <a:ext uri="{FF2B5EF4-FFF2-40B4-BE49-F238E27FC236}">
                <a16:creationId xmlns:a16="http://schemas.microsoft.com/office/drawing/2014/main" id="{07FF94F4-0619-478A-A608-E00A985EC5F1}"/>
              </a:ext>
            </a:extLst>
          </p:cNvPr>
          <p:cNvSpPr>
            <a:spLocks/>
          </p:cNvSpPr>
          <p:nvPr/>
        </p:nvSpPr>
        <p:spPr>
          <a:xfrm>
            <a:off x="853640" y="1449353"/>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Intention</a:t>
            </a:r>
          </a:p>
        </p:txBody>
      </p:sp>
      <p:sp>
        <p:nvSpPr>
          <p:cNvPr id="11" name="Rectangle 10">
            <a:extLst>
              <a:ext uri="{FF2B5EF4-FFF2-40B4-BE49-F238E27FC236}">
                <a16:creationId xmlns:a16="http://schemas.microsoft.com/office/drawing/2014/main" id="{8B86E368-F32A-4881-99D0-3BCB1F7F801B}"/>
              </a:ext>
            </a:extLst>
          </p:cNvPr>
          <p:cNvSpPr>
            <a:spLocks/>
          </p:cNvSpPr>
          <p:nvPr/>
        </p:nvSpPr>
        <p:spPr>
          <a:xfrm>
            <a:off x="8063563" y="1451125"/>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Work method</a:t>
            </a:r>
          </a:p>
        </p:txBody>
      </p:sp>
      <p:sp>
        <p:nvSpPr>
          <p:cNvPr id="12" name="Rectangle 11">
            <a:extLst>
              <a:ext uri="{FF2B5EF4-FFF2-40B4-BE49-F238E27FC236}">
                <a16:creationId xmlns:a16="http://schemas.microsoft.com/office/drawing/2014/main" id="{061F454D-6950-4DDD-8FC3-100FAB519957}"/>
              </a:ext>
            </a:extLst>
          </p:cNvPr>
          <p:cNvSpPr>
            <a:spLocks/>
          </p:cNvSpPr>
          <p:nvPr/>
        </p:nvSpPr>
        <p:spPr>
          <a:xfrm>
            <a:off x="4482674" y="386381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Meeting guidelines</a:t>
            </a: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4" y="1451125"/>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Desired outcome</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8063154" y="3863816"/>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31651"/>
                </a:solidFill>
                <a:effectLst/>
                <a:uLnTx/>
                <a:uFillTx/>
                <a:latin typeface="Roboto Thin" panose="02000000000000000000" pitchFamily="2" charset="0"/>
                <a:ea typeface="+mn-ea"/>
                <a:cs typeface="+mn-cs"/>
              </a:rPr>
              <a:t>Check in</a:t>
            </a:r>
          </a:p>
        </p:txBody>
      </p:sp>
      <p:sp>
        <p:nvSpPr>
          <p:cNvPr id="14" name="Content Placeholder 8">
            <a:extLst>
              <a:ext uri="{FF2B5EF4-FFF2-40B4-BE49-F238E27FC236}">
                <a16:creationId xmlns:a16="http://schemas.microsoft.com/office/drawing/2014/main" id="{F13EF4AA-7DA8-45C0-B7E9-91CEB579734F}"/>
              </a:ext>
            </a:extLst>
          </p:cNvPr>
          <p:cNvSpPr txBox="1">
            <a:spLocks/>
          </p:cNvSpPr>
          <p:nvPr/>
        </p:nvSpPr>
        <p:spPr>
          <a:xfrm>
            <a:off x="854051" y="4064984"/>
            <a:ext cx="3274795" cy="2291627"/>
          </a:xfrm>
          <a:prstGeom prst="rect">
            <a:avLst/>
          </a:prstGeom>
        </p:spPr>
        <p:txBody>
          <a:bodyPr vert="horz" lIns="0" tIns="0" rIns="0" bIns="0" rtlCol="0">
            <a:normAutofit lnSpcReduction="10000"/>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33" marR="0" lvl="0" indent="0"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None/>
              <a:tabLst/>
              <a:defRPr/>
            </a:pPr>
            <a:endParaRPr kumimoji="0" lang="en-GB" sz="1300" b="0" i="0" u="none" strike="noStrike" kern="1200" cap="none" spc="0" normalizeH="0" baseline="0" noProof="0">
              <a:ln>
                <a:noFill/>
              </a:ln>
              <a:solidFill>
                <a:prstClr val="black"/>
              </a:solidFill>
              <a:effectLst/>
              <a:uLnTx/>
              <a:uFillTx/>
              <a:latin typeface="Merriweather Light"/>
              <a:ea typeface="+mn-ea"/>
              <a:cs typeface="+mn-cs"/>
            </a:endParaRP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1300" b="1" i="0" u="none" strike="noStrike" kern="1200" cap="none" spc="0" normalizeH="0" baseline="0" noProof="0">
                <a:ln>
                  <a:noFill/>
                </a:ln>
                <a:solidFill>
                  <a:prstClr val="black"/>
                </a:solidFill>
                <a:effectLst/>
                <a:uLnTx/>
                <a:uFillTx/>
                <a:latin typeface="Merriweather Light"/>
                <a:ea typeface="+mn-ea"/>
                <a:cs typeface="+mn-cs"/>
              </a:rPr>
              <a:t>Facilitator</a:t>
            </a:r>
            <a:r>
              <a:rPr kumimoji="0" lang="en-GB" sz="1300" b="0" i="0" u="none" strike="noStrike" kern="1200" cap="none" spc="0" normalizeH="0" baseline="0" noProof="0">
                <a:ln>
                  <a:noFill/>
                </a:ln>
                <a:solidFill>
                  <a:prstClr val="black"/>
                </a:solidFill>
                <a:effectLst/>
                <a:uLnTx/>
                <a:uFillTx/>
                <a:latin typeface="Merriweather Light"/>
                <a:ea typeface="+mn-ea"/>
                <a:cs typeface="+mn-cs"/>
              </a:rPr>
              <a:t>: Responsible for leading the team through the workshop and for keeping time.</a:t>
            </a:r>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1300" b="1" i="0" u="none" strike="noStrike" kern="1200" cap="none" spc="0" normalizeH="0" baseline="0" noProof="0">
                <a:ln>
                  <a:noFill/>
                </a:ln>
                <a:solidFill>
                  <a:prstClr val="black"/>
                </a:solidFill>
                <a:effectLst/>
                <a:uLnTx/>
                <a:uFillTx/>
                <a:latin typeface="Merriweather Light"/>
                <a:ea typeface="+mn-ea"/>
                <a:cs typeface="+mn-cs"/>
              </a:rPr>
              <a:t>Team members</a:t>
            </a:r>
            <a:r>
              <a:rPr kumimoji="0" lang="en-GB" sz="1300" b="0" i="0" u="none" strike="noStrike" kern="1200" cap="none" spc="0" normalizeH="0" baseline="0" noProof="0">
                <a:ln>
                  <a:noFill/>
                </a:ln>
                <a:solidFill>
                  <a:prstClr val="black"/>
                </a:solidFill>
                <a:effectLst/>
                <a:uLnTx/>
                <a:uFillTx/>
                <a:latin typeface="Merriweather Light"/>
                <a:ea typeface="+mn-ea"/>
                <a:cs typeface="+mn-cs"/>
              </a:rPr>
              <a:t>: Responsible for contributing their perspectives.</a:t>
            </a:r>
          </a:p>
          <a:p>
            <a:pPr>
              <a:defRPr/>
            </a:pPr>
            <a:r>
              <a:rPr lang="en-GB" sz="1300" b="1"/>
              <a:t>Documentation: </a:t>
            </a:r>
            <a:r>
              <a:rPr lang="en-GB" sz="1300"/>
              <a:t>Choose a team member who will be responsible of creating a draft for a team contract based on the inputs given in this workshop.</a:t>
            </a:r>
            <a:endParaRPr lang="en-GB" sz="1300" b="1"/>
          </a:p>
          <a:p>
            <a:pPr marL="261736" marR="0" lvl="0" indent="-261703"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endParaRPr kumimoji="0" lang="en-GB" sz="1300" b="0" i="0" u="none" strike="noStrike" kern="1200" cap="none" spc="0" normalizeH="0" baseline="0" noProof="0">
              <a:ln>
                <a:noFill/>
              </a:ln>
              <a:solidFill>
                <a:prstClr val="black"/>
              </a:solidFill>
              <a:effectLst/>
              <a:uLnTx/>
              <a:uFillTx/>
              <a:latin typeface="Merriweather Light"/>
              <a:ea typeface="+mn-ea"/>
              <a:cs typeface="+mn-cs"/>
            </a:endParaRPr>
          </a:p>
        </p:txBody>
      </p:sp>
      <p:sp>
        <p:nvSpPr>
          <p:cNvPr id="16" name="Rectangle 15">
            <a:extLst>
              <a:ext uri="{FF2B5EF4-FFF2-40B4-BE49-F238E27FC236}">
                <a16:creationId xmlns:a16="http://schemas.microsoft.com/office/drawing/2014/main" id="{397CB1C2-2D35-4394-815D-36EF28F0227B}"/>
              </a:ext>
            </a:extLst>
          </p:cNvPr>
          <p:cNvSpPr>
            <a:spLocks/>
          </p:cNvSpPr>
          <p:nvPr/>
        </p:nvSpPr>
        <p:spPr>
          <a:xfrm>
            <a:off x="854051" y="386381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Roles</a:t>
            </a:r>
          </a:p>
        </p:txBody>
      </p:sp>
    </p:spTree>
    <p:extLst>
      <p:ext uri="{BB962C8B-B14F-4D97-AF65-F5344CB8AC3E}">
        <p14:creationId xmlns:p14="http://schemas.microsoft.com/office/powerpoint/2010/main" val="231926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FBA9706B-3C7B-4616-A5BA-855E88A440F7}"/>
              </a:ext>
            </a:extLst>
          </p:cNvPr>
          <p:cNvSpPr>
            <a:spLocks noGrp="1"/>
          </p:cNvSpPr>
          <p:nvPr>
            <p:ph type="title" idx="4294967295"/>
          </p:nvPr>
        </p:nvSpPr>
        <p:spPr>
          <a:xfrm rot="16200000">
            <a:off x="-1384941" y="2050935"/>
            <a:ext cx="3840163" cy="369888"/>
          </a:xfrm>
        </p:spPr>
        <p:txBody>
          <a:bodyPr>
            <a:normAutofit/>
          </a:bodyPr>
          <a:lstStyle/>
          <a:p>
            <a:pPr algn="r"/>
            <a:r>
              <a:rPr lang="en-GB">
                <a:solidFill>
                  <a:schemeClr val="accent4"/>
                </a:solidFill>
              </a:rPr>
              <a:t>[Template for printing ]</a:t>
            </a:r>
          </a:p>
        </p:txBody>
      </p:sp>
      <p:sp>
        <p:nvSpPr>
          <p:cNvPr id="37" name="Rectangle 36">
            <a:extLst>
              <a:ext uri="{FF2B5EF4-FFF2-40B4-BE49-F238E27FC236}">
                <a16:creationId xmlns:a16="http://schemas.microsoft.com/office/drawing/2014/main" id="{D48DDD22-7EC0-4BFE-AE4F-4A77E3A89516}"/>
              </a:ext>
            </a:extLst>
          </p:cNvPr>
          <p:cNvSpPr>
            <a:spLocks/>
          </p:cNvSpPr>
          <p:nvPr/>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8" name="Straight Connector 37">
            <a:extLst>
              <a:ext uri="{FF2B5EF4-FFF2-40B4-BE49-F238E27FC236}">
                <a16:creationId xmlns:a16="http://schemas.microsoft.com/office/drawing/2014/main" id="{D0087FE9-031F-48CD-91ED-9920C3B36BEF}"/>
              </a:ext>
            </a:extLst>
          </p:cNvPr>
          <p:cNvCxnSpPr>
            <a:cxnSpLocks/>
            <a:stCxn id="37" idx="0"/>
          </p:cNvCxnSpPr>
          <p:nvPr/>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539C35B7-83A4-428D-B6E1-0379A94C0D59}"/>
              </a:ext>
            </a:extLst>
          </p:cNvPr>
          <p:cNvSpPr/>
          <p:nvPr/>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solidFill>
                <a:latin typeface="Roboto Thin" panose="02000000000000000000" pitchFamily="2" charset="0"/>
              </a:rPr>
              <a:t>What </a:t>
            </a:r>
            <a:r>
              <a:rPr lang="en-GB" sz="1200" dirty="0">
                <a:solidFill>
                  <a:schemeClr val="bg2"/>
                </a:solidFill>
                <a:latin typeface="Roboto Thin" panose="02000000000000000000" pitchFamily="2" charset="0"/>
              </a:rPr>
              <a:t>do we want to achieve?</a:t>
            </a:r>
          </a:p>
        </p:txBody>
      </p:sp>
      <p:sp>
        <p:nvSpPr>
          <p:cNvPr id="40" name="Rectangle 39">
            <a:extLst>
              <a:ext uri="{FF2B5EF4-FFF2-40B4-BE49-F238E27FC236}">
                <a16:creationId xmlns:a16="http://schemas.microsoft.com/office/drawing/2014/main" id="{65F383D5-4861-48BF-A390-AC0F51299347}"/>
              </a:ext>
            </a:extLst>
          </p:cNvPr>
          <p:cNvSpPr/>
          <p:nvPr/>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solidFill>
                <a:latin typeface="Roboto Thin" panose="02000000000000000000" pitchFamily="2" charset="0"/>
              </a:rPr>
              <a:t>How </a:t>
            </a:r>
            <a:r>
              <a:rPr lang="en-GB" sz="1200" dirty="0">
                <a:solidFill>
                  <a:schemeClr val="bg2"/>
                </a:solidFill>
                <a:latin typeface="Roboto Thin" panose="02000000000000000000" pitchFamily="2" charset="0"/>
              </a:rPr>
              <a:t>shall we work together?</a:t>
            </a:r>
          </a:p>
        </p:txBody>
      </p:sp>
      <p:sp>
        <p:nvSpPr>
          <p:cNvPr id="41" name="Rectangle 40">
            <a:extLst>
              <a:ext uri="{FF2B5EF4-FFF2-40B4-BE49-F238E27FC236}">
                <a16:creationId xmlns:a16="http://schemas.microsoft.com/office/drawing/2014/main" id="{D054A836-F5ED-4620-9E71-FD13B0EA6520}"/>
              </a:ext>
            </a:extLst>
          </p:cNvPr>
          <p:cNvSpPr>
            <a:spLocks/>
          </p:cNvSpPr>
          <p:nvPr/>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Roles and responsibilities </a:t>
            </a:r>
          </a:p>
        </p:txBody>
      </p:sp>
      <p:sp>
        <p:nvSpPr>
          <p:cNvPr id="42" name="Rectangle 41">
            <a:extLst>
              <a:ext uri="{FF2B5EF4-FFF2-40B4-BE49-F238E27FC236}">
                <a16:creationId xmlns:a16="http://schemas.microsoft.com/office/drawing/2014/main" id="{F8622774-55D7-4556-8C91-948C96E9020B}"/>
              </a:ext>
            </a:extLst>
          </p:cNvPr>
          <p:cNvSpPr>
            <a:spLocks/>
          </p:cNvSpPr>
          <p:nvPr/>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Work methods </a:t>
            </a:r>
          </a:p>
        </p:txBody>
      </p:sp>
      <p:sp>
        <p:nvSpPr>
          <p:cNvPr id="43" name="Rectangle 42">
            <a:extLst>
              <a:ext uri="{FF2B5EF4-FFF2-40B4-BE49-F238E27FC236}">
                <a16:creationId xmlns:a16="http://schemas.microsoft.com/office/drawing/2014/main" id="{8362A96D-0C2D-4456-A708-8A1AEF6621EF}"/>
              </a:ext>
            </a:extLst>
          </p:cNvPr>
          <p:cNvSpPr/>
          <p:nvPr/>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Goals and ambition </a:t>
            </a:r>
          </a:p>
        </p:txBody>
      </p:sp>
      <p:sp>
        <p:nvSpPr>
          <p:cNvPr id="44" name="Rectangle 43">
            <a:extLst>
              <a:ext uri="{FF2B5EF4-FFF2-40B4-BE49-F238E27FC236}">
                <a16:creationId xmlns:a16="http://schemas.microsoft.com/office/drawing/2014/main" id="{681C9F04-A49A-4B7B-ABD7-A138B3BDA5B3}"/>
              </a:ext>
            </a:extLst>
          </p:cNvPr>
          <p:cNvSpPr/>
          <p:nvPr/>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solidFill>
                <a:latin typeface="Roboto Thin" panose="02000000000000000000" pitchFamily="2" charset="0"/>
              </a:rPr>
              <a:t>Who </a:t>
            </a:r>
            <a:r>
              <a:rPr lang="en-GB" sz="1200" dirty="0">
                <a:solidFill>
                  <a:schemeClr val="bg2"/>
                </a:solidFill>
                <a:latin typeface="Roboto Thin" panose="02000000000000000000" pitchFamily="2" charset="0"/>
              </a:rPr>
              <a:t>are we?</a:t>
            </a:r>
          </a:p>
        </p:txBody>
      </p:sp>
      <p:sp>
        <p:nvSpPr>
          <p:cNvPr id="45" name="Rectangle 44">
            <a:extLst>
              <a:ext uri="{FF2B5EF4-FFF2-40B4-BE49-F238E27FC236}">
                <a16:creationId xmlns:a16="http://schemas.microsoft.com/office/drawing/2014/main" id="{36AC0A7A-0AA9-4878-9A69-4320EAB82431}"/>
              </a:ext>
            </a:extLst>
          </p:cNvPr>
          <p:cNvSpPr/>
          <p:nvPr/>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Personal user manual</a:t>
            </a:r>
          </a:p>
        </p:txBody>
      </p:sp>
      <p:sp>
        <p:nvSpPr>
          <p:cNvPr id="46" name="Rectangle 45">
            <a:extLst>
              <a:ext uri="{FF2B5EF4-FFF2-40B4-BE49-F238E27FC236}">
                <a16:creationId xmlns:a16="http://schemas.microsoft.com/office/drawing/2014/main" id="{53835D95-1F83-46A5-AE48-F19C1AAD1123}"/>
              </a:ext>
            </a:extLst>
          </p:cNvPr>
          <p:cNvSpPr>
            <a:spLocks/>
          </p:cNvSpPr>
          <p:nvPr/>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Collaboration norms </a:t>
            </a:r>
          </a:p>
        </p:txBody>
      </p:sp>
      <p:sp>
        <p:nvSpPr>
          <p:cNvPr id="47" name="Rectangle 46">
            <a:extLst>
              <a:ext uri="{FF2B5EF4-FFF2-40B4-BE49-F238E27FC236}">
                <a16:creationId xmlns:a16="http://schemas.microsoft.com/office/drawing/2014/main" id="{90B07C74-092A-410B-946B-9A1DABA2552C}"/>
              </a:ext>
            </a:extLst>
          </p:cNvPr>
          <p:cNvSpPr/>
          <p:nvPr/>
        </p:nvSpPr>
        <p:spPr>
          <a:xfrm>
            <a:off x="1000151" y="511811"/>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1"/>
                </a:solidFill>
                <a:latin typeface="Roboto" panose="02000000000000000000" pitchFamily="2" charset="0"/>
              </a:rPr>
              <a:t>1</a:t>
            </a:r>
          </a:p>
        </p:txBody>
      </p:sp>
      <p:cxnSp>
        <p:nvCxnSpPr>
          <p:cNvPr id="48" name="Straight Connector 47">
            <a:extLst>
              <a:ext uri="{FF2B5EF4-FFF2-40B4-BE49-F238E27FC236}">
                <a16:creationId xmlns:a16="http://schemas.microsoft.com/office/drawing/2014/main" id="{C4C8F2DF-B6CF-4CF4-96C3-78C8089C8703}"/>
              </a:ext>
            </a:extLst>
          </p:cNvPr>
          <p:cNvCxnSpPr>
            <a:cxnSpLocks/>
            <a:endCxn id="37" idx="3"/>
          </p:cNvCxnSpPr>
          <p:nvPr/>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8EB3948-1863-4EBC-88DE-8DEBB8EAAD27}"/>
              </a:ext>
            </a:extLst>
          </p:cNvPr>
          <p:cNvSpPr/>
          <p:nvPr/>
        </p:nvSpPr>
        <p:spPr>
          <a:xfrm>
            <a:off x="6495382" y="512488"/>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2</a:t>
            </a:r>
            <a:endParaRPr lang="en-GB" sz="1400" dirty="0">
              <a:solidFill>
                <a:schemeClr val="accent1"/>
              </a:solidFill>
              <a:latin typeface="Roboto" panose="02000000000000000000" pitchFamily="2" charset="0"/>
            </a:endParaRPr>
          </a:p>
        </p:txBody>
      </p:sp>
      <p:sp>
        <p:nvSpPr>
          <p:cNvPr id="50" name="Rectangle 49">
            <a:extLst>
              <a:ext uri="{FF2B5EF4-FFF2-40B4-BE49-F238E27FC236}">
                <a16:creationId xmlns:a16="http://schemas.microsoft.com/office/drawing/2014/main" id="{B50C9CB2-EDC4-4710-ACA8-C128527EFB9F}"/>
              </a:ext>
            </a:extLst>
          </p:cNvPr>
          <p:cNvSpPr/>
          <p:nvPr/>
        </p:nvSpPr>
        <p:spPr>
          <a:xfrm>
            <a:off x="981037" y="3685309"/>
            <a:ext cx="155471" cy="2040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3</a:t>
            </a:r>
            <a:endParaRPr lang="en-GB" sz="1400" dirty="0">
              <a:solidFill>
                <a:schemeClr val="accent1"/>
              </a:solidFill>
              <a:latin typeface="Roboto" panose="02000000000000000000" pitchFamily="2" charset="0"/>
            </a:endParaRPr>
          </a:p>
        </p:txBody>
      </p:sp>
      <p:sp>
        <p:nvSpPr>
          <p:cNvPr id="51" name="Text Placeholder 33">
            <a:extLst>
              <a:ext uri="{FF2B5EF4-FFF2-40B4-BE49-F238E27FC236}">
                <a16:creationId xmlns:a16="http://schemas.microsoft.com/office/drawing/2014/main" id="{CB3CE267-DA5C-4AE1-9351-FEF87452C509}"/>
              </a:ext>
            </a:extLst>
          </p:cNvPr>
          <p:cNvSpPr txBox="1">
            <a:spLocks/>
          </p:cNvSpPr>
          <p:nvPr/>
        </p:nvSpPr>
        <p:spPr>
          <a:xfrm>
            <a:off x="6569227" y="1485341"/>
            <a:ext cx="5200639" cy="1840096"/>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en-GB" dirty="0"/>
          </a:p>
        </p:txBody>
      </p:sp>
      <p:sp>
        <p:nvSpPr>
          <p:cNvPr id="52" name="TextBox 2">
            <a:extLst>
              <a:ext uri="{FF2B5EF4-FFF2-40B4-BE49-F238E27FC236}">
                <a16:creationId xmlns:a16="http://schemas.microsoft.com/office/drawing/2014/main" id="{DD90382B-6727-482B-BC3A-8DAB02ED64C5}"/>
              </a:ext>
            </a:extLst>
          </p:cNvPr>
          <p:cNvSpPr txBox="1"/>
          <p:nvPr/>
        </p:nvSpPr>
        <p:spPr>
          <a:xfrm>
            <a:off x="1077886" y="1081042"/>
            <a:ext cx="5200639" cy="15388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000" i="0">
                <a:latin typeface="Roboto Thin" panose="02000000000000000000" pitchFamily="2" charset="0"/>
              </a:rPr>
              <a:t> What do we want to achieve as a group</a:t>
            </a:r>
            <a:r>
              <a:rPr lang="en-GB" sz="1000">
                <a:latin typeface="Roboto Thin" panose="02000000000000000000" pitchFamily="2" charset="0"/>
              </a:rPr>
              <a:t>? </a:t>
            </a:r>
            <a:endParaRPr lang="en-GB" sz="1000" i="0" dirty="0">
              <a:latin typeface="Roboto Thin" panose="02000000000000000000" pitchFamily="2" charset="0"/>
            </a:endParaRPr>
          </a:p>
        </p:txBody>
      </p:sp>
      <p:sp>
        <p:nvSpPr>
          <p:cNvPr id="53" name="TextBox 2">
            <a:extLst>
              <a:ext uri="{FF2B5EF4-FFF2-40B4-BE49-F238E27FC236}">
                <a16:creationId xmlns:a16="http://schemas.microsoft.com/office/drawing/2014/main" id="{72CFBF3B-E62C-44EA-98BF-EB554DA88569}"/>
              </a:ext>
            </a:extLst>
          </p:cNvPr>
          <p:cNvSpPr txBox="1"/>
          <p:nvPr/>
        </p:nvSpPr>
        <p:spPr>
          <a:xfrm>
            <a:off x="6569227" y="1081042"/>
            <a:ext cx="5200639" cy="461665"/>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000" i="0">
                <a:latin typeface="Roboto Thin" panose="02000000000000000000" pitchFamily="2" charset="0"/>
              </a:rPr>
              <a:t>What are my strengths and weaknesses in team situations</a:t>
            </a:r>
            <a:r>
              <a:rPr lang="en-GB" sz="1000">
                <a:latin typeface="Roboto Thin" panose="02000000000000000000" pitchFamily="2" charset="0"/>
              </a:rPr>
              <a:t>?</a:t>
            </a:r>
          </a:p>
          <a:p>
            <a:pPr algn="l"/>
            <a:r>
              <a:rPr lang="en-GB" sz="1000">
                <a:latin typeface="Roboto Thin" panose="02000000000000000000" pitchFamily="2" charset="0"/>
              </a:rPr>
              <a:t>What do I need from the group to perform at my best? </a:t>
            </a:r>
          </a:p>
          <a:p>
            <a:pPr algn="l"/>
            <a:r>
              <a:rPr lang="en-GB" sz="1000" i="0">
                <a:latin typeface="Roboto Thin" panose="02000000000000000000" pitchFamily="2" charset="0"/>
              </a:rPr>
              <a:t> </a:t>
            </a:r>
            <a:endParaRPr lang="en-GB" sz="1000" i="0" dirty="0">
              <a:latin typeface="Roboto Thin" panose="02000000000000000000" pitchFamily="2" charset="0"/>
            </a:endParaRPr>
          </a:p>
        </p:txBody>
      </p:sp>
      <p:sp>
        <p:nvSpPr>
          <p:cNvPr id="54" name="TextBox 2">
            <a:extLst>
              <a:ext uri="{FF2B5EF4-FFF2-40B4-BE49-F238E27FC236}">
                <a16:creationId xmlns:a16="http://schemas.microsoft.com/office/drawing/2014/main" id="{5F6C4099-9242-40A6-9295-E15329B74D2D}"/>
              </a:ext>
            </a:extLst>
          </p:cNvPr>
          <p:cNvSpPr txBox="1"/>
          <p:nvPr/>
        </p:nvSpPr>
        <p:spPr>
          <a:xfrm>
            <a:off x="1058864" y="4276514"/>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000" i="0">
                <a:latin typeface="Roboto Thin" panose="02000000000000000000" pitchFamily="2" charset="0"/>
              </a:rPr>
              <a:t>Which roles do we need in the team to deliver on the goals and ambitions we have set ourselves? </a:t>
            </a:r>
          </a:p>
        </p:txBody>
      </p:sp>
      <p:sp>
        <p:nvSpPr>
          <p:cNvPr id="55" name="TextBox 2">
            <a:extLst>
              <a:ext uri="{FF2B5EF4-FFF2-40B4-BE49-F238E27FC236}">
                <a16:creationId xmlns:a16="http://schemas.microsoft.com/office/drawing/2014/main" id="{240C790B-84FD-417F-8A18-F5D08E11CAD2}"/>
              </a:ext>
            </a:extLst>
          </p:cNvPr>
          <p:cNvSpPr txBox="1"/>
          <p:nvPr/>
        </p:nvSpPr>
        <p:spPr>
          <a:xfrm>
            <a:off x="4680147" y="4276513"/>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000" i="0">
                <a:latin typeface="Roboto Thin" panose="02000000000000000000" pitchFamily="2" charset="0"/>
              </a:rPr>
              <a:t>How can we best organize our work to succeed in our tasks and goals? </a:t>
            </a:r>
          </a:p>
        </p:txBody>
      </p:sp>
      <p:sp>
        <p:nvSpPr>
          <p:cNvPr id="56" name="TextBox 2">
            <a:extLst>
              <a:ext uri="{FF2B5EF4-FFF2-40B4-BE49-F238E27FC236}">
                <a16:creationId xmlns:a16="http://schemas.microsoft.com/office/drawing/2014/main" id="{37BBBAA4-8CFE-426D-9B64-D1757C9FC6DE}"/>
              </a:ext>
            </a:extLst>
          </p:cNvPr>
          <p:cNvSpPr txBox="1"/>
          <p:nvPr/>
        </p:nvSpPr>
        <p:spPr>
          <a:xfrm>
            <a:off x="8309617" y="4276512"/>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000" i="0">
                <a:latin typeface="Roboto Thin" panose="02000000000000000000" pitchFamily="2" charset="0"/>
              </a:rPr>
              <a:t>What mutual expectations should we have to optimize working together</a:t>
            </a:r>
            <a:r>
              <a:rPr lang="en-GB" sz="1000">
                <a:latin typeface="Roboto Thin" panose="02000000000000000000" pitchFamily="2" charset="0"/>
              </a:rPr>
              <a:t>? </a:t>
            </a:r>
            <a:endParaRPr lang="en-GB" sz="1000" i="0">
              <a:latin typeface="Roboto Thin" panose="02000000000000000000" pitchFamily="2" charset="0"/>
            </a:endParaRPr>
          </a:p>
        </p:txBody>
      </p:sp>
      <p:cxnSp>
        <p:nvCxnSpPr>
          <p:cNvPr id="57" name="Straight Connector 56">
            <a:extLst>
              <a:ext uri="{FF2B5EF4-FFF2-40B4-BE49-F238E27FC236}">
                <a16:creationId xmlns:a16="http://schemas.microsoft.com/office/drawing/2014/main" id="{A2E9CF89-A2E5-4040-B5D1-9ADF04763E94}"/>
              </a:ext>
            </a:extLst>
          </p:cNvPr>
          <p:cNvCxnSpPr>
            <a:cxnSpLocks/>
          </p:cNvCxnSpPr>
          <p:nvPr/>
        </p:nvCxnSpPr>
        <p:spPr>
          <a:xfrm>
            <a:off x="4587309"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F8B421A-963B-4CCD-810E-8B48674D7170}"/>
              </a:ext>
            </a:extLst>
          </p:cNvPr>
          <p:cNvCxnSpPr>
            <a:cxnSpLocks/>
          </p:cNvCxnSpPr>
          <p:nvPr/>
        </p:nvCxnSpPr>
        <p:spPr>
          <a:xfrm>
            <a:off x="8218633"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807227C-78E0-49E0-921B-BD5FCDC3BDC4}"/>
              </a:ext>
            </a:extLst>
          </p:cNvPr>
          <p:cNvGrpSpPr/>
          <p:nvPr/>
        </p:nvGrpSpPr>
        <p:grpSpPr>
          <a:xfrm>
            <a:off x="5596666" y="828712"/>
            <a:ext cx="607535" cy="183405"/>
            <a:chOff x="5622793" y="828712"/>
            <a:chExt cx="607535" cy="183405"/>
          </a:xfrm>
        </p:grpSpPr>
        <p:pic>
          <p:nvPicPr>
            <p:cNvPr id="60" name="Graphic 59" descr="Clock outline">
              <a:extLst>
                <a:ext uri="{FF2B5EF4-FFF2-40B4-BE49-F238E27FC236}">
                  <a16:creationId xmlns:a16="http://schemas.microsoft.com/office/drawing/2014/main" id="{EE7E431C-E594-48F4-8741-57C3505D9D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1" name="TextBox 60">
              <a:extLst>
                <a:ext uri="{FF2B5EF4-FFF2-40B4-BE49-F238E27FC236}">
                  <a16:creationId xmlns:a16="http://schemas.microsoft.com/office/drawing/2014/main" id="{00C36460-D1C3-427D-B14A-4E2C99A147E6}"/>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20 min</a:t>
              </a:r>
              <a:endParaRPr lang="en-GB" sz="1000" dirty="0">
                <a:solidFill>
                  <a:srgbClr val="404042"/>
                </a:solidFill>
                <a:latin typeface="Roboto Thin" panose="02000000000000000000" pitchFamily="2" charset="0"/>
              </a:endParaRPr>
            </a:p>
          </p:txBody>
        </p:sp>
      </p:grpSp>
      <p:grpSp>
        <p:nvGrpSpPr>
          <p:cNvPr id="62" name="Group 61">
            <a:extLst>
              <a:ext uri="{FF2B5EF4-FFF2-40B4-BE49-F238E27FC236}">
                <a16:creationId xmlns:a16="http://schemas.microsoft.com/office/drawing/2014/main" id="{468873D1-A091-4766-99F2-0E18693951D1}"/>
              </a:ext>
            </a:extLst>
          </p:cNvPr>
          <p:cNvGrpSpPr/>
          <p:nvPr/>
        </p:nvGrpSpPr>
        <p:grpSpPr>
          <a:xfrm>
            <a:off x="11070005" y="828711"/>
            <a:ext cx="607535" cy="183405"/>
            <a:chOff x="5622793" y="828712"/>
            <a:chExt cx="607535" cy="183405"/>
          </a:xfrm>
        </p:grpSpPr>
        <p:pic>
          <p:nvPicPr>
            <p:cNvPr id="63" name="Graphic 62" descr="Clock outline">
              <a:extLst>
                <a:ext uri="{FF2B5EF4-FFF2-40B4-BE49-F238E27FC236}">
                  <a16:creationId xmlns:a16="http://schemas.microsoft.com/office/drawing/2014/main" id="{0BB07BDE-79E4-498A-BA4F-1B6F791DC6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4" name="TextBox 63">
              <a:extLst>
                <a:ext uri="{FF2B5EF4-FFF2-40B4-BE49-F238E27FC236}">
                  <a16:creationId xmlns:a16="http://schemas.microsoft.com/office/drawing/2014/main" id="{9F7C0C10-6442-4B9D-ABD2-3C353EAF01E3}"/>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15 min</a:t>
              </a:r>
              <a:endParaRPr lang="en-GB" sz="1000" dirty="0">
                <a:solidFill>
                  <a:srgbClr val="404042"/>
                </a:solidFill>
                <a:latin typeface="Roboto Thin" panose="02000000000000000000" pitchFamily="2" charset="0"/>
              </a:endParaRPr>
            </a:p>
          </p:txBody>
        </p:sp>
      </p:grpSp>
      <p:grpSp>
        <p:nvGrpSpPr>
          <p:cNvPr id="65" name="Group 64">
            <a:extLst>
              <a:ext uri="{FF2B5EF4-FFF2-40B4-BE49-F238E27FC236}">
                <a16:creationId xmlns:a16="http://schemas.microsoft.com/office/drawing/2014/main" id="{B704E74D-BB8D-4BAA-AC48-042396E07568}"/>
              </a:ext>
            </a:extLst>
          </p:cNvPr>
          <p:cNvGrpSpPr/>
          <p:nvPr/>
        </p:nvGrpSpPr>
        <p:grpSpPr>
          <a:xfrm>
            <a:off x="3824979" y="3985568"/>
            <a:ext cx="607535" cy="183405"/>
            <a:chOff x="5622793" y="828712"/>
            <a:chExt cx="607535" cy="183405"/>
          </a:xfrm>
        </p:grpSpPr>
        <p:pic>
          <p:nvPicPr>
            <p:cNvPr id="66" name="Graphic 65" descr="Clock outline">
              <a:extLst>
                <a:ext uri="{FF2B5EF4-FFF2-40B4-BE49-F238E27FC236}">
                  <a16:creationId xmlns:a16="http://schemas.microsoft.com/office/drawing/2014/main" id="{9DBC2CC6-9AE6-470F-AF2C-229FD47FF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7" name="TextBox 66">
              <a:extLst>
                <a:ext uri="{FF2B5EF4-FFF2-40B4-BE49-F238E27FC236}">
                  <a16:creationId xmlns:a16="http://schemas.microsoft.com/office/drawing/2014/main" id="{B02BBE65-8172-4B21-B96E-C8E3434AB690}"/>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10 min</a:t>
              </a:r>
              <a:endParaRPr lang="en-GB" sz="1000" dirty="0">
                <a:solidFill>
                  <a:srgbClr val="404042"/>
                </a:solidFill>
                <a:latin typeface="Roboto Thin" panose="02000000000000000000" pitchFamily="2" charset="0"/>
              </a:endParaRPr>
            </a:p>
          </p:txBody>
        </p:sp>
      </p:grpSp>
      <p:grpSp>
        <p:nvGrpSpPr>
          <p:cNvPr id="68" name="Group 67">
            <a:extLst>
              <a:ext uri="{FF2B5EF4-FFF2-40B4-BE49-F238E27FC236}">
                <a16:creationId xmlns:a16="http://schemas.microsoft.com/office/drawing/2014/main" id="{78F06218-01B3-4A15-A6D1-97B15D06F92C}"/>
              </a:ext>
            </a:extLst>
          </p:cNvPr>
          <p:cNvGrpSpPr/>
          <p:nvPr/>
        </p:nvGrpSpPr>
        <p:grpSpPr>
          <a:xfrm>
            <a:off x="7444379" y="3985568"/>
            <a:ext cx="607535" cy="183405"/>
            <a:chOff x="5622793" y="828712"/>
            <a:chExt cx="607535" cy="183405"/>
          </a:xfrm>
        </p:grpSpPr>
        <p:pic>
          <p:nvPicPr>
            <p:cNvPr id="69" name="Graphic 68" descr="Clock outline">
              <a:extLst>
                <a:ext uri="{FF2B5EF4-FFF2-40B4-BE49-F238E27FC236}">
                  <a16:creationId xmlns:a16="http://schemas.microsoft.com/office/drawing/2014/main" id="{D2280FF2-CCD7-4598-B01B-EC8E16912C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0" name="TextBox 69">
              <a:extLst>
                <a:ext uri="{FF2B5EF4-FFF2-40B4-BE49-F238E27FC236}">
                  <a16:creationId xmlns:a16="http://schemas.microsoft.com/office/drawing/2014/main" id="{272DA90F-3672-4E3A-8C87-D6AA1BAE0D01}"/>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10 min</a:t>
              </a:r>
              <a:endParaRPr lang="en-GB" sz="1000" dirty="0">
                <a:solidFill>
                  <a:srgbClr val="404042"/>
                </a:solidFill>
                <a:latin typeface="Roboto Thin" panose="02000000000000000000" pitchFamily="2" charset="0"/>
              </a:endParaRPr>
            </a:p>
          </p:txBody>
        </p:sp>
      </p:grpSp>
      <p:grpSp>
        <p:nvGrpSpPr>
          <p:cNvPr id="71" name="Group 70">
            <a:extLst>
              <a:ext uri="{FF2B5EF4-FFF2-40B4-BE49-F238E27FC236}">
                <a16:creationId xmlns:a16="http://schemas.microsoft.com/office/drawing/2014/main" id="{D2E1A961-91B2-4F08-B1A8-53194AEF3AF1}"/>
              </a:ext>
            </a:extLst>
          </p:cNvPr>
          <p:cNvGrpSpPr/>
          <p:nvPr/>
        </p:nvGrpSpPr>
        <p:grpSpPr>
          <a:xfrm>
            <a:off x="11070005" y="3985567"/>
            <a:ext cx="607535" cy="183405"/>
            <a:chOff x="5622793" y="828712"/>
            <a:chExt cx="607535" cy="183405"/>
          </a:xfrm>
        </p:grpSpPr>
        <p:pic>
          <p:nvPicPr>
            <p:cNvPr id="72" name="Graphic 71" descr="Clock outline">
              <a:extLst>
                <a:ext uri="{FF2B5EF4-FFF2-40B4-BE49-F238E27FC236}">
                  <a16:creationId xmlns:a16="http://schemas.microsoft.com/office/drawing/2014/main" id="{0278C415-6042-49ED-AF20-9065914000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3" name="TextBox 72">
              <a:extLst>
                <a:ext uri="{FF2B5EF4-FFF2-40B4-BE49-F238E27FC236}">
                  <a16:creationId xmlns:a16="http://schemas.microsoft.com/office/drawing/2014/main" id="{C32636BA-8969-4D54-8218-1A6C090F338C}"/>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10 min</a:t>
              </a:r>
              <a:endParaRPr lang="en-GB" sz="1000" dirty="0">
                <a:solidFill>
                  <a:srgbClr val="404042"/>
                </a:solidFill>
                <a:latin typeface="Roboto Thin" panose="02000000000000000000" pitchFamily="2" charset="0"/>
              </a:endParaRPr>
            </a:p>
          </p:txBody>
        </p:sp>
      </p:grpSp>
    </p:spTree>
    <p:extLst>
      <p:ext uri="{BB962C8B-B14F-4D97-AF65-F5344CB8AC3E}">
        <p14:creationId xmlns:p14="http://schemas.microsoft.com/office/powerpoint/2010/main" val="157349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FBA9706B-3C7B-4616-A5BA-855E88A440F7}"/>
              </a:ext>
            </a:extLst>
          </p:cNvPr>
          <p:cNvSpPr>
            <a:spLocks noGrp="1"/>
          </p:cNvSpPr>
          <p:nvPr>
            <p:ph type="title" idx="4294967295"/>
          </p:nvPr>
        </p:nvSpPr>
        <p:spPr>
          <a:xfrm rot="16200000">
            <a:off x="-1384941" y="2050935"/>
            <a:ext cx="3840163" cy="369888"/>
          </a:xfrm>
        </p:spPr>
        <p:txBody>
          <a:bodyPr>
            <a:normAutofit/>
          </a:bodyPr>
          <a:lstStyle/>
          <a:p>
            <a:pPr algn="r"/>
            <a:r>
              <a:rPr lang="en-GB">
                <a:solidFill>
                  <a:schemeClr val="accent1"/>
                </a:solidFill>
              </a:rPr>
              <a:t>Our team contract</a:t>
            </a:r>
          </a:p>
        </p:txBody>
      </p:sp>
      <p:sp>
        <p:nvSpPr>
          <p:cNvPr id="37" name="Rectangle 36">
            <a:extLst>
              <a:ext uri="{FF2B5EF4-FFF2-40B4-BE49-F238E27FC236}">
                <a16:creationId xmlns:a16="http://schemas.microsoft.com/office/drawing/2014/main" id="{D48DDD22-7EC0-4BFE-AE4F-4A77E3A89516}"/>
              </a:ext>
            </a:extLst>
          </p:cNvPr>
          <p:cNvSpPr>
            <a:spLocks/>
          </p:cNvSpPr>
          <p:nvPr/>
        </p:nvSpPr>
        <p:spPr>
          <a:xfrm>
            <a:off x="943897" y="350315"/>
            <a:ext cx="10919995" cy="615737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8" name="Straight Connector 37">
            <a:extLst>
              <a:ext uri="{FF2B5EF4-FFF2-40B4-BE49-F238E27FC236}">
                <a16:creationId xmlns:a16="http://schemas.microsoft.com/office/drawing/2014/main" id="{D0087FE9-031F-48CD-91ED-9920C3B36BEF}"/>
              </a:ext>
            </a:extLst>
          </p:cNvPr>
          <p:cNvCxnSpPr>
            <a:cxnSpLocks/>
            <a:stCxn id="37" idx="0"/>
          </p:cNvCxnSpPr>
          <p:nvPr/>
        </p:nvCxnSpPr>
        <p:spPr>
          <a:xfrm>
            <a:off x="6403895" y="350315"/>
            <a:ext cx="0" cy="307868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539C35B7-83A4-428D-B6E1-0379A94C0D59}"/>
              </a:ext>
            </a:extLst>
          </p:cNvPr>
          <p:cNvSpPr/>
          <p:nvPr/>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EFECE7"/>
                </a:solidFill>
                <a:latin typeface="Roboto Thin" panose="02000000000000000000" pitchFamily="2" charset="0"/>
              </a:rPr>
              <a:t>What </a:t>
            </a:r>
            <a:r>
              <a:rPr lang="en-GB" sz="1200">
                <a:solidFill>
                  <a:srgbClr val="EFECE7"/>
                </a:solidFill>
                <a:latin typeface="Roboto Thin" panose="02000000000000000000" pitchFamily="2" charset="0"/>
              </a:rPr>
              <a:t>do we want to achieve?</a:t>
            </a:r>
          </a:p>
        </p:txBody>
      </p:sp>
      <p:sp>
        <p:nvSpPr>
          <p:cNvPr id="40" name="Rectangle 39">
            <a:extLst>
              <a:ext uri="{FF2B5EF4-FFF2-40B4-BE49-F238E27FC236}">
                <a16:creationId xmlns:a16="http://schemas.microsoft.com/office/drawing/2014/main" id="{65F383D5-4861-48BF-A390-AC0F51299347}"/>
              </a:ext>
            </a:extLst>
          </p:cNvPr>
          <p:cNvSpPr/>
          <p:nvPr/>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EFECE7"/>
                </a:solidFill>
                <a:latin typeface="Roboto Thin" panose="02000000000000000000" pitchFamily="2" charset="0"/>
              </a:rPr>
              <a:t>How </a:t>
            </a:r>
            <a:r>
              <a:rPr lang="en-GB" sz="1200">
                <a:solidFill>
                  <a:srgbClr val="EFECE7"/>
                </a:solidFill>
                <a:latin typeface="Roboto Thin" panose="02000000000000000000" pitchFamily="2" charset="0"/>
              </a:rPr>
              <a:t>shall we work together?</a:t>
            </a:r>
          </a:p>
        </p:txBody>
      </p:sp>
      <p:sp>
        <p:nvSpPr>
          <p:cNvPr id="41" name="Rectangle 40">
            <a:extLst>
              <a:ext uri="{FF2B5EF4-FFF2-40B4-BE49-F238E27FC236}">
                <a16:creationId xmlns:a16="http://schemas.microsoft.com/office/drawing/2014/main" id="{D054A836-F5ED-4620-9E71-FD13B0EA6520}"/>
              </a:ext>
            </a:extLst>
          </p:cNvPr>
          <p:cNvSpPr>
            <a:spLocks/>
          </p:cNvSpPr>
          <p:nvPr/>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Roles and responsibilities </a:t>
            </a:r>
          </a:p>
        </p:txBody>
      </p:sp>
      <p:sp>
        <p:nvSpPr>
          <p:cNvPr id="42" name="Rectangle 41">
            <a:extLst>
              <a:ext uri="{FF2B5EF4-FFF2-40B4-BE49-F238E27FC236}">
                <a16:creationId xmlns:a16="http://schemas.microsoft.com/office/drawing/2014/main" id="{F8622774-55D7-4556-8C91-948C96E9020B}"/>
              </a:ext>
            </a:extLst>
          </p:cNvPr>
          <p:cNvSpPr>
            <a:spLocks/>
          </p:cNvSpPr>
          <p:nvPr/>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Work methods </a:t>
            </a:r>
          </a:p>
        </p:txBody>
      </p:sp>
      <p:sp>
        <p:nvSpPr>
          <p:cNvPr id="43" name="Rectangle 42">
            <a:extLst>
              <a:ext uri="{FF2B5EF4-FFF2-40B4-BE49-F238E27FC236}">
                <a16:creationId xmlns:a16="http://schemas.microsoft.com/office/drawing/2014/main" id="{8362A96D-0C2D-4456-A708-8A1AEF6621EF}"/>
              </a:ext>
            </a:extLst>
          </p:cNvPr>
          <p:cNvSpPr/>
          <p:nvPr/>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Goals and ambition </a:t>
            </a:r>
          </a:p>
        </p:txBody>
      </p:sp>
      <p:sp>
        <p:nvSpPr>
          <p:cNvPr id="44" name="Rectangle 43">
            <a:extLst>
              <a:ext uri="{FF2B5EF4-FFF2-40B4-BE49-F238E27FC236}">
                <a16:creationId xmlns:a16="http://schemas.microsoft.com/office/drawing/2014/main" id="{681C9F04-A49A-4B7B-ABD7-A138B3BDA5B3}"/>
              </a:ext>
            </a:extLst>
          </p:cNvPr>
          <p:cNvSpPr/>
          <p:nvPr/>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EFECE7"/>
                </a:solidFill>
                <a:latin typeface="Roboto Thin" panose="02000000000000000000" pitchFamily="2" charset="0"/>
              </a:rPr>
              <a:t>Who </a:t>
            </a:r>
            <a:r>
              <a:rPr lang="en-GB" sz="1200">
                <a:solidFill>
                  <a:srgbClr val="EFECE7"/>
                </a:solidFill>
                <a:latin typeface="Roboto Thin" panose="02000000000000000000" pitchFamily="2" charset="0"/>
              </a:rPr>
              <a:t>are we?</a:t>
            </a:r>
          </a:p>
        </p:txBody>
      </p:sp>
      <p:sp>
        <p:nvSpPr>
          <p:cNvPr id="45" name="Rectangle 44">
            <a:extLst>
              <a:ext uri="{FF2B5EF4-FFF2-40B4-BE49-F238E27FC236}">
                <a16:creationId xmlns:a16="http://schemas.microsoft.com/office/drawing/2014/main" id="{36AC0A7A-0AA9-4878-9A69-4320EAB82431}"/>
              </a:ext>
            </a:extLst>
          </p:cNvPr>
          <p:cNvSpPr/>
          <p:nvPr/>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Personal user manual</a:t>
            </a:r>
          </a:p>
        </p:txBody>
      </p:sp>
      <p:sp>
        <p:nvSpPr>
          <p:cNvPr id="46" name="Rectangle 45">
            <a:extLst>
              <a:ext uri="{FF2B5EF4-FFF2-40B4-BE49-F238E27FC236}">
                <a16:creationId xmlns:a16="http://schemas.microsoft.com/office/drawing/2014/main" id="{53835D95-1F83-46A5-AE48-F19C1AAD1123}"/>
              </a:ext>
            </a:extLst>
          </p:cNvPr>
          <p:cNvSpPr>
            <a:spLocks/>
          </p:cNvSpPr>
          <p:nvPr/>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2"/>
                </a:solidFill>
                <a:latin typeface="Roboto" panose="02000000000000000000" pitchFamily="2" charset="0"/>
              </a:rPr>
              <a:t>Collaboration norms </a:t>
            </a:r>
          </a:p>
        </p:txBody>
      </p:sp>
      <p:sp>
        <p:nvSpPr>
          <p:cNvPr id="47" name="Rectangle 46">
            <a:extLst>
              <a:ext uri="{FF2B5EF4-FFF2-40B4-BE49-F238E27FC236}">
                <a16:creationId xmlns:a16="http://schemas.microsoft.com/office/drawing/2014/main" id="{90B07C74-092A-410B-946B-9A1DABA2552C}"/>
              </a:ext>
            </a:extLst>
          </p:cNvPr>
          <p:cNvSpPr/>
          <p:nvPr/>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1</a:t>
            </a:r>
            <a:endParaRPr lang="en-GB" sz="1400" dirty="0">
              <a:solidFill>
                <a:schemeClr val="accent1"/>
              </a:solidFill>
              <a:latin typeface="Roboto" panose="02000000000000000000" pitchFamily="2" charset="0"/>
            </a:endParaRPr>
          </a:p>
        </p:txBody>
      </p:sp>
      <p:cxnSp>
        <p:nvCxnSpPr>
          <p:cNvPr id="48" name="Straight Connector 47">
            <a:extLst>
              <a:ext uri="{FF2B5EF4-FFF2-40B4-BE49-F238E27FC236}">
                <a16:creationId xmlns:a16="http://schemas.microsoft.com/office/drawing/2014/main" id="{C4C8F2DF-B6CF-4CF4-96C3-78C8089C8703}"/>
              </a:ext>
            </a:extLst>
          </p:cNvPr>
          <p:cNvCxnSpPr>
            <a:cxnSpLocks/>
            <a:endCxn id="37" idx="3"/>
          </p:cNvCxnSpPr>
          <p:nvPr/>
        </p:nvCxnSpPr>
        <p:spPr>
          <a:xfrm>
            <a:off x="943897" y="3429000"/>
            <a:ext cx="109199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8EB3948-1863-4EBC-88DE-8DEBB8EAAD27}"/>
              </a:ext>
            </a:extLst>
          </p:cNvPr>
          <p:cNvSpPr/>
          <p:nvPr/>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2</a:t>
            </a:r>
            <a:endParaRPr lang="en-GB" sz="1400" dirty="0">
              <a:solidFill>
                <a:schemeClr val="accent1"/>
              </a:solidFill>
              <a:latin typeface="Roboto" panose="02000000000000000000" pitchFamily="2" charset="0"/>
            </a:endParaRPr>
          </a:p>
        </p:txBody>
      </p:sp>
      <p:sp>
        <p:nvSpPr>
          <p:cNvPr id="50" name="Rectangle 49">
            <a:extLst>
              <a:ext uri="{FF2B5EF4-FFF2-40B4-BE49-F238E27FC236}">
                <a16:creationId xmlns:a16="http://schemas.microsoft.com/office/drawing/2014/main" id="{B50C9CB2-EDC4-4710-ACA8-C128527EFB9F}"/>
              </a:ext>
            </a:extLst>
          </p:cNvPr>
          <p:cNvSpPr/>
          <p:nvPr/>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accent1"/>
                </a:solidFill>
                <a:latin typeface="Roboto" panose="02000000000000000000" pitchFamily="2" charset="0"/>
              </a:rPr>
              <a:t>3</a:t>
            </a:r>
            <a:endParaRPr lang="en-GB" sz="1400" dirty="0">
              <a:solidFill>
                <a:schemeClr val="accent1"/>
              </a:solidFill>
              <a:latin typeface="Roboto" panose="02000000000000000000" pitchFamily="2" charset="0"/>
            </a:endParaRPr>
          </a:p>
        </p:txBody>
      </p:sp>
      <p:sp>
        <p:nvSpPr>
          <p:cNvPr id="51" name="Text Placeholder 33">
            <a:extLst>
              <a:ext uri="{FF2B5EF4-FFF2-40B4-BE49-F238E27FC236}">
                <a16:creationId xmlns:a16="http://schemas.microsoft.com/office/drawing/2014/main" id="{CB3CE267-DA5C-4AE1-9351-FEF87452C509}"/>
              </a:ext>
            </a:extLst>
          </p:cNvPr>
          <p:cNvSpPr txBox="1">
            <a:spLocks/>
          </p:cNvSpPr>
          <p:nvPr/>
        </p:nvSpPr>
        <p:spPr>
          <a:xfrm>
            <a:off x="6569227" y="1485341"/>
            <a:ext cx="5200639" cy="1840096"/>
          </a:xfrm>
          <a:prstGeom prst="rect">
            <a:avLst/>
          </a:prstGeom>
        </p:spPr>
        <p:txBody>
          <a:bodyPr>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endParaRPr lang="en-GB" dirty="0"/>
          </a:p>
        </p:txBody>
      </p:sp>
      <p:sp>
        <p:nvSpPr>
          <p:cNvPr id="52" name="TextBox 2">
            <a:extLst>
              <a:ext uri="{FF2B5EF4-FFF2-40B4-BE49-F238E27FC236}">
                <a16:creationId xmlns:a16="http://schemas.microsoft.com/office/drawing/2014/main" id="{DD90382B-6727-482B-BC3A-8DAB02ED64C5}"/>
              </a:ext>
            </a:extLst>
          </p:cNvPr>
          <p:cNvSpPr txBox="1"/>
          <p:nvPr/>
        </p:nvSpPr>
        <p:spPr>
          <a:xfrm>
            <a:off x="1077886" y="1081042"/>
            <a:ext cx="5200639" cy="184666"/>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200" i="0">
                <a:latin typeface="Roboto Thin" panose="02000000000000000000" pitchFamily="2" charset="0"/>
              </a:rPr>
              <a:t> What do we want to achieve as a group</a:t>
            </a:r>
            <a:r>
              <a:rPr lang="en-GB" sz="1200">
                <a:latin typeface="Roboto Thin" panose="02000000000000000000" pitchFamily="2" charset="0"/>
              </a:rPr>
              <a:t>? </a:t>
            </a:r>
            <a:endParaRPr lang="en-GB" sz="1200" i="0" dirty="0">
              <a:latin typeface="Roboto Thin" panose="02000000000000000000" pitchFamily="2" charset="0"/>
            </a:endParaRPr>
          </a:p>
        </p:txBody>
      </p:sp>
      <p:sp>
        <p:nvSpPr>
          <p:cNvPr id="53" name="TextBox 2">
            <a:extLst>
              <a:ext uri="{FF2B5EF4-FFF2-40B4-BE49-F238E27FC236}">
                <a16:creationId xmlns:a16="http://schemas.microsoft.com/office/drawing/2014/main" id="{72CFBF3B-E62C-44EA-98BF-EB554DA88569}"/>
              </a:ext>
            </a:extLst>
          </p:cNvPr>
          <p:cNvSpPr txBox="1">
            <a:spLocks/>
          </p:cNvSpPr>
          <p:nvPr/>
        </p:nvSpPr>
        <p:spPr>
          <a:xfrm>
            <a:off x="6569227" y="1081042"/>
            <a:ext cx="5200639" cy="369332"/>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200" i="0">
                <a:latin typeface="Roboto Thin" panose="02000000000000000000" pitchFamily="2" charset="0"/>
              </a:rPr>
              <a:t>What are my strengths and weaknesses in team situations</a:t>
            </a:r>
            <a:r>
              <a:rPr lang="en-GB" sz="1200">
                <a:latin typeface="Roboto Thin" panose="02000000000000000000" pitchFamily="2" charset="0"/>
              </a:rPr>
              <a:t>?</a:t>
            </a:r>
          </a:p>
          <a:p>
            <a:pPr algn="l"/>
            <a:r>
              <a:rPr lang="en-GB" sz="1200">
                <a:latin typeface="Roboto Thin" panose="02000000000000000000" pitchFamily="2" charset="0"/>
              </a:rPr>
              <a:t>What do I need from the group to perform at my best? </a:t>
            </a:r>
          </a:p>
        </p:txBody>
      </p:sp>
      <p:sp>
        <p:nvSpPr>
          <p:cNvPr id="54" name="TextBox 2">
            <a:extLst>
              <a:ext uri="{FF2B5EF4-FFF2-40B4-BE49-F238E27FC236}">
                <a16:creationId xmlns:a16="http://schemas.microsoft.com/office/drawing/2014/main" id="{5F6C4099-9242-40A6-9295-E15329B74D2D}"/>
              </a:ext>
            </a:extLst>
          </p:cNvPr>
          <p:cNvSpPr txBox="1"/>
          <p:nvPr/>
        </p:nvSpPr>
        <p:spPr>
          <a:xfrm>
            <a:off x="1058864" y="4276514"/>
            <a:ext cx="3438698" cy="369332"/>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200" i="0">
                <a:latin typeface="Roboto Thin" panose="02000000000000000000" pitchFamily="2" charset="0"/>
              </a:rPr>
              <a:t>Which roles do we need in the team to deliver on the goals and ambitions we have set ourselves? </a:t>
            </a:r>
          </a:p>
        </p:txBody>
      </p:sp>
      <p:sp>
        <p:nvSpPr>
          <p:cNvPr id="55" name="TextBox 2">
            <a:extLst>
              <a:ext uri="{FF2B5EF4-FFF2-40B4-BE49-F238E27FC236}">
                <a16:creationId xmlns:a16="http://schemas.microsoft.com/office/drawing/2014/main" id="{240C790B-84FD-417F-8A18-F5D08E11CAD2}"/>
              </a:ext>
            </a:extLst>
          </p:cNvPr>
          <p:cNvSpPr txBox="1">
            <a:spLocks/>
          </p:cNvSpPr>
          <p:nvPr/>
        </p:nvSpPr>
        <p:spPr>
          <a:xfrm>
            <a:off x="4680147" y="4276513"/>
            <a:ext cx="3438698" cy="369332"/>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200" i="0">
                <a:latin typeface="Roboto Thin" panose="02000000000000000000" pitchFamily="2" charset="0"/>
              </a:rPr>
              <a:t>How can we best organize our work to succeed in our tasks and goals? </a:t>
            </a:r>
          </a:p>
        </p:txBody>
      </p:sp>
      <p:sp>
        <p:nvSpPr>
          <p:cNvPr id="56" name="TextBox 2">
            <a:extLst>
              <a:ext uri="{FF2B5EF4-FFF2-40B4-BE49-F238E27FC236}">
                <a16:creationId xmlns:a16="http://schemas.microsoft.com/office/drawing/2014/main" id="{37BBBAA4-8CFE-426D-9B64-D1757C9FC6DE}"/>
              </a:ext>
            </a:extLst>
          </p:cNvPr>
          <p:cNvSpPr txBox="1">
            <a:spLocks/>
          </p:cNvSpPr>
          <p:nvPr/>
        </p:nvSpPr>
        <p:spPr>
          <a:xfrm>
            <a:off x="8309617" y="4276512"/>
            <a:ext cx="3438698" cy="369332"/>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en-GB" sz="1200" i="0">
                <a:latin typeface="Roboto Thin" panose="02000000000000000000" pitchFamily="2" charset="0"/>
              </a:rPr>
              <a:t>What mutual expectations should we have to optimize working together</a:t>
            </a:r>
            <a:r>
              <a:rPr lang="en-GB" sz="1200">
                <a:latin typeface="Roboto Thin" panose="02000000000000000000" pitchFamily="2" charset="0"/>
              </a:rPr>
              <a:t>? </a:t>
            </a:r>
            <a:endParaRPr lang="en-GB" sz="1200" i="0">
              <a:latin typeface="Roboto Thin" panose="02000000000000000000" pitchFamily="2" charset="0"/>
            </a:endParaRPr>
          </a:p>
        </p:txBody>
      </p:sp>
      <p:cxnSp>
        <p:nvCxnSpPr>
          <p:cNvPr id="57" name="Straight Connector 56">
            <a:extLst>
              <a:ext uri="{FF2B5EF4-FFF2-40B4-BE49-F238E27FC236}">
                <a16:creationId xmlns:a16="http://schemas.microsoft.com/office/drawing/2014/main" id="{A2E9CF89-A2E5-4040-B5D1-9ADF04763E94}"/>
              </a:ext>
            </a:extLst>
          </p:cNvPr>
          <p:cNvCxnSpPr>
            <a:cxnSpLocks/>
          </p:cNvCxnSpPr>
          <p:nvPr/>
        </p:nvCxnSpPr>
        <p:spPr>
          <a:xfrm>
            <a:off x="4587309"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F8B421A-963B-4CCD-810E-8B48674D7170}"/>
              </a:ext>
            </a:extLst>
          </p:cNvPr>
          <p:cNvCxnSpPr>
            <a:cxnSpLocks/>
          </p:cNvCxnSpPr>
          <p:nvPr/>
        </p:nvCxnSpPr>
        <p:spPr>
          <a:xfrm>
            <a:off x="8218633" y="4288736"/>
            <a:ext cx="0" cy="2099699"/>
          </a:xfrm>
          <a:prstGeom prst="line">
            <a:avLst/>
          </a:prstGeom>
          <a:ln w="9525" cap="flat" cmpd="sng" algn="ctr">
            <a:solidFill>
              <a:srgbClr val="BBCCD5"/>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807227C-78E0-49E0-921B-BD5FCDC3BDC4}"/>
              </a:ext>
            </a:extLst>
          </p:cNvPr>
          <p:cNvGrpSpPr/>
          <p:nvPr/>
        </p:nvGrpSpPr>
        <p:grpSpPr>
          <a:xfrm>
            <a:off x="5596666" y="828712"/>
            <a:ext cx="607535" cy="183405"/>
            <a:chOff x="5622793" y="828712"/>
            <a:chExt cx="607535" cy="183405"/>
          </a:xfrm>
        </p:grpSpPr>
        <p:pic>
          <p:nvPicPr>
            <p:cNvPr id="60" name="Graphic 59" descr="Clock outline">
              <a:extLst>
                <a:ext uri="{FF2B5EF4-FFF2-40B4-BE49-F238E27FC236}">
                  <a16:creationId xmlns:a16="http://schemas.microsoft.com/office/drawing/2014/main" id="{EE7E431C-E594-48F4-8741-57C3505D9D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1" name="TextBox 60">
              <a:extLst>
                <a:ext uri="{FF2B5EF4-FFF2-40B4-BE49-F238E27FC236}">
                  <a16:creationId xmlns:a16="http://schemas.microsoft.com/office/drawing/2014/main" id="{00C36460-D1C3-427D-B14A-4E2C99A147E6}"/>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20 min</a:t>
              </a:r>
              <a:endParaRPr lang="en-GB" sz="1000" dirty="0">
                <a:solidFill>
                  <a:srgbClr val="404042"/>
                </a:solidFill>
                <a:latin typeface="Roboto Thin" panose="02000000000000000000" pitchFamily="2" charset="0"/>
              </a:endParaRPr>
            </a:p>
          </p:txBody>
        </p:sp>
      </p:grpSp>
      <p:grpSp>
        <p:nvGrpSpPr>
          <p:cNvPr id="62" name="Group 61">
            <a:extLst>
              <a:ext uri="{FF2B5EF4-FFF2-40B4-BE49-F238E27FC236}">
                <a16:creationId xmlns:a16="http://schemas.microsoft.com/office/drawing/2014/main" id="{468873D1-A091-4766-99F2-0E18693951D1}"/>
              </a:ext>
            </a:extLst>
          </p:cNvPr>
          <p:cNvGrpSpPr/>
          <p:nvPr/>
        </p:nvGrpSpPr>
        <p:grpSpPr>
          <a:xfrm>
            <a:off x="11070005" y="828711"/>
            <a:ext cx="607535" cy="183405"/>
            <a:chOff x="5622793" y="828712"/>
            <a:chExt cx="607535" cy="183405"/>
          </a:xfrm>
        </p:grpSpPr>
        <p:pic>
          <p:nvPicPr>
            <p:cNvPr id="63" name="Graphic 62" descr="Clock outline">
              <a:extLst>
                <a:ext uri="{FF2B5EF4-FFF2-40B4-BE49-F238E27FC236}">
                  <a16:creationId xmlns:a16="http://schemas.microsoft.com/office/drawing/2014/main" id="{0BB07BDE-79E4-498A-BA4F-1B6F791DC6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4" name="TextBox 63">
              <a:extLst>
                <a:ext uri="{FF2B5EF4-FFF2-40B4-BE49-F238E27FC236}">
                  <a16:creationId xmlns:a16="http://schemas.microsoft.com/office/drawing/2014/main" id="{9F7C0C10-6442-4B9D-ABD2-3C353EAF01E3}"/>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15 min</a:t>
              </a:r>
              <a:endParaRPr lang="en-GB" sz="1000" dirty="0">
                <a:solidFill>
                  <a:srgbClr val="404042"/>
                </a:solidFill>
                <a:latin typeface="Roboto Thin" panose="02000000000000000000" pitchFamily="2" charset="0"/>
              </a:endParaRPr>
            </a:p>
          </p:txBody>
        </p:sp>
      </p:grpSp>
      <p:grpSp>
        <p:nvGrpSpPr>
          <p:cNvPr id="65" name="Group 64">
            <a:extLst>
              <a:ext uri="{FF2B5EF4-FFF2-40B4-BE49-F238E27FC236}">
                <a16:creationId xmlns:a16="http://schemas.microsoft.com/office/drawing/2014/main" id="{B704E74D-BB8D-4BAA-AC48-042396E07568}"/>
              </a:ext>
            </a:extLst>
          </p:cNvPr>
          <p:cNvGrpSpPr/>
          <p:nvPr/>
        </p:nvGrpSpPr>
        <p:grpSpPr>
          <a:xfrm>
            <a:off x="3824979" y="3985568"/>
            <a:ext cx="607535" cy="183405"/>
            <a:chOff x="5622793" y="828712"/>
            <a:chExt cx="607535" cy="183405"/>
          </a:xfrm>
        </p:grpSpPr>
        <p:pic>
          <p:nvPicPr>
            <p:cNvPr id="66" name="Graphic 65" descr="Clock outline">
              <a:extLst>
                <a:ext uri="{FF2B5EF4-FFF2-40B4-BE49-F238E27FC236}">
                  <a16:creationId xmlns:a16="http://schemas.microsoft.com/office/drawing/2014/main" id="{9DBC2CC6-9AE6-470F-AF2C-229FD47FF8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67" name="TextBox 66">
              <a:extLst>
                <a:ext uri="{FF2B5EF4-FFF2-40B4-BE49-F238E27FC236}">
                  <a16:creationId xmlns:a16="http://schemas.microsoft.com/office/drawing/2014/main" id="{B02BBE65-8172-4B21-B96E-C8E3434AB690}"/>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10 min</a:t>
              </a:r>
              <a:endParaRPr lang="en-GB" sz="1000" dirty="0">
                <a:solidFill>
                  <a:srgbClr val="404042"/>
                </a:solidFill>
                <a:latin typeface="Roboto Thin" panose="02000000000000000000" pitchFamily="2" charset="0"/>
              </a:endParaRPr>
            </a:p>
          </p:txBody>
        </p:sp>
      </p:grpSp>
      <p:grpSp>
        <p:nvGrpSpPr>
          <p:cNvPr id="68" name="Group 67">
            <a:extLst>
              <a:ext uri="{FF2B5EF4-FFF2-40B4-BE49-F238E27FC236}">
                <a16:creationId xmlns:a16="http://schemas.microsoft.com/office/drawing/2014/main" id="{78F06218-01B3-4A15-A6D1-97B15D06F92C}"/>
              </a:ext>
            </a:extLst>
          </p:cNvPr>
          <p:cNvGrpSpPr/>
          <p:nvPr/>
        </p:nvGrpSpPr>
        <p:grpSpPr>
          <a:xfrm>
            <a:off x="7444379" y="3985568"/>
            <a:ext cx="607535" cy="183405"/>
            <a:chOff x="5622793" y="828712"/>
            <a:chExt cx="607535" cy="183405"/>
          </a:xfrm>
        </p:grpSpPr>
        <p:pic>
          <p:nvPicPr>
            <p:cNvPr id="69" name="Graphic 68" descr="Clock outline">
              <a:extLst>
                <a:ext uri="{FF2B5EF4-FFF2-40B4-BE49-F238E27FC236}">
                  <a16:creationId xmlns:a16="http://schemas.microsoft.com/office/drawing/2014/main" id="{D2280FF2-CCD7-4598-B01B-EC8E16912C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0" name="TextBox 69">
              <a:extLst>
                <a:ext uri="{FF2B5EF4-FFF2-40B4-BE49-F238E27FC236}">
                  <a16:creationId xmlns:a16="http://schemas.microsoft.com/office/drawing/2014/main" id="{272DA90F-3672-4E3A-8C87-D6AA1BAE0D01}"/>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10 min</a:t>
              </a:r>
              <a:endParaRPr lang="en-GB" sz="1000" dirty="0">
                <a:solidFill>
                  <a:srgbClr val="404042"/>
                </a:solidFill>
                <a:latin typeface="Roboto Thin" panose="02000000000000000000" pitchFamily="2" charset="0"/>
              </a:endParaRPr>
            </a:p>
          </p:txBody>
        </p:sp>
      </p:grpSp>
      <p:grpSp>
        <p:nvGrpSpPr>
          <p:cNvPr id="71" name="Group 70">
            <a:extLst>
              <a:ext uri="{FF2B5EF4-FFF2-40B4-BE49-F238E27FC236}">
                <a16:creationId xmlns:a16="http://schemas.microsoft.com/office/drawing/2014/main" id="{D2E1A961-91B2-4F08-B1A8-53194AEF3AF1}"/>
              </a:ext>
            </a:extLst>
          </p:cNvPr>
          <p:cNvGrpSpPr/>
          <p:nvPr/>
        </p:nvGrpSpPr>
        <p:grpSpPr>
          <a:xfrm>
            <a:off x="11070005" y="3985567"/>
            <a:ext cx="607535" cy="183405"/>
            <a:chOff x="5622793" y="828712"/>
            <a:chExt cx="607535" cy="183405"/>
          </a:xfrm>
        </p:grpSpPr>
        <p:pic>
          <p:nvPicPr>
            <p:cNvPr id="72" name="Graphic 71" descr="Clock outline">
              <a:extLst>
                <a:ext uri="{FF2B5EF4-FFF2-40B4-BE49-F238E27FC236}">
                  <a16:creationId xmlns:a16="http://schemas.microsoft.com/office/drawing/2014/main" id="{0278C415-6042-49ED-AF20-9065914000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73" name="TextBox 72">
              <a:extLst>
                <a:ext uri="{FF2B5EF4-FFF2-40B4-BE49-F238E27FC236}">
                  <a16:creationId xmlns:a16="http://schemas.microsoft.com/office/drawing/2014/main" id="{C32636BA-8969-4D54-8218-1A6C090F338C}"/>
                </a:ext>
              </a:extLst>
            </p:cNvPr>
            <p:cNvSpPr txBox="1">
              <a:spLocks/>
            </p:cNvSpPr>
            <p:nvPr/>
          </p:nvSpPr>
          <p:spPr>
            <a:xfrm>
              <a:off x="5622793" y="845218"/>
              <a:ext cx="384721" cy="153888"/>
            </a:xfrm>
            <a:prstGeom prst="rect">
              <a:avLst/>
            </a:prstGeom>
            <a:noFill/>
          </p:spPr>
          <p:txBody>
            <a:bodyPr wrap="none" lIns="0" tIns="0" rIns="0" bIns="0" rtlCol="0">
              <a:spAutoFit/>
            </a:bodyPr>
            <a:lstStyle/>
            <a:p>
              <a:pPr algn="l"/>
              <a:r>
                <a:rPr lang="en-GB" sz="1000">
                  <a:solidFill>
                    <a:srgbClr val="404042"/>
                  </a:solidFill>
                  <a:latin typeface="Roboto Thin" panose="02000000000000000000" pitchFamily="2" charset="0"/>
                </a:rPr>
                <a:t>10 min</a:t>
              </a:r>
              <a:endParaRPr lang="en-GB" sz="1000" dirty="0">
                <a:solidFill>
                  <a:srgbClr val="404042"/>
                </a:solidFill>
                <a:latin typeface="Roboto Thin" panose="02000000000000000000" pitchFamily="2" charset="0"/>
              </a:endParaRPr>
            </a:p>
          </p:txBody>
        </p:sp>
      </p:grpSp>
      <p:sp>
        <p:nvSpPr>
          <p:cNvPr id="75" name="Text Placeholder 33">
            <a:extLst>
              <a:ext uri="{FF2B5EF4-FFF2-40B4-BE49-F238E27FC236}">
                <a16:creationId xmlns:a16="http://schemas.microsoft.com/office/drawing/2014/main" id="{1460B873-00AD-4A08-8566-CB24E71AF1FE}"/>
              </a:ext>
            </a:extLst>
          </p:cNvPr>
          <p:cNvSpPr txBox="1">
            <a:spLocks/>
          </p:cNvSpPr>
          <p:nvPr/>
        </p:nvSpPr>
        <p:spPr>
          <a:xfrm>
            <a:off x="1053102" y="1567159"/>
            <a:ext cx="5206400" cy="175827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endParaRPr lang="en-GB" dirty="0"/>
          </a:p>
        </p:txBody>
      </p:sp>
      <p:sp>
        <p:nvSpPr>
          <p:cNvPr id="76" name="Text Placeholder 33">
            <a:extLst>
              <a:ext uri="{FF2B5EF4-FFF2-40B4-BE49-F238E27FC236}">
                <a16:creationId xmlns:a16="http://schemas.microsoft.com/office/drawing/2014/main" id="{F4577D53-3DDA-4E81-9B6D-7DBE4645DA4F}"/>
              </a:ext>
            </a:extLst>
          </p:cNvPr>
          <p:cNvSpPr txBox="1">
            <a:spLocks/>
          </p:cNvSpPr>
          <p:nvPr/>
        </p:nvSpPr>
        <p:spPr>
          <a:xfrm>
            <a:off x="6569227" y="1567159"/>
            <a:ext cx="5206400" cy="1758277"/>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endParaRPr lang="en-GB" dirty="0"/>
          </a:p>
        </p:txBody>
      </p:sp>
      <p:sp>
        <p:nvSpPr>
          <p:cNvPr id="77" name="Text Placeholder 33">
            <a:extLst>
              <a:ext uri="{FF2B5EF4-FFF2-40B4-BE49-F238E27FC236}">
                <a16:creationId xmlns:a16="http://schemas.microsoft.com/office/drawing/2014/main" id="{69B29F07-0006-4E1D-A5BB-D26BE7D303AE}"/>
              </a:ext>
            </a:extLst>
          </p:cNvPr>
          <p:cNvSpPr txBox="1">
            <a:spLocks/>
          </p:cNvSpPr>
          <p:nvPr/>
        </p:nvSpPr>
        <p:spPr>
          <a:xfrm>
            <a:off x="1053102" y="4737092"/>
            <a:ext cx="3438697" cy="1641585"/>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endParaRPr lang="en-GB" dirty="0"/>
          </a:p>
        </p:txBody>
      </p:sp>
      <p:sp>
        <p:nvSpPr>
          <p:cNvPr id="78" name="Text Placeholder 33">
            <a:extLst>
              <a:ext uri="{FF2B5EF4-FFF2-40B4-BE49-F238E27FC236}">
                <a16:creationId xmlns:a16="http://schemas.microsoft.com/office/drawing/2014/main" id="{90B124B3-235C-45FA-810F-27E69315B08A}"/>
              </a:ext>
            </a:extLst>
          </p:cNvPr>
          <p:cNvSpPr txBox="1">
            <a:spLocks/>
          </p:cNvSpPr>
          <p:nvPr/>
        </p:nvSpPr>
        <p:spPr>
          <a:xfrm>
            <a:off x="4680147" y="4737092"/>
            <a:ext cx="3438697" cy="1641585"/>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endParaRPr lang="en-GB" dirty="0"/>
          </a:p>
        </p:txBody>
      </p:sp>
      <p:sp>
        <p:nvSpPr>
          <p:cNvPr id="79" name="Text Placeholder 33">
            <a:extLst>
              <a:ext uri="{FF2B5EF4-FFF2-40B4-BE49-F238E27FC236}">
                <a16:creationId xmlns:a16="http://schemas.microsoft.com/office/drawing/2014/main" id="{D66E2AAA-9842-4B06-967A-C25D39AFFD2E}"/>
              </a:ext>
            </a:extLst>
          </p:cNvPr>
          <p:cNvSpPr txBox="1">
            <a:spLocks/>
          </p:cNvSpPr>
          <p:nvPr/>
        </p:nvSpPr>
        <p:spPr>
          <a:xfrm>
            <a:off x="8309617" y="4737092"/>
            <a:ext cx="3438697" cy="1641585"/>
          </a:xfrm>
          <a:prstGeom prst="rect">
            <a:avLst/>
          </a:prstGeom>
        </p:spPr>
        <p:txBody>
          <a:bodyPr lIns="0" tIns="0" rIns="0" bIns="0">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900"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r>
              <a:rPr lang="en-GB"/>
              <a:t>Insert here</a:t>
            </a:r>
            <a:endParaRPr lang="en-GB" dirty="0"/>
          </a:p>
        </p:txBody>
      </p:sp>
    </p:spTree>
    <p:extLst>
      <p:ext uri="{BB962C8B-B14F-4D97-AF65-F5344CB8AC3E}">
        <p14:creationId xmlns:p14="http://schemas.microsoft.com/office/powerpoint/2010/main" val="3999622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en-GB">
                <a:latin typeface="Roboto" panose="02000000000000000000" pitchFamily="2" charset="0"/>
              </a:rPr>
              <a:t>START</a:t>
            </a:r>
            <a:r>
              <a:rPr lang="en-GB"/>
              <a:t> SMART summary, follow-up and check-out </a:t>
            </a:r>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265" y="1687927"/>
            <a:ext cx="3274795" cy="2906375"/>
          </a:xfrm>
        </p:spPr>
        <p:txBody>
          <a:bodyPr>
            <a:normAutofit/>
          </a:bodyPr>
          <a:lstStyle/>
          <a:p>
            <a:endParaRPr lang="en-GB" sz="1300" dirty="0"/>
          </a:p>
          <a:p>
            <a:r>
              <a:rPr lang="en-GB" sz="1300"/>
              <a:t>Set aside 5–10 minutes at the end of each meeting for a meta meeting (i.e. reflect on how you worked together today): What worked well and what could be improved? </a:t>
            </a:r>
          </a:p>
          <a:p>
            <a:endParaRPr lang="en-GB" sz="1300" dirty="0"/>
          </a:p>
          <a:p>
            <a:r>
              <a:rPr lang="en-GB" sz="1300"/>
              <a:t>If you're going to work together for a longer time period, we recommend taking a new Start Smart workshop after two months to evaluate how the teamwork has gone so far.</a:t>
            </a:r>
          </a:p>
          <a:p>
            <a:pPr marL="33" indent="0">
              <a:buNone/>
            </a:pPr>
            <a:endParaRPr lang="nb-NO" sz="130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8063154" y="1687927"/>
            <a:ext cx="3274795" cy="2140253"/>
          </a:xfrm>
        </p:spPr>
        <p:txBody>
          <a:bodyPr>
            <a:normAutofit/>
          </a:bodyPr>
          <a:lstStyle/>
          <a:p>
            <a:pPr marL="33" indent="0">
              <a:buNone/>
            </a:pPr>
            <a:endParaRPr lang="en-GB" sz="1300" dirty="0"/>
          </a:p>
          <a:p>
            <a:r>
              <a:rPr lang="en-GB" sz="1300"/>
              <a:t>How has working together in the team been for you today?</a:t>
            </a: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4" y="1451125"/>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solidFill>
                <a:effectLst/>
                <a:uLnTx/>
                <a:uFillTx/>
                <a:latin typeface="Roboto Thin" panose="02000000000000000000" pitchFamily="2" charset="0"/>
                <a:ea typeface="+mn-ea"/>
                <a:cs typeface="+mn-cs"/>
              </a:rPr>
              <a:t>Follow-up</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8063154"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1F45"/>
                </a:solidFill>
                <a:effectLst/>
                <a:uLnTx/>
                <a:uFillTx/>
                <a:latin typeface="Roboto Thin"/>
                <a:ea typeface="Roboto Thin"/>
                <a:cs typeface="Roboto Thin"/>
              </a:rPr>
              <a:t>Check-out</a:t>
            </a:r>
          </a:p>
        </p:txBody>
      </p:sp>
      <p:sp>
        <p:nvSpPr>
          <p:cNvPr id="14" name="Content Placeholder 8">
            <a:extLst>
              <a:ext uri="{FF2B5EF4-FFF2-40B4-BE49-F238E27FC236}">
                <a16:creationId xmlns:a16="http://schemas.microsoft.com/office/drawing/2014/main" id="{F13EF4AA-7DA8-45C0-B7E9-91CEB579734F}"/>
              </a:ext>
            </a:extLst>
          </p:cNvPr>
          <p:cNvSpPr txBox="1">
            <a:spLocks/>
          </p:cNvSpPr>
          <p:nvPr/>
        </p:nvSpPr>
        <p:spPr>
          <a:xfrm>
            <a:off x="853231" y="1981649"/>
            <a:ext cx="3274795" cy="2612653"/>
          </a:xfrm>
          <a:prstGeom prst="rect">
            <a:avLst/>
          </a:prstGeom>
        </p:spPr>
        <p:txBody>
          <a:bodyPr vert="horz" lIns="0" tIns="0" rIns="0" bIns="0" rtlCol="0" anchor="t">
            <a:normAutofit/>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R="0" lvl="0"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1300" b="0" i="0" u="none" strike="noStrike" kern="1200" cap="none" spc="0" normalizeH="0" baseline="0" noProof="0">
                <a:ln>
                  <a:noFill/>
                </a:ln>
                <a:solidFill>
                  <a:prstClr val="black"/>
                </a:solidFill>
                <a:effectLst/>
                <a:uLnTx/>
                <a:uFillTx/>
                <a:latin typeface="Merriweather Light"/>
                <a:ea typeface="+mn-ea"/>
                <a:cs typeface="+mn-cs"/>
              </a:rPr>
              <a:t>Summarise what you agree </a:t>
            </a:r>
            <a:r>
              <a:rPr lang="en-GB" sz="1300">
                <a:solidFill>
                  <a:prstClr val="black"/>
                </a:solidFill>
                <a:latin typeface="Merriweather Light"/>
              </a:rPr>
              <a:t>upon</a:t>
            </a:r>
            <a:r>
              <a:rPr kumimoji="0" lang="en-GB" sz="1300" b="0" i="0" u="none" strike="noStrike" kern="1200" cap="none" spc="0" normalizeH="0" baseline="0" noProof="0">
                <a:ln>
                  <a:noFill/>
                </a:ln>
                <a:solidFill>
                  <a:prstClr val="black"/>
                </a:solidFill>
                <a:effectLst/>
                <a:uLnTx/>
                <a:uFillTx/>
                <a:latin typeface="Merriweather Light"/>
                <a:ea typeface="+mn-ea"/>
                <a:cs typeface="+mn-cs"/>
              </a:rPr>
              <a:t>, what remains unclear, and how this will be followed up. </a:t>
            </a:r>
            <a:r>
              <a:rPr kumimoji="0" lang="en-GB" sz="1300" b="0" i="0" u="none" strike="noStrike" kern="1200" cap="none" spc="0" normalizeH="0" baseline="0" noProof="0" dirty="0">
                <a:ln>
                  <a:noFill/>
                </a:ln>
                <a:solidFill>
                  <a:prstClr val="black"/>
                </a:solidFill>
                <a:effectLst/>
                <a:uLnTx/>
                <a:uFillTx/>
                <a:latin typeface="Merriweather Light"/>
                <a:ea typeface="+mn-ea"/>
                <a:cs typeface="+mn-cs"/>
              </a:rPr>
              <a:t>The facilitator writes down the points that need further clarification.</a:t>
            </a:r>
            <a:br>
              <a:rPr kumimoji="0" lang="en-GB" sz="1300" b="0" i="0" u="none" strike="noStrike" kern="1200" cap="none" spc="0" normalizeH="0" baseline="0" noProof="0" dirty="0">
                <a:ln>
                  <a:noFill/>
                </a:ln>
                <a:solidFill>
                  <a:prstClr val="black"/>
                </a:solidFill>
                <a:effectLst/>
                <a:uLnTx/>
                <a:uFillTx/>
                <a:latin typeface="Merriweather Light"/>
                <a:ea typeface="+mn-ea"/>
                <a:cs typeface="+mn-cs"/>
              </a:rPr>
            </a:br>
            <a:endParaRPr kumimoji="0" lang="en-GB" sz="1300" b="0" i="0" u="none" strike="noStrike" kern="1200" cap="none" spc="0" normalizeH="0" baseline="0" noProof="0" dirty="0">
              <a:ln>
                <a:noFill/>
              </a:ln>
              <a:solidFill>
                <a:prstClr val="black"/>
              </a:solidFill>
              <a:effectLst/>
              <a:uLnTx/>
              <a:uFillTx/>
              <a:latin typeface="Merriweather Light"/>
              <a:ea typeface="+mn-ea"/>
              <a:cs typeface="+mn-cs"/>
            </a:endParaRPr>
          </a:p>
          <a:p>
            <a:pPr marR="0" lvl="0"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1300" b="0" i="0" u="none" strike="noStrike" kern="1200" cap="none" spc="0" normalizeH="0" baseline="0" noProof="0">
                <a:ln>
                  <a:noFill/>
                </a:ln>
                <a:solidFill>
                  <a:prstClr val="black"/>
                </a:solidFill>
                <a:effectLst/>
                <a:uLnTx/>
                <a:uFillTx/>
                <a:latin typeface="Merriweather Light"/>
                <a:ea typeface="+mn-ea"/>
                <a:cs typeface="+mn-cs"/>
              </a:rPr>
              <a:t>Agree on when a summarised team contract based on the input provided in the workshop should be ready. This includes the team’s goals, roles, work methods and collaboration norms.</a:t>
            </a:r>
            <a:endParaRPr kumimoji="0" lang="en-GB" sz="1300" b="0" i="0" u="none" strike="noStrike" kern="1200" cap="none" spc="0" normalizeH="0" baseline="0" noProof="0" dirty="0">
              <a:ln>
                <a:noFill/>
              </a:ln>
              <a:solidFill>
                <a:prstClr val="black"/>
              </a:solidFill>
              <a:effectLst/>
              <a:uLnTx/>
              <a:uFillTx/>
              <a:latin typeface="Merriweather Light"/>
              <a:ea typeface="+mn-ea"/>
              <a:cs typeface="+mn-cs"/>
            </a:endParaRPr>
          </a:p>
        </p:txBody>
      </p:sp>
      <p:sp>
        <p:nvSpPr>
          <p:cNvPr id="16" name="Rectangle 15">
            <a:extLst>
              <a:ext uri="{FF2B5EF4-FFF2-40B4-BE49-F238E27FC236}">
                <a16:creationId xmlns:a16="http://schemas.microsoft.com/office/drawing/2014/main" id="{397CB1C2-2D35-4394-815D-36EF28F0227B}"/>
              </a:ext>
            </a:extLst>
          </p:cNvPr>
          <p:cNvSpPr>
            <a:spLocks/>
          </p:cNvSpPr>
          <p:nvPr/>
        </p:nvSpPr>
        <p:spPr>
          <a:xfrm>
            <a:off x="853640" y="1449353"/>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2"/>
                </a:solidFill>
                <a:effectLst/>
                <a:uLnTx/>
                <a:uFillTx/>
                <a:latin typeface="Roboto Thin" panose="02000000000000000000" pitchFamily="2" charset="0"/>
                <a:ea typeface="+mn-ea"/>
                <a:cs typeface="+mn-cs"/>
              </a:rPr>
              <a:t>Summary</a:t>
            </a:r>
          </a:p>
        </p:txBody>
      </p:sp>
    </p:spTree>
    <p:extLst>
      <p:ext uri="{BB962C8B-B14F-4D97-AF65-F5344CB8AC3E}">
        <p14:creationId xmlns:p14="http://schemas.microsoft.com/office/powerpoint/2010/main" val="543832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3198-AC4C-40BB-BE5D-9C85E433CB86}"/>
              </a:ext>
            </a:extLst>
          </p:cNvPr>
          <p:cNvSpPr>
            <a:spLocks noGrp="1"/>
          </p:cNvSpPr>
          <p:nvPr>
            <p:ph type="title"/>
          </p:nvPr>
        </p:nvSpPr>
        <p:spPr/>
        <p:txBody>
          <a:bodyPr>
            <a:noAutofit/>
          </a:bodyPr>
          <a:lstStyle/>
          <a:p>
            <a:pPr>
              <a:lnSpc>
                <a:spcPct val="100000"/>
              </a:lnSpc>
              <a:spcBef>
                <a:spcPts val="1200"/>
              </a:spcBef>
              <a:spcAft>
                <a:spcPts val="1200"/>
              </a:spcAft>
            </a:pPr>
            <a:r>
              <a:rPr lang="en-GB"/>
              <a:t>Parking lot</a:t>
            </a:r>
            <a:br>
              <a:rPr lang="en-GB"/>
            </a:br>
            <a:r>
              <a:rPr lang="en-GB" sz="1000"/>
              <a:t> </a:t>
            </a:r>
            <a:br>
              <a:rPr lang="en-GB"/>
            </a:br>
            <a:r>
              <a:rPr lang="en-GB" sz="1200">
                <a:solidFill>
                  <a:srgbClr val="3D5471"/>
                </a:solidFill>
                <a:latin typeface="+mn-lt"/>
              </a:rPr>
              <a:t>Everything that comes up during the workshop that can not be dealt with there, but should be discussed again in another relevant forum/meeting. </a:t>
            </a:r>
            <a:br>
              <a:rPr lang="en-GB" sz="2400">
                <a:solidFill>
                  <a:srgbClr val="3D5471"/>
                </a:solidFill>
              </a:rPr>
            </a:br>
            <a:endParaRPr lang="en-GB">
              <a:solidFill>
                <a:srgbClr val="3D5471"/>
              </a:solidFill>
            </a:endParaRPr>
          </a:p>
        </p:txBody>
      </p:sp>
      <p:sp>
        <p:nvSpPr>
          <p:cNvPr id="3" name="Content Placeholder 2">
            <a:extLst>
              <a:ext uri="{FF2B5EF4-FFF2-40B4-BE49-F238E27FC236}">
                <a16:creationId xmlns:a16="http://schemas.microsoft.com/office/drawing/2014/main" id="{9A13F5FF-1930-4BA3-8229-2609E55C29D4}"/>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324313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7D44-297C-4145-A4DD-166085DD2080}"/>
              </a:ext>
            </a:extLst>
          </p:cNvPr>
          <p:cNvSpPr>
            <a:spLocks noGrp="1"/>
          </p:cNvSpPr>
          <p:nvPr>
            <p:ph type="title"/>
          </p:nvPr>
        </p:nvSpPr>
        <p:spPr/>
        <p:txBody>
          <a:bodyPr>
            <a:normAutofit fontScale="90000"/>
          </a:bodyPr>
          <a:lstStyle/>
          <a:p>
            <a:r>
              <a:rPr lang="en-GB"/>
              <a:t>FACILITATOR GUIDE</a:t>
            </a:r>
            <a:br>
              <a:rPr lang="en-GB"/>
            </a:br>
            <a:r>
              <a:rPr lang="en-GB"/>
              <a:t>– Short version – </a:t>
            </a:r>
          </a:p>
        </p:txBody>
      </p:sp>
    </p:spTree>
    <p:extLst>
      <p:ext uri="{BB962C8B-B14F-4D97-AF65-F5344CB8AC3E}">
        <p14:creationId xmlns:p14="http://schemas.microsoft.com/office/powerpoint/2010/main" val="354949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Dividers SectionNumber SlideNumber"/>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heme/theme1.xml><?xml version="1.0" encoding="utf-8"?>
<a:theme xmlns:a="http://schemas.openxmlformats.org/drawingml/2006/main" name="Start Smart mal">
  <a:themeElements>
    <a:clrScheme name="Start Smart">
      <a:dk1>
        <a:sysClr val="windowText" lastClr="000000"/>
      </a:dk1>
      <a:lt1>
        <a:sysClr val="window" lastClr="FFFFFF"/>
      </a:lt1>
      <a:dk2>
        <a:srgbClr val="404042"/>
      </a:dk2>
      <a:lt2>
        <a:srgbClr val="F5F5F5"/>
      </a:lt2>
      <a:accent1>
        <a:srgbClr val="231651"/>
      </a:accent1>
      <a:accent2>
        <a:srgbClr val="8CA5BF"/>
      </a:accent2>
      <a:accent3>
        <a:srgbClr val="FB4D3D"/>
      </a:accent3>
      <a:accent4>
        <a:srgbClr val="CA1551"/>
      </a:accent4>
      <a:accent5>
        <a:srgbClr val="D9DBF1"/>
      </a:accent5>
      <a:accent6>
        <a:srgbClr val="EAC435"/>
      </a:accent6>
      <a:hlink>
        <a:srgbClr val="0563C1"/>
      </a:hlink>
      <a:folHlink>
        <a:srgbClr val="954F72"/>
      </a:folHlink>
    </a:clrScheme>
    <a:fontScheme name="Start Smart">
      <a:majorFont>
        <a:latin typeface="Roboto Thin"/>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 id="{AE06B84C-D773-4A1E-9A89-9E3781D56943}" vid="{36A6C21E-4382-45A6-9817-9382342205C9}"/>
    </a:ext>
  </a:extLst>
</a:theme>
</file>

<file path=ppt/theme/theme2.xml><?xml version="1.0" encoding="utf-8"?>
<a:theme xmlns:a="http://schemas.openxmlformats.org/drawingml/2006/main" name="Teamkontrakter">
  <a:themeElements>
    <a:clrScheme name="Start Smart">
      <a:dk1>
        <a:sysClr val="windowText" lastClr="000000"/>
      </a:dk1>
      <a:lt1>
        <a:sysClr val="window" lastClr="FFFFFF"/>
      </a:lt1>
      <a:dk2>
        <a:srgbClr val="404042"/>
      </a:dk2>
      <a:lt2>
        <a:srgbClr val="F5F5F5"/>
      </a:lt2>
      <a:accent1>
        <a:srgbClr val="231651"/>
      </a:accent1>
      <a:accent2>
        <a:srgbClr val="8CA5BF"/>
      </a:accent2>
      <a:accent3>
        <a:srgbClr val="FB4D3D"/>
      </a:accent3>
      <a:accent4>
        <a:srgbClr val="CA1551"/>
      </a:accent4>
      <a:accent5>
        <a:srgbClr val="D9DBF1"/>
      </a:accent5>
      <a:accent6>
        <a:srgbClr val="EAC435"/>
      </a:accent6>
      <a:hlink>
        <a:srgbClr val="0563C1"/>
      </a:hlink>
      <a:folHlink>
        <a:srgbClr val="954F72"/>
      </a:folHlink>
    </a:clrScheme>
    <a:fontScheme name="AFF">
      <a:majorFont>
        <a:latin typeface="Riks Normal"/>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 id="{AE06B84C-D773-4A1E-9A89-9E3781D56943}" vid="{997EDB35-A12A-48A4-8A38-1A774E74C4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60C73D15F7EDE4AB71BC2A5F644F7E3" ma:contentTypeVersion="11" ma:contentTypeDescription="Opprett et nytt dokument." ma:contentTypeScope="" ma:versionID="a66f39512469725f8860d226e7623c6c">
  <xsd:schema xmlns:xsd="http://www.w3.org/2001/XMLSchema" xmlns:xs="http://www.w3.org/2001/XMLSchema" xmlns:p="http://schemas.microsoft.com/office/2006/metadata/properties" xmlns:ns2="8812dd19-0318-46c9-adfe-191c1f339381" xmlns:ns3="31c56389-846b-4729-87b7-b5f409bf553f" targetNamespace="http://schemas.microsoft.com/office/2006/metadata/properties" ma:root="true" ma:fieldsID="8a0fb21e3d08cc81fea213b661965971" ns2:_="" ns3:_="">
    <xsd:import namespace="8812dd19-0318-46c9-adfe-191c1f339381"/>
    <xsd:import namespace="31c56389-846b-4729-87b7-b5f409bf553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2dd19-0318-46c9-adfe-191c1f3393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da416309-978b-475a-8186-0e7e88e79991"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c56389-846b-4729-87b7-b5f409bf553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957c0b2-be7f-476f-8fab-c16c4961aadb}" ma:internalName="TaxCatchAll" ma:showField="CatchAllData" ma:web="31c56389-846b-4729-87b7-b5f409bf553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812dd19-0318-46c9-adfe-191c1f339381">
      <Terms xmlns="http://schemas.microsoft.com/office/infopath/2007/PartnerControls"/>
    </lcf76f155ced4ddcb4097134ff3c332f>
    <TaxCatchAll xmlns="31c56389-846b-4729-87b7-b5f409bf553f" xsi:nil="true"/>
  </documentManagement>
</p:properties>
</file>

<file path=customXml/itemProps1.xml><?xml version="1.0" encoding="utf-8"?>
<ds:datastoreItem xmlns:ds="http://schemas.openxmlformats.org/officeDocument/2006/customXml" ds:itemID="{B4B8619B-EC73-4C16-BF96-579AD81D24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12dd19-0318-46c9-adfe-191c1f339381"/>
    <ds:schemaRef ds:uri="31c56389-846b-4729-87b7-b5f409bf55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D9A385-FC0F-4FD7-A089-C7CD655C6297}">
  <ds:schemaRefs>
    <ds:schemaRef ds:uri="http://schemas.microsoft.com/sharepoint/v3/contenttype/forms"/>
  </ds:schemaRefs>
</ds:datastoreItem>
</file>

<file path=customXml/itemProps3.xml><?xml version="1.0" encoding="utf-8"?>
<ds:datastoreItem xmlns:ds="http://schemas.openxmlformats.org/officeDocument/2006/customXml" ds:itemID="{9C069D85-F7F3-415C-AEFE-1D0F594EBDD5}">
  <ds:schemaRefs>
    <ds:schemaRef ds:uri="http://schemas.microsoft.com/office/2006/documentManagement/types"/>
    <ds:schemaRef ds:uri="http://www.w3.org/XML/1998/namespace"/>
    <ds:schemaRef ds:uri="http://purl.org/dc/elements/1.1/"/>
    <ds:schemaRef ds:uri="8812dd19-0318-46c9-adfe-191c1f339381"/>
    <ds:schemaRef ds:uri="http://purl.org/dc/dcmitype/"/>
    <ds:schemaRef ds:uri="http://purl.org/dc/terms/"/>
    <ds:schemaRef ds:uri="http://schemas.microsoft.com/office/2006/metadata/properties"/>
    <ds:schemaRef ds:uri="http://schemas.openxmlformats.org/package/2006/metadata/core-properties"/>
    <ds:schemaRef ds:uri="31c56389-846b-4729-87b7-b5f409bf553f"/>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Start Smart ppt template</Template>
  <TotalTime>0</TotalTime>
  <Words>2978</Words>
  <Application>Microsoft Office PowerPoint</Application>
  <PresentationFormat>Widescreen</PresentationFormat>
  <Paragraphs>260</Paragraphs>
  <Slides>16</Slides>
  <Notes>8</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Start Smart mal</vt:lpstr>
      <vt:lpstr>Teamkontrakter</vt:lpstr>
      <vt:lpstr>PowerPoint Presentation</vt:lpstr>
      <vt:lpstr>Get to know START SMART</vt:lpstr>
      <vt:lpstr>TEAM GUIDE – short version –</vt:lpstr>
      <vt:lpstr>START SMART agenda and check in</vt:lpstr>
      <vt:lpstr>[Template for printing ]</vt:lpstr>
      <vt:lpstr>Our team contract</vt:lpstr>
      <vt:lpstr>START SMART summary, follow-up and check-out </vt:lpstr>
      <vt:lpstr>Parking lot   Everything that comes up during the workshop that can not be dealt with there, but should be discussed again in another relevant forum/meeting.  </vt:lpstr>
      <vt:lpstr>FACILITATOR GUIDE – Short version – </vt:lpstr>
      <vt:lpstr>Preparations by the facilitator </vt:lpstr>
      <vt:lpstr>The workshop – 1/4 </vt:lpstr>
      <vt:lpstr>The workshop – 2/4</vt:lpstr>
      <vt:lpstr>The workshop– 3/4</vt:lpstr>
      <vt:lpstr>The workshop– 4/4</vt:lpstr>
      <vt:lpstr>Facilitator slide with sub-questions </vt:lpstr>
      <vt:lpstr>Common adjustments to Start Smart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Linn Lien Lømo</dc:creator>
  <cp:lastModifiedBy>Marie Bjerga</cp:lastModifiedBy>
  <cp:revision>2</cp:revision>
  <cp:lastPrinted>2023-09-11T07:42:36Z</cp:lastPrinted>
  <dcterms:created xsi:type="dcterms:W3CDTF">2023-09-08T06:29:43Z</dcterms:created>
  <dcterms:modified xsi:type="dcterms:W3CDTF">2023-09-11T16:05:10Z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aff</vt:lpwstr>
  </property>
  <property fmtid="{D5CDD505-2E9C-101B-9397-08002B2CF9AE}" pid="3" name="TemplateId">
    <vt:lpwstr>636967130208446213</vt:lpwstr>
  </property>
  <property fmtid="{D5CDD505-2E9C-101B-9397-08002B2CF9AE}" pid="4" name="UserProfileId">
    <vt:lpwstr>636946435778362070</vt:lpwstr>
  </property>
  <property fmtid="{D5CDD505-2E9C-101B-9397-08002B2CF9AE}" pid="5" name="ContentTypeId">
    <vt:lpwstr>0x010100260C73D15F7EDE4AB71BC2A5F644F7E3</vt:lpwstr>
  </property>
  <property fmtid="{D5CDD505-2E9C-101B-9397-08002B2CF9AE}" pid="6" name="MediaServiceImageTags">
    <vt:lpwstr/>
  </property>
</Properties>
</file>