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5" r:id="rId4"/>
    <p:sldMasterId id="2147483668" r:id="rId5"/>
  </p:sldMasterIdLst>
  <p:notesMasterIdLst>
    <p:notesMasterId r:id="rId23"/>
  </p:notesMasterIdLst>
  <p:sldIdLst>
    <p:sldId id="295" r:id="rId6"/>
    <p:sldId id="298" r:id="rId7"/>
    <p:sldId id="290" r:id="rId8"/>
    <p:sldId id="277" r:id="rId9"/>
    <p:sldId id="284" r:id="rId10"/>
    <p:sldId id="299" r:id="rId11"/>
    <p:sldId id="304" r:id="rId12"/>
    <p:sldId id="303" r:id="rId13"/>
    <p:sldId id="297" r:id="rId14"/>
    <p:sldId id="286" r:id="rId15"/>
    <p:sldId id="289" r:id="rId16"/>
    <p:sldId id="306" r:id="rId17"/>
    <p:sldId id="279" r:id="rId18"/>
    <p:sldId id="281" r:id="rId19"/>
    <p:sldId id="291" r:id="rId20"/>
    <p:sldId id="282" r:id="rId21"/>
    <p:sldId id="305"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Merriweather Light" panose="00000400000000000000" pitchFamily="2" charset="0"/>
      <p:regular r:id="rId28"/>
      <p:italic r:id="rId29"/>
    </p:embeddedFont>
    <p:embeddedFont>
      <p:font typeface="Roboto" panose="02000000000000000000" pitchFamily="2" charset="0"/>
      <p:regular r:id="rId30"/>
      <p:bold r:id="rId31"/>
      <p:italic r:id="rId32"/>
      <p:boldItalic r:id="rId33"/>
    </p:embeddedFont>
    <p:embeddedFont>
      <p:font typeface="Roboto Thin" panose="02000000000000000000" pitchFamily="2" charset="0"/>
      <p:regular r:id="rId34"/>
      <p:italic r:id="rId35"/>
    </p:embeddedFont>
    <p:embeddedFont>
      <p:font typeface="Wingdings 3" panose="05040102010807070707" pitchFamily="18" charset="2"/>
      <p:regular r:id="rId36"/>
    </p:embeddedFont>
  </p:embeddedFontLst>
  <p:custDataLst>
    <p:tags r:id="rId37"/>
  </p:custDataLst>
  <p:defaultTex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D2CE47F-8697-4782-838E-603B01B9809B}">
          <p14:sldIdLst>
            <p14:sldId id="295"/>
            <p14:sldId id="298"/>
          </p14:sldIdLst>
        </p14:section>
        <p14:section name="Teamguide" id="{914F7BFC-8799-450E-91E0-B1E17B24A0B7}">
          <p14:sldIdLst>
            <p14:sldId id="290"/>
            <p14:sldId id="277"/>
            <p14:sldId id="284"/>
            <p14:sldId id="299"/>
            <p14:sldId id="304"/>
            <p14:sldId id="303"/>
            <p14:sldId id="297"/>
            <p14:sldId id="286"/>
          </p14:sldIdLst>
        </p14:section>
        <p14:section name="Facilitator guide" id="{57024CC8-8F2A-4F20-B1F9-09462BDDF094}">
          <p14:sldIdLst>
            <p14:sldId id="289"/>
            <p14:sldId id="306"/>
            <p14:sldId id="279"/>
            <p14:sldId id="281"/>
            <p14:sldId id="291"/>
            <p14:sldId id="282"/>
            <p14:sldId id="3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87B014-7786-DE50-FC1A-20BEF862DABE}" name="Therese Egeland" initials="TE" userId="S::Therese.Egeland@nhh.no::fede74bc-7dae-45a6-a514-33668504c638" providerId="AD"/>
  <p188:author id="{E3AE1C33-71F9-E47A-BFA0-E8E75FDA37EB}" name="Cinta Lilis Jacobsen" initials="CLJ" userId="S::Cinta.Jacobsen@student.nhh.no::92db34bd-c27a-44a8-9fea-8b5d8b534797" providerId="AD"/>
  <p188:author id="{9461E675-100F-FABC-BA4B-01748AECB138}" name="Linn Lien Lømo" initials="LLL" userId="S::linn.lomo@aff.no::4c328ff5-2ca2-4df5-8c15-3268c04a7909" providerId="AD"/>
  <p188:author id="{C602E0DC-E5E4-A2D0-63AD-85ABD2F539CB}" name="Therese E. Sverdrup" initials="TES" userId="S::Therese.Sverdrup@nhh.no::fede74bc-7dae-45a6-a514-33668504c6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BF1"/>
    <a:srgbClr val="8CA5BF"/>
    <a:srgbClr val="D94C00"/>
    <a:srgbClr val="EFECE7"/>
    <a:srgbClr val="231651"/>
    <a:srgbClr val="3D5471"/>
    <a:srgbClr val="FF3300"/>
    <a:srgbClr val="C4D8DD"/>
    <a:srgbClr val="9FC5CD"/>
    <a:srgbClr val="D7E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F9BCD-BDC3-4B15-A615-5409F5D3AFEE}" v="453" dt="2023-09-08T14:06:24.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7" autoAdjust="0"/>
    <p:restoredTop sz="87186" autoAdjust="0"/>
  </p:normalViewPr>
  <p:slideViewPr>
    <p:cSldViewPr snapToGrid="0">
      <p:cViewPr>
        <p:scale>
          <a:sx n="66" d="100"/>
          <a:sy n="66" d="100"/>
        </p:scale>
        <p:origin x="1602" y="1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1.fntdata"/><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D4B22-1BDE-42D6-9EA3-30EB705DC4B0}" type="datetimeFigureOut">
              <a:rPr lang="nb-NO" smtClean="0"/>
              <a:t>11.09.2023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7A900-E83A-4738-99F8-0543BD8254BF}" type="slidenum">
              <a:rPr lang="nb-NO" smtClean="0"/>
              <a:t>‹#›</a:t>
            </a:fld>
            <a:endParaRPr lang="nb-NO"/>
          </a:p>
        </p:txBody>
      </p:sp>
    </p:spTree>
    <p:extLst>
      <p:ext uri="{BB962C8B-B14F-4D97-AF65-F5344CB8AC3E}">
        <p14:creationId xmlns:p14="http://schemas.microsoft.com/office/powerpoint/2010/main" val="297883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30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59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GO THROUGH THE AGENDA 5 mins </a:t>
            </a:r>
          </a:p>
          <a:p>
            <a:r>
              <a:rPr lang="nb-NO" b="1"/>
              <a:t>CHECK-IN 10 mins</a:t>
            </a:r>
          </a:p>
          <a:p>
            <a:endParaRPr lang="nb-NO" b="1"/>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64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5 </a:t>
            </a:r>
            <a:r>
              <a:rPr lang="nb-NO" b="1" err="1"/>
              <a:t>minutes</a:t>
            </a:r>
            <a:r>
              <a:rPr lang="nb-NO" b="1"/>
              <a:t> </a:t>
            </a:r>
          </a:p>
        </p:txBody>
      </p:sp>
      <p:sp>
        <p:nvSpPr>
          <p:cNvPr id="4" name="Slide Number Placeholder 3"/>
          <p:cNvSpPr>
            <a:spLocks noGrp="1"/>
          </p:cNvSpPr>
          <p:nvPr>
            <p:ph type="sldNum" sz="quarter" idx="5"/>
          </p:nvPr>
        </p:nvSpPr>
        <p:spPr/>
        <p:txBody>
          <a:bodyPr/>
          <a:lstStyle/>
          <a:p>
            <a:fld id="{CB37A900-E83A-4738-99F8-0543BD8254BF}" type="slidenum">
              <a:rPr lang="nb-NO" smtClean="0"/>
              <a:t>6</a:t>
            </a:fld>
            <a:endParaRPr lang="nb-NO"/>
          </a:p>
        </p:txBody>
      </p:sp>
    </p:spTree>
    <p:extLst>
      <p:ext uri="{BB962C8B-B14F-4D97-AF65-F5344CB8AC3E}">
        <p14:creationId xmlns:p14="http://schemas.microsoft.com/office/powerpoint/2010/main" val="100925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74151"/>
                </a:solidFill>
                <a:effectLst/>
                <a:latin typeface="Söhne"/>
              </a:rPr>
              <a:t>This version can be printed out and hung up on the workshop's wall</a:t>
            </a:r>
            <a:endParaRPr lang="nb-NO" b="1"/>
          </a:p>
        </p:txBody>
      </p:sp>
      <p:sp>
        <p:nvSpPr>
          <p:cNvPr id="4" name="Slide Number Placeholder 3"/>
          <p:cNvSpPr>
            <a:spLocks noGrp="1"/>
          </p:cNvSpPr>
          <p:nvPr>
            <p:ph type="sldNum" sz="quarter" idx="5"/>
          </p:nvPr>
        </p:nvSpPr>
        <p:spPr/>
        <p:txBody>
          <a:bodyPr/>
          <a:lstStyle/>
          <a:p>
            <a:fld id="{CB37A900-E83A-4738-99F8-0543BD8254BF}" type="slidenum">
              <a:rPr lang="nb-NO" smtClean="0"/>
              <a:t>7</a:t>
            </a:fld>
            <a:endParaRPr lang="nb-NO"/>
          </a:p>
        </p:txBody>
      </p:sp>
    </p:spTree>
    <p:extLst>
      <p:ext uri="{BB962C8B-B14F-4D97-AF65-F5344CB8AC3E}">
        <p14:creationId xmlns:p14="http://schemas.microsoft.com/office/powerpoint/2010/main" val="4276247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374151"/>
                </a:solidFill>
                <a:effectLst/>
                <a:latin typeface="Söhne"/>
              </a:rPr>
              <a:t>This is a team contract template where you can fill in what you have agreed upon after the workshop. </a:t>
            </a:r>
          </a:p>
          <a:p>
            <a:r>
              <a:rPr lang="en-GB" b="0" i="0" dirty="0">
                <a:solidFill>
                  <a:srgbClr val="374151"/>
                </a:solidFill>
                <a:effectLst/>
                <a:latin typeface="Söhne"/>
              </a:rPr>
              <a:t>The boxes in this template can be adjusted and edited. </a:t>
            </a:r>
          </a:p>
          <a:p>
            <a:r>
              <a:rPr lang="en-GB" b="0" i="0" dirty="0">
                <a:solidFill>
                  <a:srgbClr val="374151"/>
                </a:solidFill>
                <a:effectLst/>
                <a:latin typeface="Söhne"/>
              </a:rPr>
              <a:t>Your user manuals do not need to be included in this team contract, but we have kept the field to highlight what you have covered in the Start Smart workshop.</a:t>
            </a:r>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8</a:t>
            </a:fld>
            <a:endParaRPr lang="nb-NO"/>
          </a:p>
        </p:txBody>
      </p:sp>
    </p:spTree>
    <p:extLst>
      <p:ext uri="{BB962C8B-B14F-4D97-AF65-F5344CB8AC3E}">
        <p14:creationId xmlns:p14="http://schemas.microsoft.com/office/powerpoint/2010/main" val="1886137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SUMMARY, FOLLOW-UP AND CHECK-OUT </a:t>
            </a:r>
            <a:r>
              <a:rPr lang="nb-NO" b="1"/>
              <a:t>15 mins </a:t>
            </a:r>
          </a:p>
          <a:p>
            <a:endParaRPr lang="nb-NO" b="1"/>
          </a:p>
        </p:txBody>
      </p:sp>
      <p:sp>
        <p:nvSpPr>
          <p:cNvPr id="4" name="Slide Number Placeholder 3"/>
          <p:cNvSpPr>
            <a:spLocks noGrp="1"/>
          </p:cNvSpPr>
          <p:nvPr>
            <p:ph type="sldNum" sz="quarter" idx="5"/>
          </p:nvPr>
        </p:nvSpPr>
        <p:spPr/>
        <p:txBody>
          <a:bodyPr/>
          <a:lstStyle/>
          <a:p>
            <a:fld id="{CB37A900-E83A-4738-99F8-0543BD8254BF}" type="slidenum">
              <a:rPr lang="nb-NO" smtClean="0"/>
              <a:t>9</a:t>
            </a:fld>
            <a:endParaRPr lang="nb-NO"/>
          </a:p>
        </p:txBody>
      </p:sp>
    </p:spTree>
    <p:extLst>
      <p:ext uri="{BB962C8B-B14F-4D97-AF65-F5344CB8AC3E}">
        <p14:creationId xmlns:p14="http://schemas.microsoft.com/office/powerpoint/2010/main" val="271526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532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92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11.09.2023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03294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E9E4-9987-4A77-A9A0-8E88107A9029}"/>
              </a:ext>
            </a:extLst>
          </p:cNvPr>
          <p:cNvSpPr>
            <a:spLocks noGrp="1"/>
          </p:cNvSpPr>
          <p:nvPr>
            <p:ph type="title"/>
          </p:nvPr>
        </p:nvSpPr>
        <p:spPr>
          <a:xfrm rot="16200000">
            <a:off x="-1378070" y="2085989"/>
            <a:ext cx="3840681" cy="369334"/>
          </a:xfrm>
        </p:spPr>
        <p:txBody>
          <a:bodyPr>
            <a:normAutofit/>
          </a:bodyPr>
          <a:lstStyle>
            <a:lvl1pPr algn="r">
              <a:defRPr sz="240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7AF64550-7153-499B-A553-FFE237454889}"/>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7D59C7D9-025E-4529-BD0F-F0D907F1F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C6FCE35C-3DCA-46DD-A0C1-89EB849E38D2}"/>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416789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1762F-12D6-4DA0-84C0-66B51BD56257}"/>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13314870-F92B-4C10-A8A3-17E77C456B22}"/>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11DABCB-3FD8-4831-B01F-F729379BCE65}"/>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29066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l til utfylling_Kortversjon">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288735"/>
            <a:ext cx="3439399" cy="2056775"/>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288736"/>
            <a:ext cx="3439399" cy="2056776"/>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288735"/>
            <a:ext cx="3443415" cy="2057453"/>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120775"/>
            <a:ext cx="5200639" cy="2201340"/>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a:solidFill>
                  <a:srgbClr val="231651"/>
                </a:solidFill>
                <a:latin typeface="Roboto Thin" panose="02000000000000000000" pitchFamily="2" charset="0"/>
              </a:rPr>
              <a:t>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117216"/>
            <a:ext cx="5200639" cy="2208221"/>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26" name="Straight Connector 25">
            <a:extLst>
              <a:ext uri="{FF2B5EF4-FFF2-40B4-BE49-F238E27FC236}">
                <a16:creationId xmlns:a16="http://schemas.microsoft.com/office/drawing/2014/main" id="{C6336720-455F-458A-A367-CD2563ACC872}"/>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522D58-4602-4DD2-86E0-4CB38EB7EB0C}"/>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rtversjon med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675536"/>
            <a:ext cx="3439399" cy="1669974"/>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675536"/>
            <a:ext cx="3439399" cy="1669975"/>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675537"/>
            <a:ext cx="3443415" cy="167065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bruksanvisning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1"/>
            <a:ext cx="5200639" cy="1840096"/>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det vi som gruppe ønsker å oppnå? </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mine egenopplevde styrker og svakheter i samarbeidssituasjoner?</a:t>
            </a:r>
          </a:p>
          <a:p>
            <a:pPr marL="0" indent="0" algn="l">
              <a:buFont typeface="Arial" panose="020B0604020202020204" pitchFamily="34" charset="0"/>
              <a:buNone/>
            </a:pPr>
            <a:r>
              <a:rPr lang="nb-NO" sz="1000" i="0">
                <a:latin typeface="Roboto Thin" panose="02000000000000000000" pitchFamily="2" charset="0"/>
              </a:rPr>
              <a:t>Hva trenger jeg fra gruppen for å være på mitt beste?</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Hvilke roller trenger vi i denne gruppen for å levere på </a:t>
            </a:r>
            <a:br>
              <a:rPr lang="nb-NO" sz="1000" i="0">
                <a:latin typeface="Roboto Thin" panose="02000000000000000000" pitchFamily="2" charset="0"/>
              </a:rPr>
            </a:br>
            <a:r>
              <a:rPr lang="nb-NO" sz="1000" i="0">
                <a:latin typeface="Roboto Thin" panose="02000000000000000000" pitchFamily="2" charset="0"/>
              </a:rPr>
              <a:t>mål og ambisjon vi har satt oss?</a:t>
            </a: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Hvordan kan vi best organisere arbeidet vårt for å lykkes med oppgavene og målene vi har?</a:t>
            </a: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Hvilke spilleregler bør vi ha for å jobbe best sammen som et team?</a:t>
            </a: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675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rtversjon med fasilitator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98390"/>
            <a:ext cx="3439399" cy="144711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98391"/>
            <a:ext cx="3439399" cy="1447120"/>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98391"/>
            <a:ext cx="3443415" cy="144779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724893"/>
            <a:ext cx="5200639" cy="1597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bruksanvisning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724893"/>
            <a:ext cx="5200639" cy="160054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Hva er det vi som gruppe ønsker å oppnå?</a:t>
            </a:r>
          </a:p>
          <a:p>
            <a:pPr marL="0" indent="0" algn="l">
              <a:buFont typeface="Arial" panose="020B0604020202020204" pitchFamily="34" charset="0"/>
              <a:buNone/>
            </a:pPr>
            <a:r>
              <a:rPr lang="nb-NO" sz="1200" i="0">
                <a:latin typeface="Roboto Thin" panose="02000000000000000000" pitchFamily="2" charset="0"/>
              </a:rPr>
              <a:t> </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Hva er mine egenopplevde styrker og svakheter i samarbeidssituasjoner?</a:t>
            </a:r>
          </a:p>
          <a:p>
            <a:pPr marL="0" indent="0" algn="l">
              <a:buFont typeface="Arial" panose="020B0604020202020204" pitchFamily="34" charset="0"/>
              <a:buNone/>
            </a:pPr>
            <a:r>
              <a:rPr lang="nb-NO" sz="1200" i="0">
                <a:latin typeface="Roboto Thin" panose="02000000000000000000" pitchFamily="2" charset="0"/>
              </a:rPr>
              <a:t>Hva trenger jeg fra gruppen for å være på mitt beste?</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Hvilke roller trenger vi i denne gruppen for å levere på mål og ambisjon vi har satt oss?</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Hvordan kan vi best organisere arbeidet vårt for å lykkes med oppgavene og målene vi har?</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Hvilke spilleregler bør vi ha for å jobbe best sammen som et team?</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p>
        </p:txBody>
      </p:sp>
      <p:sp>
        <p:nvSpPr>
          <p:cNvPr id="32" name="TextBox 4">
            <a:extLst>
              <a:ext uri="{FF2B5EF4-FFF2-40B4-BE49-F238E27FC236}">
                <a16:creationId xmlns:a16="http://schemas.microsoft.com/office/drawing/2014/main" id="{0F003C14-4615-4630-BA96-E8B523BA64B3}"/>
              </a:ext>
            </a:extLst>
          </p:cNvPr>
          <p:cNvSpPr txBox="1"/>
          <p:nvPr userDrawn="1"/>
        </p:nvSpPr>
        <p:spPr>
          <a:xfrm rot="16200000">
            <a:off x="-1254691" y="1694366"/>
            <a:ext cx="3512516"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800" err="1">
                <a:solidFill>
                  <a:schemeClr val="accent4"/>
                </a:solidFill>
                <a:latin typeface="Roboto Thin" panose="02000000000000000000" pitchFamily="2" charset="0"/>
              </a:rPr>
              <a:t>Fasilitatorspørsmål</a:t>
            </a:r>
            <a:r>
              <a:rPr lang="nb-NO" sz="1800">
                <a:solidFill>
                  <a:schemeClr val="accent4"/>
                </a:solidFill>
                <a:latin typeface="Roboto Thin" panose="02000000000000000000" pitchFamily="2" charset="0"/>
              </a:rPr>
              <a:t> og aktuelle hjelpespørsmål for hvert område</a:t>
            </a:r>
          </a:p>
        </p:txBody>
      </p:sp>
      <p:cxnSp>
        <p:nvCxnSpPr>
          <p:cNvPr id="33" name="Straight Connector 32">
            <a:extLst>
              <a:ext uri="{FF2B5EF4-FFF2-40B4-BE49-F238E27FC236}">
                <a16:creationId xmlns:a16="http://schemas.microsoft.com/office/drawing/2014/main" id="{3C7DBF46-8A0E-43B6-82CC-B10B735F42F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E8058D-AF8D-4ACA-B278-6EFD6C7204FB}"/>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60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versjon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E591C7-EB94-450C-B33F-6E068901224F}"/>
              </a:ext>
            </a:extLst>
          </p:cNvPr>
          <p:cNvSpPr>
            <a:spLocks noGrp="1"/>
          </p:cNvSpPr>
          <p:nvPr>
            <p:ph type="title"/>
          </p:nvPr>
        </p:nvSpPr>
        <p:spPr>
          <a:xfrm rot="16200000">
            <a:off x="-1378070" y="2085989"/>
            <a:ext cx="3840681" cy="369334"/>
          </a:xfrm>
        </p:spPr>
        <p:txBody>
          <a:bodyPr>
            <a:normAutofit/>
          </a:bodyPr>
          <a:lstStyle>
            <a:lvl1pPr algn="r">
              <a:defRPr/>
            </a:lvl1pPr>
          </a:lstStyle>
          <a:p>
            <a:r>
              <a:rPr lang="nb-NO">
                <a:solidFill>
                  <a:schemeClr val="accent4"/>
                </a:solidFill>
              </a:rPr>
              <a:t>[Mal til utskrift]</a:t>
            </a:r>
          </a:p>
        </p:txBody>
      </p:sp>
      <p:sp>
        <p:nvSpPr>
          <p:cNvPr id="7" name="Rectangle 6">
            <a:extLst>
              <a:ext uri="{FF2B5EF4-FFF2-40B4-BE49-F238E27FC236}">
                <a16:creationId xmlns:a16="http://schemas.microsoft.com/office/drawing/2014/main" id="{56035C2B-1BB6-498B-8D14-E55FDE3F2D9B}"/>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8" name="Straight Connector 7">
            <a:extLst>
              <a:ext uri="{FF2B5EF4-FFF2-40B4-BE49-F238E27FC236}">
                <a16:creationId xmlns:a16="http://schemas.microsoft.com/office/drawing/2014/main" id="{DF9CCDA8-C293-4C27-9A5A-F71A909E6934}"/>
              </a:ext>
            </a:extLst>
          </p:cNvPr>
          <p:cNvCxnSpPr>
            <a:cxnSpLocks/>
            <a:stCxn id="7" idx="0"/>
            <a:endCxn id="7" idx="2"/>
          </p:cNvCxnSpPr>
          <p:nvPr userDrawn="1"/>
        </p:nvCxnSpPr>
        <p:spPr>
          <a:xfrm>
            <a:off x="6403895" y="350315"/>
            <a:ext cx="0" cy="61573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EF8D197-F41F-4CCC-BC9F-476FACB846AD}"/>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10" name="Rectangle 9">
            <a:extLst>
              <a:ext uri="{FF2B5EF4-FFF2-40B4-BE49-F238E27FC236}">
                <a16:creationId xmlns:a16="http://schemas.microsoft.com/office/drawing/2014/main" id="{38F947FC-6CE7-4810-818F-E6F104102050}"/>
              </a:ext>
            </a:extLst>
          </p:cNvPr>
          <p:cNvSpPr/>
          <p:nvPr userDrawn="1"/>
        </p:nvSpPr>
        <p:spPr>
          <a:xfrm>
            <a:off x="1058773" y="2644878"/>
            <a:ext cx="520220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1" name="Rectangle 10">
            <a:extLst>
              <a:ext uri="{FF2B5EF4-FFF2-40B4-BE49-F238E27FC236}">
                <a16:creationId xmlns:a16="http://schemas.microsoft.com/office/drawing/2014/main" id="{DCEDC221-A6A0-4542-BA5A-270B796CDD0D}"/>
              </a:ext>
            </a:extLst>
          </p:cNvPr>
          <p:cNvSpPr>
            <a:spLocks/>
          </p:cNvSpPr>
          <p:nvPr userDrawn="1"/>
        </p:nvSpPr>
        <p:spPr>
          <a:xfrm>
            <a:off x="1058773"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2" name="Rectangle 11">
            <a:extLst>
              <a:ext uri="{FF2B5EF4-FFF2-40B4-BE49-F238E27FC236}">
                <a16:creationId xmlns:a16="http://schemas.microsoft.com/office/drawing/2014/main" id="{2A3C1859-7118-46D7-B1A1-6FF9F9D8F822}"/>
              </a:ext>
            </a:extLst>
          </p:cNvPr>
          <p:cNvSpPr>
            <a:spLocks/>
          </p:cNvSpPr>
          <p:nvPr userDrawn="1"/>
        </p:nvSpPr>
        <p:spPr>
          <a:xfrm>
            <a:off x="3750642"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3" name="Rectangle 12">
            <a:extLst>
              <a:ext uri="{FF2B5EF4-FFF2-40B4-BE49-F238E27FC236}">
                <a16:creationId xmlns:a16="http://schemas.microsoft.com/office/drawing/2014/main" id="{75D08EC2-DD10-46FB-BD93-BAE521463D0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4" name="Rectangle 13">
            <a:extLst>
              <a:ext uri="{FF2B5EF4-FFF2-40B4-BE49-F238E27FC236}">
                <a16:creationId xmlns:a16="http://schemas.microsoft.com/office/drawing/2014/main" id="{576D2768-8129-4B6E-9033-9E6F9807DEB3}"/>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5" name="Rectangle 14">
            <a:extLst>
              <a:ext uri="{FF2B5EF4-FFF2-40B4-BE49-F238E27FC236}">
                <a16:creationId xmlns:a16="http://schemas.microsoft.com/office/drawing/2014/main" id="{03421786-6E03-4B71-B59F-A5C7045B2577}"/>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6" name="Rectangle 15">
            <a:extLst>
              <a:ext uri="{FF2B5EF4-FFF2-40B4-BE49-F238E27FC236}">
                <a16:creationId xmlns:a16="http://schemas.microsoft.com/office/drawing/2014/main" id="{1E96229C-A40F-4E3B-BB29-8BAF4D5D079F}"/>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7" name="Rectangle 16">
            <a:extLst>
              <a:ext uri="{FF2B5EF4-FFF2-40B4-BE49-F238E27FC236}">
                <a16:creationId xmlns:a16="http://schemas.microsoft.com/office/drawing/2014/main" id="{0B98EBCD-BACA-4EE9-AD60-1F0772932BA7}"/>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8" name="Rectangle 17">
            <a:extLst>
              <a:ext uri="{FF2B5EF4-FFF2-40B4-BE49-F238E27FC236}">
                <a16:creationId xmlns:a16="http://schemas.microsoft.com/office/drawing/2014/main" id="{1298531D-1F2B-4850-94FC-64942D00AD06}"/>
              </a:ext>
            </a:extLst>
          </p:cNvPr>
          <p:cNvSpPr>
            <a:spLocks/>
          </p:cNvSpPr>
          <p:nvPr userDrawn="1"/>
        </p:nvSpPr>
        <p:spPr>
          <a:xfrm>
            <a:off x="1058773"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8F575A8D-32FD-4A28-9247-6E9688E6AC71}"/>
              </a:ext>
            </a:extLst>
          </p:cNvPr>
          <p:cNvSpPr>
            <a:spLocks/>
          </p:cNvSpPr>
          <p:nvPr userDrawn="1"/>
        </p:nvSpPr>
        <p:spPr>
          <a:xfrm>
            <a:off x="3750642"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20" name="Rectangle 19">
            <a:extLst>
              <a:ext uri="{FF2B5EF4-FFF2-40B4-BE49-F238E27FC236}">
                <a16:creationId xmlns:a16="http://schemas.microsoft.com/office/drawing/2014/main" id="{94BC1727-0A75-4C5B-9567-FF29A4292030}"/>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1" name="Rectangle 20">
            <a:extLst>
              <a:ext uri="{FF2B5EF4-FFF2-40B4-BE49-F238E27FC236}">
                <a16:creationId xmlns:a16="http://schemas.microsoft.com/office/drawing/2014/main" id="{82F04673-AD52-46D6-9F51-CC48AFEE18D7}"/>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2" name="Straight Connector 21">
            <a:extLst>
              <a:ext uri="{FF2B5EF4-FFF2-40B4-BE49-F238E27FC236}">
                <a16:creationId xmlns:a16="http://schemas.microsoft.com/office/drawing/2014/main" id="{CF53A368-1325-4592-82AF-86AE2B247001}"/>
              </a:ext>
            </a:extLst>
          </p:cNvPr>
          <p:cNvCxnSpPr>
            <a:cxnSpLocks/>
          </p:cNvCxnSpPr>
          <p:nvPr userDrawn="1"/>
        </p:nvCxnSpPr>
        <p:spPr>
          <a:xfrm>
            <a:off x="3660596" y="350315"/>
            <a:ext cx="0" cy="213815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07254C-35B5-41CE-99DF-950983FAB19F}"/>
              </a:ext>
            </a:extLst>
          </p:cNvPr>
          <p:cNvCxnSpPr>
            <a:cxnSpLocks/>
          </p:cNvCxnSpPr>
          <p:nvPr userDrawn="1"/>
        </p:nvCxnSpPr>
        <p:spPr>
          <a:xfrm>
            <a:off x="943897" y="2488467"/>
            <a:ext cx="54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EFDF62-10AC-4735-8F82-7CB3E78B8652}"/>
              </a:ext>
            </a:extLst>
          </p:cNvPr>
          <p:cNvCxnSpPr>
            <a:cxnSpLocks/>
          </p:cNvCxnSpPr>
          <p:nvPr userDrawn="1"/>
        </p:nvCxnSpPr>
        <p:spPr>
          <a:xfrm flipH="1">
            <a:off x="3655492" y="3006213"/>
            <a:ext cx="0" cy="3411416"/>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855926C-7B6D-4328-9B67-D738D706D48F}"/>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6" name="Rectangle 25">
            <a:extLst>
              <a:ext uri="{FF2B5EF4-FFF2-40B4-BE49-F238E27FC236}">
                <a16:creationId xmlns:a16="http://schemas.microsoft.com/office/drawing/2014/main" id="{F117CF6A-187A-4782-93F7-AD81D3DBC0B8}"/>
              </a:ext>
            </a:extLst>
          </p:cNvPr>
          <p:cNvSpPr/>
          <p:nvPr userDrawn="1"/>
        </p:nvSpPr>
        <p:spPr>
          <a:xfrm>
            <a:off x="981037" y="2682977"/>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7" name="TextBox 26">
            <a:extLst>
              <a:ext uri="{FF2B5EF4-FFF2-40B4-BE49-F238E27FC236}">
                <a16:creationId xmlns:a16="http://schemas.microsoft.com/office/drawing/2014/main" id="{F3297DA4-673E-484D-861B-09C82A34D3DB}"/>
              </a:ext>
            </a:extLst>
          </p:cNvPr>
          <p:cNvSpPr txBox="1"/>
          <p:nvPr userDrawn="1"/>
        </p:nvSpPr>
        <p:spPr>
          <a:xfrm>
            <a:off x="1058772" y="107390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Hvorfor er vi et team og </a:t>
            </a:r>
            <a:br>
              <a:rPr lang="nb-NO" sz="900" i="0">
                <a:latin typeface="Roboto Thin" panose="02000000000000000000" pitchFamily="2" charset="0"/>
              </a:rPr>
            </a:br>
            <a:r>
              <a:rPr lang="nb-NO" sz="900" i="0">
                <a:latin typeface="Roboto Thin" panose="02000000000000000000" pitchFamily="2" charset="0"/>
              </a:rPr>
              <a:t>hva er vår overordnede ambisjon?</a:t>
            </a:r>
          </a:p>
        </p:txBody>
      </p:sp>
      <p:sp>
        <p:nvSpPr>
          <p:cNvPr id="28" name="TextBox 27">
            <a:extLst>
              <a:ext uri="{FF2B5EF4-FFF2-40B4-BE49-F238E27FC236}">
                <a16:creationId xmlns:a16="http://schemas.microsoft.com/office/drawing/2014/main" id="{7CC2B3F2-A256-4DE9-8743-E621D66DE1A2}"/>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gruppens konkrete mål?</a:t>
            </a:r>
          </a:p>
        </p:txBody>
      </p:sp>
      <p:sp>
        <p:nvSpPr>
          <p:cNvPr id="29" name="TextBox 28">
            <a:extLst>
              <a:ext uri="{FF2B5EF4-FFF2-40B4-BE49-F238E27FC236}">
                <a16:creationId xmlns:a16="http://schemas.microsoft.com/office/drawing/2014/main" id="{C3F2798B-9BB5-43E6-A361-3905CD323F69}"/>
              </a:ext>
            </a:extLst>
          </p:cNvPr>
          <p:cNvSpPr txBox="1"/>
          <p:nvPr userDrawn="1"/>
        </p:nvSpPr>
        <p:spPr>
          <a:xfrm>
            <a:off x="6569227" y="1073918"/>
            <a:ext cx="4448444"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det nyttig for andre å vite om meg for at vi skal samarbeide best mulig?</a:t>
            </a:r>
          </a:p>
        </p:txBody>
      </p:sp>
      <p:sp>
        <p:nvSpPr>
          <p:cNvPr id="30" name="TextBox 29">
            <a:extLst>
              <a:ext uri="{FF2B5EF4-FFF2-40B4-BE49-F238E27FC236}">
                <a16:creationId xmlns:a16="http://schemas.microsoft.com/office/drawing/2014/main" id="{A5453C04-D683-4582-AF21-9D1F428D6AC5}"/>
              </a:ext>
            </a:extLst>
          </p:cNvPr>
          <p:cNvSpPr txBox="1"/>
          <p:nvPr userDrawn="1"/>
        </p:nvSpPr>
        <p:spPr>
          <a:xfrm>
            <a:off x="1064796" y="3239257"/>
            <a:ext cx="2510337" cy="415498"/>
          </a:xfrm>
          <a:prstGeom prst="rect">
            <a:avLst/>
          </a:prstGeom>
          <a:noFill/>
        </p:spPr>
        <p:txBody>
          <a:bodyPr wrap="square" lIns="0" tIns="0" rIns="0" bIns="0" rtlCol="0">
            <a:spAutoFit/>
          </a:bodyPr>
          <a:lstStyle/>
          <a:p>
            <a:pPr algn="l"/>
            <a:r>
              <a:rPr lang="nb-NO" sz="900" i="0">
                <a:latin typeface="Roboto Thin" panose="02000000000000000000" pitchFamily="2" charset="0"/>
              </a:rPr>
              <a:t>Gitt vårt formål, mål og hvem vi er, hvilke roller og ansvarsfordeling må vi sikre i dette teamet for å lykkes? </a:t>
            </a:r>
          </a:p>
        </p:txBody>
      </p:sp>
      <p:sp>
        <p:nvSpPr>
          <p:cNvPr id="31" name="TextBox 30">
            <a:extLst>
              <a:ext uri="{FF2B5EF4-FFF2-40B4-BE49-F238E27FC236}">
                <a16:creationId xmlns:a16="http://schemas.microsoft.com/office/drawing/2014/main" id="{776A1836-A02A-477D-9A43-C5085171801C}"/>
              </a:ext>
            </a:extLst>
          </p:cNvPr>
          <p:cNvSpPr txBox="1"/>
          <p:nvPr userDrawn="1"/>
        </p:nvSpPr>
        <p:spPr>
          <a:xfrm>
            <a:off x="3750642" y="323464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best organisere arbeidet vårt for å lykkes med oppgavene og målene vi har?</a:t>
            </a:r>
          </a:p>
        </p:txBody>
      </p:sp>
      <p:sp>
        <p:nvSpPr>
          <p:cNvPr id="32" name="TextBox 31">
            <a:extLst>
              <a:ext uri="{FF2B5EF4-FFF2-40B4-BE49-F238E27FC236}">
                <a16:creationId xmlns:a16="http://schemas.microsoft.com/office/drawing/2014/main" id="{0954E1CF-92E8-4BC8-8FF6-29384F2CBBB7}"/>
              </a:ext>
            </a:extLst>
          </p:cNvPr>
          <p:cNvSpPr txBox="1"/>
          <p:nvPr userDrawn="1"/>
        </p:nvSpPr>
        <p:spPr>
          <a:xfrm>
            <a:off x="1058772" y="4931333"/>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Hvilke spilleregler bør vi ha for å jobbe best sammen som et team?</a:t>
            </a:r>
          </a:p>
        </p:txBody>
      </p:sp>
      <p:sp>
        <p:nvSpPr>
          <p:cNvPr id="33" name="TextBox 32">
            <a:extLst>
              <a:ext uri="{FF2B5EF4-FFF2-40B4-BE49-F238E27FC236}">
                <a16:creationId xmlns:a16="http://schemas.microsoft.com/office/drawing/2014/main" id="{E8F76B01-862E-49EA-A20F-2A2AD5261EDB}"/>
              </a:ext>
            </a:extLst>
          </p:cNvPr>
          <p:cNvSpPr txBox="1"/>
          <p:nvPr userDrawn="1"/>
        </p:nvSpPr>
        <p:spPr>
          <a:xfrm>
            <a:off x="3761390" y="4930034"/>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følge opp det vi har avtalt i denne kontrakten og sikre at vi utvikler oss som et team? </a:t>
            </a:r>
          </a:p>
        </p:txBody>
      </p:sp>
    </p:spTree>
    <p:extLst>
      <p:ext uri="{BB962C8B-B14F-4D97-AF65-F5344CB8AC3E}">
        <p14:creationId xmlns:p14="http://schemas.microsoft.com/office/powerpoint/2010/main" val="3140143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versjon til utfylling med spørsmål">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8C97BA8A-9C31-4BA5-8751-5CA57F01EB53}"/>
              </a:ext>
            </a:extLst>
          </p:cNvPr>
          <p:cNvSpPr>
            <a:spLocks noGrp="1"/>
          </p:cNvSpPr>
          <p:nvPr>
            <p:ph type="title"/>
          </p:nvPr>
        </p:nvSpPr>
        <p:spPr>
          <a:xfrm rot="16200000">
            <a:off x="-1378070" y="2085989"/>
            <a:ext cx="3840681" cy="369334"/>
          </a:xfrm>
        </p:spPr>
        <p:txBody>
          <a:bodyPr/>
          <a:lstStyle>
            <a:lvl1pPr algn="r">
              <a:defRPr/>
            </a:lvl1pPr>
          </a:lstStyle>
          <a:p>
            <a:r>
              <a:rPr lang="nb-NO"/>
              <a:t>Vår teamkontrakt</a:t>
            </a:r>
          </a:p>
        </p:txBody>
      </p:sp>
      <p:sp>
        <p:nvSpPr>
          <p:cNvPr id="43" name="Rectangle 42">
            <a:extLst>
              <a:ext uri="{FF2B5EF4-FFF2-40B4-BE49-F238E27FC236}">
                <a16:creationId xmlns:a16="http://schemas.microsoft.com/office/drawing/2014/main" id="{42A4AFC7-0D70-430E-9FC2-8C866ED43CD9}"/>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025F9D18-ED38-42E8-9D5B-3CBBA0E178BE}"/>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45" name="Rectangle 44">
            <a:extLst>
              <a:ext uri="{FF2B5EF4-FFF2-40B4-BE49-F238E27FC236}">
                <a16:creationId xmlns:a16="http://schemas.microsoft.com/office/drawing/2014/main" id="{A87DDC9C-AE0F-4565-A1AC-9D0612C687E4}"/>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46" name="Rectangle 45">
            <a:extLst>
              <a:ext uri="{FF2B5EF4-FFF2-40B4-BE49-F238E27FC236}">
                <a16:creationId xmlns:a16="http://schemas.microsoft.com/office/drawing/2014/main" id="{26866F59-6D71-4313-975E-05406948D10B}"/>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47" name="Rectangle 46">
            <a:extLst>
              <a:ext uri="{FF2B5EF4-FFF2-40B4-BE49-F238E27FC236}">
                <a16:creationId xmlns:a16="http://schemas.microsoft.com/office/drawing/2014/main" id="{FDD2A8EA-B76E-451D-8718-723E595ADD4D}"/>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48" name="Rectangle 47">
            <a:extLst>
              <a:ext uri="{FF2B5EF4-FFF2-40B4-BE49-F238E27FC236}">
                <a16:creationId xmlns:a16="http://schemas.microsoft.com/office/drawing/2014/main" id="{B42EBDFF-8EFC-470F-A90F-7B6164B18105}"/>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49" name="Rectangle 48">
            <a:extLst>
              <a:ext uri="{FF2B5EF4-FFF2-40B4-BE49-F238E27FC236}">
                <a16:creationId xmlns:a16="http://schemas.microsoft.com/office/drawing/2014/main" id="{D529F7E5-1C80-4605-85B1-A39376DBE8F5}"/>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50" name="Rectangle 49">
            <a:extLst>
              <a:ext uri="{FF2B5EF4-FFF2-40B4-BE49-F238E27FC236}">
                <a16:creationId xmlns:a16="http://schemas.microsoft.com/office/drawing/2014/main" id="{BDEF0F51-1A9D-4D90-923F-D8396F85FA52}"/>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51" name="Rectangle 50">
            <a:extLst>
              <a:ext uri="{FF2B5EF4-FFF2-40B4-BE49-F238E27FC236}">
                <a16:creationId xmlns:a16="http://schemas.microsoft.com/office/drawing/2014/main" id="{6E1DF064-67E7-4336-BC26-A2337DC583AA}"/>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52" name="Rectangle 51">
            <a:extLst>
              <a:ext uri="{FF2B5EF4-FFF2-40B4-BE49-F238E27FC236}">
                <a16:creationId xmlns:a16="http://schemas.microsoft.com/office/drawing/2014/main" id="{8B8FB076-E77A-49FB-97FF-0F22B4054A6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53" name="Rectangle 52">
            <a:extLst>
              <a:ext uri="{FF2B5EF4-FFF2-40B4-BE49-F238E27FC236}">
                <a16:creationId xmlns:a16="http://schemas.microsoft.com/office/drawing/2014/main" id="{D70FBF1D-79BA-498B-BC6D-CBCA13C65DF5}"/>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54" name="Rectangle 53">
            <a:extLst>
              <a:ext uri="{FF2B5EF4-FFF2-40B4-BE49-F238E27FC236}">
                <a16:creationId xmlns:a16="http://schemas.microsoft.com/office/drawing/2014/main" id="{F129D90D-9B83-4E61-BBD7-62053290FEC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55" name="Rectangle 54">
            <a:extLst>
              <a:ext uri="{FF2B5EF4-FFF2-40B4-BE49-F238E27FC236}">
                <a16:creationId xmlns:a16="http://schemas.microsoft.com/office/drawing/2014/main" id="{1C0E1A78-7EC7-4D50-84F4-0926440C1B0F}"/>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56" name="Rectangle 55">
            <a:extLst>
              <a:ext uri="{FF2B5EF4-FFF2-40B4-BE49-F238E27FC236}">
                <a16:creationId xmlns:a16="http://schemas.microsoft.com/office/drawing/2014/main" id="{B1AA9FC7-F78D-40AC-A0D3-CCE1BDD8A11E}"/>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57" name="Straight Connector 56">
            <a:extLst>
              <a:ext uri="{FF2B5EF4-FFF2-40B4-BE49-F238E27FC236}">
                <a16:creationId xmlns:a16="http://schemas.microsoft.com/office/drawing/2014/main" id="{6F4BED6C-AF63-4164-B4AE-F5015950000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8733CF2-E029-4E73-B935-FC159445771F}"/>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0C678C-DFF8-489C-BDB9-50EF8E1D8381}"/>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60" name="Rectangle 59">
            <a:extLst>
              <a:ext uri="{FF2B5EF4-FFF2-40B4-BE49-F238E27FC236}">
                <a16:creationId xmlns:a16="http://schemas.microsoft.com/office/drawing/2014/main" id="{7BF17469-5C3A-4CD8-A7EB-4599163D532A}"/>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61" name="TextBox 60">
            <a:extLst>
              <a:ext uri="{FF2B5EF4-FFF2-40B4-BE49-F238E27FC236}">
                <a16:creationId xmlns:a16="http://schemas.microsoft.com/office/drawing/2014/main" id="{32F89DEF-3472-499C-A443-5C6DFCC3ECB6}"/>
              </a:ext>
            </a:extLst>
          </p:cNvPr>
          <p:cNvSpPr txBox="1"/>
          <p:nvPr userDrawn="1"/>
        </p:nvSpPr>
        <p:spPr>
          <a:xfrm>
            <a:off x="1058772" y="1073907"/>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Hvorfor er vi et team og </a:t>
            </a:r>
            <a:br>
              <a:rPr lang="nb-NO" sz="1200" b="0" i="0">
                <a:latin typeface="Roboto Thin" panose="02000000000000000000" pitchFamily="2" charset="0"/>
              </a:rPr>
            </a:br>
            <a:r>
              <a:rPr lang="nb-NO" sz="1200" b="0" i="0">
                <a:latin typeface="Roboto Thin" panose="02000000000000000000" pitchFamily="2" charset="0"/>
              </a:rPr>
              <a:t>hva er vår overordnede ambisjon?</a:t>
            </a:r>
            <a:endParaRPr lang="nb-NO" sz="1200" b="0" i="0">
              <a:solidFill>
                <a:schemeClr val="accent4"/>
              </a:solidFill>
              <a:latin typeface="Roboto Thin" panose="02000000000000000000" pitchFamily="2" charset="0"/>
            </a:endParaRPr>
          </a:p>
        </p:txBody>
      </p:sp>
      <p:sp>
        <p:nvSpPr>
          <p:cNvPr id="62" name="TextBox 61">
            <a:extLst>
              <a:ext uri="{FF2B5EF4-FFF2-40B4-BE49-F238E27FC236}">
                <a16:creationId xmlns:a16="http://schemas.microsoft.com/office/drawing/2014/main" id="{964F1CFA-A60A-4126-A503-AF576131A824}"/>
              </a:ext>
            </a:extLst>
          </p:cNvPr>
          <p:cNvSpPr txBox="1"/>
          <p:nvPr userDrawn="1"/>
        </p:nvSpPr>
        <p:spPr>
          <a:xfrm>
            <a:off x="3750642" y="1068091"/>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p:txBody>
      </p:sp>
      <p:sp>
        <p:nvSpPr>
          <p:cNvPr id="63" name="TextBox 62">
            <a:extLst>
              <a:ext uri="{FF2B5EF4-FFF2-40B4-BE49-F238E27FC236}">
                <a16:creationId xmlns:a16="http://schemas.microsoft.com/office/drawing/2014/main" id="{4F912BA0-E5FE-4E61-9438-988C9810ED08}"/>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64" name="TextBox 63">
            <a:extLst>
              <a:ext uri="{FF2B5EF4-FFF2-40B4-BE49-F238E27FC236}">
                <a16:creationId xmlns:a16="http://schemas.microsoft.com/office/drawing/2014/main" id="{B31AC0E2-A454-4E6D-8011-8DA79CD64A97}"/>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p:txBody>
      </p:sp>
      <p:sp>
        <p:nvSpPr>
          <p:cNvPr id="65" name="TextBox 64">
            <a:extLst>
              <a:ext uri="{FF2B5EF4-FFF2-40B4-BE49-F238E27FC236}">
                <a16:creationId xmlns:a16="http://schemas.microsoft.com/office/drawing/2014/main" id="{31D9AE35-A86F-4481-A3B7-0F91FD727F52}"/>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p:txBody>
      </p:sp>
      <p:sp>
        <p:nvSpPr>
          <p:cNvPr id="66" name="TextBox 65">
            <a:extLst>
              <a:ext uri="{FF2B5EF4-FFF2-40B4-BE49-F238E27FC236}">
                <a16:creationId xmlns:a16="http://schemas.microsoft.com/office/drawing/2014/main" id="{4A4ED036-90B9-40E9-804F-2E5B485509A9}"/>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p:txBody>
      </p:sp>
      <p:sp>
        <p:nvSpPr>
          <p:cNvPr id="67" name="TextBox 66">
            <a:extLst>
              <a:ext uri="{FF2B5EF4-FFF2-40B4-BE49-F238E27FC236}">
                <a16:creationId xmlns:a16="http://schemas.microsoft.com/office/drawing/2014/main" id="{4282741A-392E-4C68-9B8D-74FB6A4BF6AE}"/>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p:txBody>
      </p:sp>
      <p:cxnSp>
        <p:nvCxnSpPr>
          <p:cNvPr id="68" name="Straight Connector 67">
            <a:extLst>
              <a:ext uri="{FF2B5EF4-FFF2-40B4-BE49-F238E27FC236}">
                <a16:creationId xmlns:a16="http://schemas.microsoft.com/office/drawing/2014/main" id="{A2192A84-C799-4A09-BC27-C38DAEE7BF4D}"/>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3F1D6A3-40D4-42CD-9603-3E6D1D81669E}"/>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52194A-5265-489A-9D85-4ECC83DBDC8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5544B81-66CC-4403-A71E-08BC129C83F9}"/>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6" name="Text Placeholder 33">
            <a:extLst>
              <a:ext uri="{FF2B5EF4-FFF2-40B4-BE49-F238E27FC236}">
                <a16:creationId xmlns:a16="http://schemas.microsoft.com/office/drawing/2014/main" id="{638ADC33-8117-4E79-B5DA-3865425AD23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a:p>
        </p:txBody>
      </p:sp>
      <p:sp>
        <p:nvSpPr>
          <p:cNvPr id="79" name="Text Placeholder 78">
            <a:extLst>
              <a:ext uri="{FF2B5EF4-FFF2-40B4-BE49-F238E27FC236}">
                <a16:creationId xmlns:a16="http://schemas.microsoft.com/office/drawing/2014/main" id="{8FD91CA9-42E0-43E8-BC29-970005ABD557}"/>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0" name="Text Placeholder 78">
            <a:extLst>
              <a:ext uri="{FF2B5EF4-FFF2-40B4-BE49-F238E27FC236}">
                <a16:creationId xmlns:a16="http://schemas.microsoft.com/office/drawing/2014/main" id="{769F1C90-A6E3-41C0-8449-DE1028233A90}"/>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1" name="Text Placeholder 78">
            <a:extLst>
              <a:ext uri="{FF2B5EF4-FFF2-40B4-BE49-F238E27FC236}">
                <a16:creationId xmlns:a16="http://schemas.microsoft.com/office/drawing/2014/main" id="{CBD9D0E9-4F5A-407D-B3DC-A5CF5FF47F47}"/>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2" name="Text Placeholder 78">
            <a:extLst>
              <a:ext uri="{FF2B5EF4-FFF2-40B4-BE49-F238E27FC236}">
                <a16:creationId xmlns:a16="http://schemas.microsoft.com/office/drawing/2014/main" id="{D6066DE4-B40F-4782-A7DC-479CE539BC66}"/>
              </a:ext>
            </a:extLst>
          </p:cNvPr>
          <p:cNvSpPr>
            <a:spLocks noGrp="1"/>
          </p:cNvSpPr>
          <p:nvPr>
            <p:ph type="body" sz="quarter" idx="13"/>
          </p:nvPr>
        </p:nvSpPr>
        <p:spPr>
          <a:xfrm>
            <a:off x="3784318"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3" name="Text Placeholder 78">
            <a:extLst>
              <a:ext uri="{FF2B5EF4-FFF2-40B4-BE49-F238E27FC236}">
                <a16:creationId xmlns:a16="http://schemas.microsoft.com/office/drawing/2014/main" id="{D104D883-F2DE-4DA5-8D0B-54FA759B8541}"/>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4" name="Text Placeholder 78">
            <a:extLst>
              <a:ext uri="{FF2B5EF4-FFF2-40B4-BE49-F238E27FC236}">
                <a16:creationId xmlns:a16="http://schemas.microsoft.com/office/drawing/2014/main" id="{0B7384BE-50E3-46EC-88AA-C86D7B80EBB8}"/>
              </a:ext>
            </a:extLst>
          </p:cNvPr>
          <p:cNvSpPr>
            <a:spLocks noGrp="1"/>
          </p:cNvSpPr>
          <p:nvPr>
            <p:ph type="body" sz="quarter" idx="15"/>
          </p:nvPr>
        </p:nvSpPr>
        <p:spPr>
          <a:xfrm>
            <a:off x="9239760"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271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versjon med fasilitatorspørsmål">
    <p:spTree>
      <p:nvGrpSpPr>
        <p:cNvPr id="1" name=""/>
        <p:cNvGrpSpPr/>
        <p:nvPr/>
      </p:nvGrpSpPr>
      <p:grpSpPr>
        <a:xfrm>
          <a:off x="0" y="0"/>
          <a:ext cx="0" cy="0"/>
          <a:chOff x="0" y="0"/>
          <a:chExt cx="0" cy="0"/>
        </a:xfrm>
      </p:grpSpPr>
      <p:sp>
        <p:nvSpPr>
          <p:cNvPr id="36" name="Text Placeholder 33">
            <a:extLst>
              <a:ext uri="{FF2B5EF4-FFF2-40B4-BE49-F238E27FC236}">
                <a16:creationId xmlns:a16="http://schemas.microsoft.com/office/drawing/2014/main" id="{5799AE17-48D0-4FDB-9427-C3C94992D9FA}"/>
              </a:ext>
            </a:extLst>
          </p:cNvPr>
          <p:cNvSpPr>
            <a:spLocks noGrp="1"/>
          </p:cNvSpPr>
          <p:nvPr>
            <p:ph type="body" sz="quarter" idx="12"/>
          </p:nvPr>
        </p:nvSpPr>
        <p:spPr>
          <a:xfrm>
            <a:off x="3750642" y="1864122"/>
            <a:ext cx="2498289" cy="1270552"/>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772" y="1865935"/>
            <a:ext cx="2498289" cy="126873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1247072" y="1829574"/>
            <a:ext cx="3512516" cy="553998"/>
          </a:xfrm>
          <a:prstGeom prst="rect">
            <a:avLst/>
          </a:prstGeom>
          <a:noFill/>
        </p:spPr>
        <p:txBody>
          <a:bodyPr wrap="square" lIns="0" tIns="0" rIns="0" bIns="0" rtlCol="0">
            <a:spAutoFit/>
          </a:bodyPr>
          <a:lstStyle/>
          <a:p>
            <a:pPr algn="l"/>
            <a:r>
              <a:rPr lang="nb-NO" sz="1800" err="1">
                <a:solidFill>
                  <a:schemeClr val="accent4"/>
                </a:solidFill>
                <a:latin typeface="Roboto Thin" panose="02000000000000000000" pitchFamily="2" charset="0"/>
              </a:rPr>
              <a:t>Fasilitatorspørsmål</a:t>
            </a:r>
            <a:r>
              <a:rPr lang="nb-NO" sz="1800">
                <a:solidFill>
                  <a:schemeClr val="accent4"/>
                </a:solidFill>
                <a:latin typeface="Roboto Thin" panose="02000000000000000000" pitchFamily="2" charset="0"/>
              </a:rPr>
              <a:t> og aktuelle hjelpespørsmål for hvert område</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6E8DCB13-4929-48D6-8BBA-6611B71E7125}"/>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7265DE1A-6669-4B3F-8911-C034CA2E0A81}"/>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079AC16A-3D04-4A9B-BF55-79C607C79EAD}"/>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7704AFD-EC11-4B97-8D39-F86BE11A66D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48C197DA-C092-4A5A-92E5-3E47CE6098C9}"/>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E146B53F-54C1-4A94-B56D-26AC5FB9A5A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C761B-5335-43E7-91EC-D14CFA53A2DD}"/>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3" name="TextBox 2">
            <a:extLst>
              <a:ext uri="{FF2B5EF4-FFF2-40B4-BE49-F238E27FC236}">
                <a16:creationId xmlns:a16="http://schemas.microsoft.com/office/drawing/2014/main" id="{E0BA5E82-B53F-45D9-BA8B-0393D9F48564}"/>
              </a:ext>
            </a:extLst>
          </p:cNvPr>
          <p:cNvSpPr txBox="1"/>
          <p:nvPr userDrawn="1"/>
        </p:nvSpPr>
        <p:spPr>
          <a:xfrm>
            <a:off x="1058772" y="1073907"/>
            <a:ext cx="2510337" cy="738664"/>
          </a:xfrm>
          <a:prstGeom prst="rect">
            <a:avLst/>
          </a:prstGeom>
          <a:noFill/>
        </p:spPr>
        <p:txBody>
          <a:bodyPr wrap="square" lIns="0" tIns="0" rIns="0" bIns="0" rtlCol="0">
            <a:spAutoFit/>
          </a:bodyPr>
          <a:lstStyle/>
          <a:p>
            <a:pPr algn="l"/>
            <a:r>
              <a:rPr lang="nb-NO" sz="1200" b="0" i="0">
                <a:latin typeface="Roboto Thin" panose="02000000000000000000" pitchFamily="2" charset="0"/>
              </a:rPr>
              <a:t>Hvorfor er vi et team og </a:t>
            </a:r>
            <a:br>
              <a:rPr lang="nb-NO" sz="1200" b="0" i="0">
                <a:latin typeface="Roboto Thin" panose="02000000000000000000" pitchFamily="2" charset="0"/>
              </a:rPr>
            </a:br>
            <a:r>
              <a:rPr lang="nb-NO" sz="1200" b="0" i="0">
                <a:latin typeface="Roboto Thin" panose="02000000000000000000" pitchFamily="2" charset="0"/>
              </a:rPr>
              <a:t>hva er vår overordnede ambisjon?</a:t>
            </a:r>
            <a:br>
              <a:rPr lang="nb-NO" sz="1200" b="0" i="0">
                <a:latin typeface="Roboto Thin" panose="02000000000000000000" pitchFamily="2" charset="0"/>
              </a:rPr>
            </a:br>
            <a:endParaRPr lang="nb-NO" sz="1200" b="0" i="0">
              <a:latin typeface="Roboto Thin" panose="02000000000000000000" pitchFamily="2" charset="0"/>
            </a:endParaRPr>
          </a:p>
          <a:p>
            <a:pPr algn="l"/>
            <a:r>
              <a:rPr lang="nb-NO" sz="1200" b="0" i="0">
                <a:solidFill>
                  <a:schemeClr val="accent4"/>
                </a:solidFill>
                <a:latin typeface="Roboto Thin" panose="02000000000000000000" pitchFamily="2" charset="0"/>
              </a:rPr>
              <a:t>Aktuelle hjelpespørsmål:</a:t>
            </a:r>
          </a:p>
        </p:txBody>
      </p:sp>
      <p:sp>
        <p:nvSpPr>
          <p:cNvPr id="31" name="TextBox 30">
            <a:extLst>
              <a:ext uri="{FF2B5EF4-FFF2-40B4-BE49-F238E27FC236}">
                <a16:creationId xmlns:a16="http://schemas.microsoft.com/office/drawing/2014/main" id="{CDABED73-03D3-4319-8CE4-B6FC660936D6}"/>
              </a:ext>
            </a:extLst>
          </p:cNvPr>
          <p:cNvSpPr txBox="1"/>
          <p:nvPr userDrawn="1"/>
        </p:nvSpPr>
        <p:spPr>
          <a:xfrm>
            <a:off x="3750642" y="1068091"/>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a:p>
            <a:pPr algn="l"/>
            <a:endParaRPr lang="nb-NO" sz="1200" b="0" i="0">
              <a:latin typeface="Roboto Thin" panose="02000000000000000000" pitchFamily="2" charset="0"/>
            </a:endParaRPr>
          </a:p>
        </p:txBody>
      </p:sp>
      <p:sp>
        <p:nvSpPr>
          <p:cNvPr id="32" name="TextBox 31">
            <a:extLst>
              <a:ext uri="{FF2B5EF4-FFF2-40B4-BE49-F238E27FC236}">
                <a16:creationId xmlns:a16="http://schemas.microsoft.com/office/drawing/2014/main" id="{D45D5ECB-529D-417C-B0F7-1BE72C8C6AEB}"/>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33" name="TextBox 32">
            <a:extLst>
              <a:ext uri="{FF2B5EF4-FFF2-40B4-BE49-F238E27FC236}">
                <a16:creationId xmlns:a16="http://schemas.microsoft.com/office/drawing/2014/main" id="{EDC237D6-EF4C-4835-A593-FE02F2E4D5CB}"/>
              </a:ext>
            </a:extLst>
          </p:cNvPr>
          <p:cNvSpPr txBox="1">
            <a:spLocks/>
          </p:cNvSpPr>
          <p:nvPr userDrawn="1"/>
        </p:nvSpPr>
        <p:spPr>
          <a:xfrm>
            <a:off x="1064796" y="397738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35" name="TextBox 34">
            <a:extLst>
              <a:ext uri="{FF2B5EF4-FFF2-40B4-BE49-F238E27FC236}">
                <a16:creationId xmlns:a16="http://schemas.microsoft.com/office/drawing/2014/main" id="{0E5D6B67-CD61-4F0D-9F5C-1AF57D5E7E16}"/>
              </a:ext>
            </a:extLst>
          </p:cNvPr>
          <p:cNvSpPr txBox="1">
            <a:spLocks/>
          </p:cNvSpPr>
          <p:nvPr userDrawn="1"/>
        </p:nvSpPr>
        <p:spPr>
          <a:xfrm>
            <a:off x="3789421" y="39727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39" name="TextBox 38">
            <a:extLst>
              <a:ext uri="{FF2B5EF4-FFF2-40B4-BE49-F238E27FC236}">
                <a16:creationId xmlns:a16="http://schemas.microsoft.com/office/drawing/2014/main" id="{85191EBA-4479-4BE8-BD69-9572EC97BD4A}"/>
              </a:ext>
            </a:extLst>
          </p:cNvPr>
          <p:cNvSpPr txBox="1">
            <a:spLocks/>
          </p:cNvSpPr>
          <p:nvPr userDrawn="1"/>
        </p:nvSpPr>
        <p:spPr>
          <a:xfrm>
            <a:off x="6514046" y="39580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42" name="TextBox 41">
            <a:extLst>
              <a:ext uri="{FF2B5EF4-FFF2-40B4-BE49-F238E27FC236}">
                <a16:creationId xmlns:a16="http://schemas.microsoft.com/office/drawing/2014/main" id="{5CB74D12-5BF8-4131-A799-6A8BA4AD8893}"/>
              </a:ext>
            </a:extLst>
          </p:cNvPr>
          <p:cNvSpPr txBox="1">
            <a:spLocks/>
          </p:cNvSpPr>
          <p:nvPr userDrawn="1"/>
        </p:nvSpPr>
        <p:spPr>
          <a:xfrm>
            <a:off x="9238671" y="39567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cxnSp>
        <p:nvCxnSpPr>
          <p:cNvPr id="43" name="Straight Connector 42">
            <a:extLst>
              <a:ext uri="{FF2B5EF4-FFF2-40B4-BE49-F238E27FC236}">
                <a16:creationId xmlns:a16="http://schemas.microsoft.com/office/drawing/2014/main" id="{FFFB6D79-2966-41EC-91E9-2C27C0389CD0}"/>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 Placeholder 33">
            <a:extLst>
              <a:ext uri="{FF2B5EF4-FFF2-40B4-BE49-F238E27FC236}">
                <a16:creationId xmlns:a16="http://schemas.microsoft.com/office/drawing/2014/main" id="{8E6AFEFF-907F-4823-B793-C4D063714491}"/>
              </a:ext>
            </a:extLst>
          </p:cNvPr>
          <p:cNvSpPr>
            <a:spLocks noGrp="1"/>
          </p:cNvSpPr>
          <p:nvPr>
            <p:ph type="body" sz="quarter" idx="17"/>
          </p:nvPr>
        </p:nvSpPr>
        <p:spPr>
          <a:xfrm>
            <a:off x="1076844" y="4953968"/>
            <a:ext cx="2498289" cy="1392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5" name="Text Placeholder 33">
            <a:extLst>
              <a:ext uri="{FF2B5EF4-FFF2-40B4-BE49-F238E27FC236}">
                <a16:creationId xmlns:a16="http://schemas.microsoft.com/office/drawing/2014/main" id="{1EEAF48F-7795-4053-8482-669EBCB81148}"/>
              </a:ext>
            </a:extLst>
          </p:cNvPr>
          <p:cNvSpPr>
            <a:spLocks noGrp="1"/>
          </p:cNvSpPr>
          <p:nvPr>
            <p:ph type="body" sz="quarter" idx="18"/>
          </p:nvPr>
        </p:nvSpPr>
        <p:spPr>
          <a:xfrm>
            <a:off x="3801469"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6" name="Text Placeholder 33">
            <a:extLst>
              <a:ext uri="{FF2B5EF4-FFF2-40B4-BE49-F238E27FC236}">
                <a16:creationId xmlns:a16="http://schemas.microsoft.com/office/drawing/2014/main" id="{F5854C4D-A2D4-4D10-9407-35EC9F57AC8E}"/>
              </a:ext>
            </a:extLst>
          </p:cNvPr>
          <p:cNvSpPr>
            <a:spLocks noGrp="1"/>
          </p:cNvSpPr>
          <p:nvPr>
            <p:ph type="body" sz="quarter" idx="19"/>
          </p:nvPr>
        </p:nvSpPr>
        <p:spPr>
          <a:xfrm>
            <a:off x="6526093"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7" name="Text Placeholder 33">
            <a:extLst>
              <a:ext uri="{FF2B5EF4-FFF2-40B4-BE49-F238E27FC236}">
                <a16:creationId xmlns:a16="http://schemas.microsoft.com/office/drawing/2014/main" id="{2BC8FA06-4C87-4AE7-86C3-57002731D990}"/>
              </a:ext>
            </a:extLst>
          </p:cNvPr>
          <p:cNvSpPr>
            <a:spLocks noGrp="1"/>
          </p:cNvSpPr>
          <p:nvPr>
            <p:ph type="body" sz="quarter" idx="20"/>
          </p:nvPr>
        </p:nvSpPr>
        <p:spPr>
          <a:xfrm>
            <a:off x="9250720"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7" name="Straight Connector 36">
            <a:extLst>
              <a:ext uri="{FF2B5EF4-FFF2-40B4-BE49-F238E27FC236}">
                <a16:creationId xmlns:a16="http://schemas.microsoft.com/office/drawing/2014/main" id="{DA2073C2-81E5-4AD0-A962-32E5B5AD9A8F}"/>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D75DB7-8071-439B-9792-3D586D4B9EF2}"/>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48608D-C484-4D76-9E2D-80D23BFF2700}"/>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76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llow-up_Mal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CE8620-13D9-42F0-A23A-316195D03EC9}"/>
              </a:ext>
            </a:extLst>
          </p:cNvPr>
          <p:cNvSpPr txBox="1">
            <a:spLocks/>
          </p:cNvSpPr>
          <p:nvPr userDrawn="1"/>
        </p:nvSpPr>
        <p:spPr>
          <a:xfrm rot="16200000">
            <a:off x="-1378070" y="2085989"/>
            <a:ext cx="3840681" cy="369334"/>
          </a:xfrm>
          <a:prstGeom prst="rect">
            <a:avLst/>
          </a:prstGeom>
        </p:spPr>
        <p:txBody>
          <a:bodyPr/>
          <a:lstStyle>
            <a:lvl1pPr algn="r"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a:lstStyle>
          <a:p>
            <a:r>
              <a:rPr lang="nb-NO">
                <a:solidFill>
                  <a:schemeClr val="accent4"/>
                </a:solidFill>
              </a:rPr>
              <a:t>[</a:t>
            </a:r>
            <a:r>
              <a:rPr lang="nb-NO" err="1">
                <a:solidFill>
                  <a:schemeClr val="accent4"/>
                </a:solidFill>
              </a:rPr>
              <a:t>Follow</a:t>
            </a:r>
            <a:r>
              <a:rPr lang="nb-NO">
                <a:solidFill>
                  <a:schemeClr val="accent4"/>
                </a:solidFill>
              </a:rPr>
              <a:t>-up mal til utskrift]</a:t>
            </a:r>
          </a:p>
        </p:txBody>
      </p:sp>
      <p:sp>
        <p:nvSpPr>
          <p:cNvPr id="7" name="Rectangle 6">
            <a:extLst>
              <a:ext uri="{FF2B5EF4-FFF2-40B4-BE49-F238E27FC236}">
                <a16:creationId xmlns:a16="http://schemas.microsoft.com/office/drawing/2014/main" id="{20D2FE0D-15E1-43FF-AE9D-DFD6913B761B}"/>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1F6C11-4FA7-45FC-8016-9953BBBE0498}"/>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 nå?</a:t>
            </a:r>
          </a:p>
        </p:txBody>
      </p:sp>
      <p:sp>
        <p:nvSpPr>
          <p:cNvPr id="9" name="Rectangle 8">
            <a:extLst>
              <a:ext uri="{FF2B5EF4-FFF2-40B4-BE49-F238E27FC236}">
                <a16:creationId xmlns:a16="http://schemas.microsoft.com/office/drawing/2014/main" id="{BAD68A5E-F859-4C0A-8BB9-22B0D61EB3FC}"/>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48BDAEE8-80B5-40D4-9642-AFE0E09D37BE}"/>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6B0DD1FD-5900-44DA-986A-7506D3AAA05F}"/>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C0AA7AA0-B93E-4CF1-B8D6-7755445B9BE7}"/>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33484E3A-B5B3-4348-B073-11C7D838133F}"/>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80429BC3-B138-473E-AE6E-D7D5B85BB124}"/>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 videre?</a:t>
            </a:r>
          </a:p>
        </p:txBody>
      </p:sp>
      <p:sp>
        <p:nvSpPr>
          <p:cNvPr id="15" name="Rectangle 14">
            <a:extLst>
              <a:ext uri="{FF2B5EF4-FFF2-40B4-BE49-F238E27FC236}">
                <a16:creationId xmlns:a16="http://schemas.microsoft.com/office/drawing/2014/main" id="{E9C86101-92B6-492F-AD5F-D0F8C1E822FD}"/>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0F9BE215-F37F-45C9-8DCE-43F35E02609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hverandre</a:t>
            </a:r>
          </a:p>
        </p:txBody>
      </p:sp>
      <p:sp>
        <p:nvSpPr>
          <p:cNvPr id="17" name="Rectangle 16">
            <a:extLst>
              <a:ext uri="{FF2B5EF4-FFF2-40B4-BE49-F238E27FC236}">
                <a16:creationId xmlns:a16="http://schemas.microsoft.com/office/drawing/2014/main" id="{DA1D8322-69B0-47BD-ABCB-B9F12B7DA0D1}"/>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6DA1A46-91CE-4264-B5B1-F2DEA9C0B5F6}"/>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57AABA85-68E5-4084-9250-108CC6D21438}"/>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8A37746C-A0FC-41F2-BB4E-20BAE5B275E0}"/>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1BC9B579-AFBA-47E5-A737-DFFD44A1744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04EA15-D145-4342-95C4-E68AA801EAE2}"/>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2684A3E-4C6A-43BD-A28B-AAA576A80B50}"/>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4" name="Rectangle 23">
            <a:extLst>
              <a:ext uri="{FF2B5EF4-FFF2-40B4-BE49-F238E27FC236}">
                <a16:creationId xmlns:a16="http://schemas.microsoft.com/office/drawing/2014/main" id="{F626606F-3E31-4F00-A397-807F7C4C1CF8}"/>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5" name="TextBox 24">
            <a:extLst>
              <a:ext uri="{FF2B5EF4-FFF2-40B4-BE49-F238E27FC236}">
                <a16:creationId xmlns:a16="http://schemas.microsoft.com/office/drawing/2014/main" id="{2C85055C-C9C7-46C4-A8BC-00C29BAD450C}"/>
              </a:ext>
            </a:extLst>
          </p:cNvPr>
          <p:cNvSpPr txBox="1"/>
          <p:nvPr userDrawn="1"/>
        </p:nvSpPr>
        <p:spPr>
          <a:xfrm>
            <a:off x="1058772" y="1073907"/>
            <a:ext cx="2510337" cy="276999"/>
          </a:xfrm>
          <a:prstGeom prst="rect">
            <a:avLst/>
          </a:prstGeom>
          <a:noFill/>
        </p:spPr>
        <p:txBody>
          <a:bodyPr wrap="square" lIns="0" tIns="0" rIns="0" bIns="0" rtlCol="0">
            <a:spAutoFit/>
          </a:bodyPr>
          <a:lstStyle/>
          <a:p>
            <a:r>
              <a:rPr lang="nb-NO" sz="900" i="0" kern="1200">
                <a:solidFill>
                  <a:schemeClr val="tx1"/>
                </a:solidFill>
                <a:latin typeface="Roboto Thin" panose="02000000000000000000" pitchFamily="2" charset="0"/>
              </a:rPr>
              <a:t>Gir formålet vårt fortsatt mening eller bør det justeres? I så fall til hva?</a:t>
            </a:r>
          </a:p>
        </p:txBody>
      </p:sp>
      <p:sp>
        <p:nvSpPr>
          <p:cNvPr id="26" name="TextBox 25">
            <a:extLst>
              <a:ext uri="{FF2B5EF4-FFF2-40B4-BE49-F238E27FC236}">
                <a16:creationId xmlns:a16="http://schemas.microsoft.com/office/drawing/2014/main" id="{9C5E0438-E3E2-42A7-9DA7-9D2ECF9BC6DF}"/>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b="0" i="0">
                <a:latin typeface="Roboto Thin" panose="02000000000000000000" pitchFamily="2" charset="0"/>
              </a:rPr>
              <a:t>Hva er NÅ våre viktigste mål?</a:t>
            </a:r>
          </a:p>
        </p:txBody>
      </p:sp>
      <p:sp>
        <p:nvSpPr>
          <p:cNvPr id="27" name="TextBox 26">
            <a:extLst>
              <a:ext uri="{FF2B5EF4-FFF2-40B4-BE49-F238E27FC236}">
                <a16:creationId xmlns:a16="http://schemas.microsoft.com/office/drawing/2014/main" id="{77EE5374-A66D-4064-A652-63BC22FABC57}"/>
              </a:ext>
            </a:extLst>
          </p:cNvPr>
          <p:cNvSpPr txBox="1"/>
          <p:nvPr userDrawn="1"/>
        </p:nvSpPr>
        <p:spPr>
          <a:xfrm>
            <a:off x="6569227" y="1073918"/>
            <a:ext cx="4448444" cy="553998"/>
          </a:xfrm>
          <a:prstGeom prst="rect">
            <a:avLst/>
          </a:prstGeom>
          <a:noFill/>
        </p:spPr>
        <p:txBody>
          <a:bodyPr wrap="square" lIns="0" tIns="0" rIns="0" bIns="0" rtlCol="0">
            <a:spAutoFit/>
          </a:bodyPr>
          <a:lstStyle/>
          <a:p>
            <a:pPr algn="l"/>
            <a:r>
              <a:rPr lang="nb-NO" sz="900" i="0">
                <a:latin typeface="Roboto" panose="02000000000000000000" pitchFamily="2" charset="0"/>
                <a:ea typeface="Roboto" panose="02000000000000000000" pitchFamily="2" charset="0"/>
                <a:cs typeface="Roboto" panose="02000000000000000000" pitchFamily="2" charset="0"/>
              </a:rPr>
              <a:t>Hver deltaker deler om seg selv: </a:t>
            </a:r>
          </a:p>
          <a:p>
            <a:pPr algn="l"/>
            <a:r>
              <a:rPr lang="nb-NO" sz="900" i="0">
                <a:latin typeface="Roboto Thin" panose="02000000000000000000" pitchFamily="2" charset="0"/>
              </a:rPr>
              <a:t>Hva opplever jeg å ha bidratt med i teamet? </a:t>
            </a:r>
          </a:p>
          <a:p>
            <a:pPr algn="l"/>
            <a:r>
              <a:rPr lang="nb-NO" sz="900" i="0">
                <a:latin typeface="Roboto Thin" panose="02000000000000000000" pitchFamily="2" charset="0"/>
              </a:rPr>
              <a:t>Hva ønsker jeg å justere og utvikle meg på og gjerne mottar tilbakemelding på i vårt videre samarbeid? </a:t>
            </a:r>
          </a:p>
        </p:txBody>
      </p:sp>
      <p:sp>
        <p:nvSpPr>
          <p:cNvPr id="28" name="TextBox 27">
            <a:extLst>
              <a:ext uri="{FF2B5EF4-FFF2-40B4-BE49-F238E27FC236}">
                <a16:creationId xmlns:a16="http://schemas.microsoft.com/office/drawing/2014/main" id="{CF9A1778-D234-4B48-A73C-1693A1AE0938}"/>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Gitt vårt formål, mål og hvem vi er, hvilke roller og ansvarsfordeling må vi sikre i dette teamet for å lykkes?</a:t>
            </a: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29" name="TextBox 28">
            <a:extLst>
              <a:ext uri="{FF2B5EF4-FFF2-40B4-BE49-F238E27FC236}">
                <a16:creationId xmlns:a16="http://schemas.microsoft.com/office/drawing/2014/main" id="{CD541F3B-45A9-4990-A5E9-1882A60F51C1}"/>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Hvordan kan vi best organisere arbeidet vårt for å lykkes med oppgavene og målene vi har?</a:t>
            </a:r>
          </a:p>
          <a:p>
            <a:pPr algn="l"/>
            <a:endParaRPr lang="nb-NO" sz="900" i="1">
              <a:latin typeface="Roboto Thin" panose="02000000000000000000" pitchFamily="2" charset="0"/>
            </a:endParaRP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30" name="TextBox 29">
            <a:extLst>
              <a:ext uri="{FF2B5EF4-FFF2-40B4-BE49-F238E27FC236}">
                <a16:creationId xmlns:a16="http://schemas.microsoft.com/office/drawing/2014/main" id="{D05BC3E7-B2B1-4925-BF89-59557EF5B38B}"/>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r>
              <a:rPr lang="nb-NO" sz="900" i="1">
                <a:latin typeface="Roboto Thin" panose="02000000000000000000" pitchFamily="2" charset="0"/>
              </a:rPr>
              <a:t>Hvilke spilleregler bør vi ha for å jobbe best sammen som et team?</a:t>
            </a:r>
          </a:p>
          <a:p>
            <a:endParaRPr lang="nb-NO" sz="900" i="0">
              <a:latin typeface="Roboto Thin" panose="02000000000000000000" pitchFamily="2" charset="0"/>
            </a:endParaRP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31" name="TextBox 30">
            <a:extLst>
              <a:ext uri="{FF2B5EF4-FFF2-40B4-BE49-F238E27FC236}">
                <a16:creationId xmlns:a16="http://schemas.microsoft.com/office/drawing/2014/main" id="{E0C84EA7-3499-4800-BDD4-45678F288A4D}"/>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Hvordan kan vi følge opp det vi har avtalt i denne kontrakten og sikre at vi utvikler oss som et team?</a:t>
            </a:r>
          </a:p>
          <a:p>
            <a:pPr algn="l"/>
            <a:endParaRPr lang="nb-NO" sz="900" i="1">
              <a:latin typeface="Roboto Thin" panose="02000000000000000000" pitchFamily="2" charset="0"/>
            </a:endParaRPr>
          </a:p>
          <a:p>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cxnSp>
        <p:nvCxnSpPr>
          <p:cNvPr id="32" name="Straight Connector 31">
            <a:extLst>
              <a:ext uri="{FF2B5EF4-FFF2-40B4-BE49-F238E27FC236}">
                <a16:creationId xmlns:a16="http://schemas.microsoft.com/office/drawing/2014/main" id="{988A53C1-7602-4A12-B4E7-66007D878A01}"/>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531F23-D08D-494B-8078-5FAFC0D5B0CA}"/>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10963F-A221-4AA1-A706-DFF6E4F735E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EBDC8DC-C2CC-4D13-B40F-CBCBD5E303B7}"/>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CFAF2E-8FB4-441B-9343-9B4B2323143C}"/>
              </a:ext>
            </a:extLst>
          </p:cNvPr>
          <p:cNvSpPr txBox="1"/>
          <p:nvPr userDrawn="1"/>
        </p:nvSpPr>
        <p:spPr>
          <a:xfrm>
            <a:off x="6565529" y="2431393"/>
            <a:ext cx="4192558" cy="276999"/>
          </a:xfrm>
          <a:prstGeom prst="rect">
            <a:avLst/>
          </a:prstGeom>
          <a:noFill/>
        </p:spPr>
        <p:txBody>
          <a:bodyPr wrap="square" lIns="0" tIns="0" rIns="0" bIns="0" rtlCol="0">
            <a:spAutoFit/>
          </a:bodyPr>
          <a:lstStyle/>
          <a:p>
            <a:pPr algn="l"/>
            <a:r>
              <a:rPr lang="nb-NO" sz="900" i="0">
                <a:latin typeface="Roboto" panose="02000000000000000000" pitchFamily="2" charset="0"/>
                <a:ea typeface="Roboto" panose="02000000000000000000" pitchFamily="2" charset="0"/>
                <a:cs typeface="Roboto" panose="02000000000000000000" pitchFamily="2" charset="0"/>
              </a:rPr>
              <a:t>Hver deltaker gir tilbakemelding til de andre:</a:t>
            </a:r>
          </a:p>
          <a:p>
            <a:pPr algn="l"/>
            <a:r>
              <a:rPr lang="nb-NO" sz="900" i="0">
                <a:latin typeface="Roboto Thin" panose="02000000000000000000" pitchFamily="2" charset="0"/>
              </a:rPr>
              <a:t>Hva har jeg satt pris på ved deg i vårt samarbeid? </a:t>
            </a:r>
          </a:p>
        </p:txBody>
      </p:sp>
    </p:spTree>
    <p:extLst>
      <p:ext uri="{BB962C8B-B14F-4D97-AF65-F5344CB8AC3E}">
        <p14:creationId xmlns:p14="http://schemas.microsoft.com/office/powerpoint/2010/main" val="1504427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llow-up mal til utfyll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032F90-D218-4A7B-AC65-1A99DD66E5F6}"/>
              </a:ext>
            </a:extLst>
          </p:cNvPr>
          <p:cNvSpPr txBox="1">
            <a:spLocks/>
          </p:cNvSpPr>
          <p:nvPr userDrawn="1"/>
        </p:nvSpPr>
        <p:spPr>
          <a:xfrm rot="16200000">
            <a:off x="-1378070" y="2085989"/>
            <a:ext cx="3840681" cy="369334"/>
          </a:xfrm>
          <a:prstGeom prst="rect">
            <a:avLst/>
          </a:prstGeom>
        </p:spPr>
        <p:txBody>
          <a:bodyPr/>
          <a:lstStyle>
            <a:lvl1pPr algn="r"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a:lstStyle>
          <a:p>
            <a:r>
              <a:rPr lang="nb-NO"/>
              <a:t>Vår </a:t>
            </a:r>
            <a:r>
              <a:rPr lang="nb-NO" err="1"/>
              <a:t>Follow</a:t>
            </a:r>
            <a:r>
              <a:rPr lang="nb-NO"/>
              <a:t>-up</a:t>
            </a:r>
          </a:p>
        </p:txBody>
      </p:sp>
      <p:sp>
        <p:nvSpPr>
          <p:cNvPr id="7" name="Rectangle 6">
            <a:extLst>
              <a:ext uri="{FF2B5EF4-FFF2-40B4-BE49-F238E27FC236}">
                <a16:creationId xmlns:a16="http://schemas.microsoft.com/office/drawing/2014/main" id="{6227F881-D828-40C4-95A4-F2127C2F7CC4}"/>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E334173B-92AC-499D-8EF4-46CBF9C3CEFA}"/>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 nå?</a:t>
            </a:r>
          </a:p>
        </p:txBody>
      </p:sp>
      <p:sp>
        <p:nvSpPr>
          <p:cNvPr id="9" name="Rectangle 8">
            <a:extLst>
              <a:ext uri="{FF2B5EF4-FFF2-40B4-BE49-F238E27FC236}">
                <a16:creationId xmlns:a16="http://schemas.microsoft.com/office/drawing/2014/main" id="{3E3789A2-9415-4F95-80F9-EC467B07E057}"/>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F9885F89-D536-4FB7-8B36-741B990A3095}"/>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B14F540D-88BE-4FB4-84A2-EAC27E40B6AC}"/>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F189F409-C7D2-473C-8089-ABED990C6932}"/>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8EFC75B0-EDAE-4C3C-9148-4604B128EB59}"/>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208CEDD1-3CE0-4801-8A12-EA48E1E0C50B}"/>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 videre?</a:t>
            </a:r>
          </a:p>
        </p:txBody>
      </p:sp>
      <p:sp>
        <p:nvSpPr>
          <p:cNvPr id="15" name="Rectangle 14">
            <a:extLst>
              <a:ext uri="{FF2B5EF4-FFF2-40B4-BE49-F238E27FC236}">
                <a16:creationId xmlns:a16="http://schemas.microsoft.com/office/drawing/2014/main" id="{68DBE1DF-811F-4572-95E8-9DEF18247298}"/>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191EA921-93D6-4E79-A485-2061058AC75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hverandre</a:t>
            </a:r>
          </a:p>
        </p:txBody>
      </p:sp>
      <p:sp>
        <p:nvSpPr>
          <p:cNvPr id="17" name="Rectangle 16">
            <a:extLst>
              <a:ext uri="{FF2B5EF4-FFF2-40B4-BE49-F238E27FC236}">
                <a16:creationId xmlns:a16="http://schemas.microsoft.com/office/drawing/2014/main" id="{97C6EE67-9C7C-4AC4-8B84-9DD055FF889B}"/>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0B54DE64-0E40-426B-9A0B-95E31691F349}"/>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559A372F-68A5-4761-AF64-2A21DCE039A0}"/>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D669AC53-A434-4583-8A72-DBEBF52EF554}"/>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7D669B77-676C-4692-8497-E585604759B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1C733F-DE4A-4D86-AC65-655E33EC06C3}"/>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6A1A69C-EE2C-4E16-9FA9-F029C4BDDB68}"/>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4" name="Rectangle 23">
            <a:extLst>
              <a:ext uri="{FF2B5EF4-FFF2-40B4-BE49-F238E27FC236}">
                <a16:creationId xmlns:a16="http://schemas.microsoft.com/office/drawing/2014/main" id="{39A9709E-3753-4265-A957-D6944029229B}"/>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5" name="TextBox 24">
            <a:extLst>
              <a:ext uri="{FF2B5EF4-FFF2-40B4-BE49-F238E27FC236}">
                <a16:creationId xmlns:a16="http://schemas.microsoft.com/office/drawing/2014/main" id="{28C4A404-FE11-4123-890F-0414E9A62E2E}"/>
              </a:ext>
            </a:extLst>
          </p:cNvPr>
          <p:cNvSpPr txBox="1"/>
          <p:nvPr userDrawn="1"/>
        </p:nvSpPr>
        <p:spPr>
          <a:xfrm>
            <a:off x="1058772" y="1073907"/>
            <a:ext cx="2510337" cy="369332"/>
          </a:xfrm>
          <a:prstGeom prst="rect">
            <a:avLst/>
          </a:prstGeom>
          <a:noFill/>
        </p:spPr>
        <p:txBody>
          <a:bodyPr wrap="square" lIns="0" tIns="0" rIns="0" bIns="0" rtlCol="0">
            <a:spAutoFit/>
          </a:bodyPr>
          <a:lstStyle/>
          <a:p>
            <a:r>
              <a:rPr lang="nb-NO" sz="1200" i="0" kern="1200">
                <a:solidFill>
                  <a:schemeClr val="tx1"/>
                </a:solidFill>
                <a:latin typeface="Roboto Thin" panose="02000000000000000000" pitchFamily="2" charset="0"/>
                <a:ea typeface="+mn-ea"/>
                <a:cs typeface="+mn-cs"/>
              </a:rPr>
              <a:t>Gir formålet vårt fortsatt mening eller bør det justeres? I så fall til hva?</a:t>
            </a:r>
          </a:p>
        </p:txBody>
      </p:sp>
      <p:sp>
        <p:nvSpPr>
          <p:cNvPr id="26" name="TextBox 25">
            <a:extLst>
              <a:ext uri="{FF2B5EF4-FFF2-40B4-BE49-F238E27FC236}">
                <a16:creationId xmlns:a16="http://schemas.microsoft.com/office/drawing/2014/main" id="{B6C6F2A9-8956-4F3C-BEF4-202CA029F9EC}"/>
              </a:ext>
            </a:extLst>
          </p:cNvPr>
          <p:cNvSpPr txBox="1"/>
          <p:nvPr userDrawn="1"/>
        </p:nvSpPr>
        <p:spPr>
          <a:xfrm>
            <a:off x="3750642" y="1068091"/>
            <a:ext cx="2510337" cy="184666"/>
          </a:xfrm>
          <a:prstGeom prst="rect">
            <a:avLst/>
          </a:prstGeom>
          <a:noFill/>
        </p:spPr>
        <p:txBody>
          <a:bodyPr wrap="square" lIns="0" tIns="0" rIns="0" bIns="0" rtlCol="0">
            <a:spAutoFit/>
          </a:bodyPr>
          <a:lstStyle/>
          <a:p>
            <a:pPr algn="l"/>
            <a:r>
              <a:rPr lang="nb-NO" sz="1200" b="0" i="0">
                <a:latin typeface="Roboto Thin" panose="02000000000000000000" pitchFamily="2" charset="0"/>
              </a:rPr>
              <a:t>Hva er NÅ våre viktigste mål?</a:t>
            </a:r>
          </a:p>
        </p:txBody>
      </p:sp>
      <p:sp>
        <p:nvSpPr>
          <p:cNvPr id="27" name="TextBox 26">
            <a:extLst>
              <a:ext uri="{FF2B5EF4-FFF2-40B4-BE49-F238E27FC236}">
                <a16:creationId xmlns:a16="http://schemas.microsoft.com/office/drawing/2014/main" id="{837CE4AD-D5BE-43EA-8163-AF97C6DEA584}"/>
              </a:ext>
            </a:extLst>
          </p:cNvPr>
          <p:cNvSpPr txBox="1"/>
          <p:nvPr userDrawn="1"/>
        </p:nvSpPr>
        <p:spPr>
          <a:xfrm>
            <a:off x="6569227" y="1073918"/>
            <a:ext cx="4448444" cy="738664"/>
          </a:xfrm>
          <a:prstGeom prst="rect">
            <a:avLst/>
          </a:prstGeom>
          <a:noFill/>
        </p:spPr>
        <p:txBody>
          <a:bodyPr wrap="square" lIns="0" tIns="0" rIns="0" bIns="0" rtlCol="0">
            <a:spAutoFit/>
          </a:bodyPr>
          <a:lstStyle/>
          <a:p>
            <a:pPr algn="l"/>
            <a:r>
              <a:rPr lang="nb-NO" sz="1200" b="1" i="0">
                <a:latin typeface="Roboto Thin" panose="02000000000000000000" pitchFamily="2" charset="0"/>
              </a:rPr>
              <a:t>Hver deltaker deler om seg selv: </a:t>
            </a:r>
          </a:p>
          <a:p>
            <a:pPr algn="l"/>
            <a:r>
              <a:rPr lang="nb-NO" sz="1200" i="0">
                <a:latin typeface="Roboto Thin" panose="02000000000000000000" pitchFamily="2" charset="0"/>
              </a:rPr>
              <a:t>Hva opplever jeg å ha bidratt med i teamet? </a:t>
            </a:r>
          </a:p>
          <a:p>
            <a:pPr algn="l"/>
            <a:r>
              <a:rPr lang="nb-NO" sz="1200" i="0">
                <a:latin typeface="Roboto Thin" panose="02000000000000000000" pitchFamily="2" charset="0"/>
              </a:rPr>
              <a:t>Hva ønsker jeg å justere og utvikle meg på og gjerne mottar tilbakemelding på i vårt videre samarbeid? </a:t>
            </a:r>
          </a:p>
        </p:txBody>
      </p:sp>
      <p:sp>
        <p:nvSpPr>
          <p:cNvPr id="28" name="TextBox 27">
            <a:extLst>
              <a:ext uri="{FF2B5EF4-FFF2-40B4-BE49-F238E27FC236}">
                <a16:creationId xmlns:a16="http://schemas.microsoft.com/office/drawing/2014/main" id="{AE286F6F-0814-4909-8029-14718029BD53}"/>
              </a:ext>
            </a:extLst>
          </p:cNvPr>
          <p:cNvSpPr txBox="1">
            <a:spLocks/>
          </p:cNvSpPr>
          <p:nvPr userDrawn="1"/>
        </p:nvSpPr>
        <p:spPr>
          <a:xfrm>
            <a:off x="1064796" y="397738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29" name="TextBox 28">
            <a:extLst>
              <a:ext uri="{FF2B5EF4-FFF2-40B4-BE49-F238E27FC236}">
                <a16:creationId xmlns:a16="http://schemas.microsoft.com/office/drawing/2014/main" id="{9259F602-6157-42F9-B97A-6943E684FD7A}"/>
              </a:ext>
            </a:extLst>
          </p:cNvPr>
          <p:cNvSpPr txBox="1">
            <a:spLocks/>
          </p:cNvSpPr>
          <p:nvPr userDrawn="1"/>
        </p:nvSpPr>
        <p:spPr>
          <a:xfrm>
            <a:off x="3789421" y="39727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30" name="TextBox 29">
            <a:extLst>
              <a:ext uri="{FF2B5EF4-FFF2-40B4-BE49-F238E27FC236}">
                <a16:creationId xmlns:a16="http://schemas.microsoft.com/office/drawing/2014/main" id="{0246B5EE-320C-4100-A131-A9B34AA824E5}"/>
              </a:ext>
            </a:extLst>
          </p:cNvPr>
          <p:cNvSpPr txBox="1">
            <a:spLocks/>
          </p:cNvSpPr>
          <p:nvPr userDrawn="1"/>
        </p:nvSpPr>
        <p:spPr>
          <a:xfrm>
            <a:off x="6514046" y="39580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31" name="TextBox 30">
            <a:extLst>
              <a:ext uri="{FF2B5EF4-FFF2-40B4-BE49-F238E27FC236}">
                <a16:creationId xmlns:a16="http://schemas.microsoft.com/office/drawing/2014/main" id="{4569FDFF-2191-4DDA-9989-AA38351475B4}"/>
              </a:ext>
            </a:extLst>
          </p:cNvPr>
          <p:cNvSpPr txBox="1">
            <a:spLocks/>
          </p:cNvSpPr>
          <p:nvPr userDrawn="1"/>
        </p:nvSpPr>
        <p:spPr>
          <a:xfrm>
            <a:off x="9238671" y="39567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cxnSp>
        <p:nvCxnSpPr>
          <p:cNvPr id="32" name="Straight Connector 31">
            <a:extLst>
              <a:ext uri="{FF2B5EF4-FFF2-40B4-BE49-F238E27FC236}">
                <a16:creationId xmlns:a16="http://schemas.microsoft.com/office/drawing/2014/main" id="{4541181C-40E3-4520-BB99-D423CF05ADD9}"/>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8AF73B-DF50-4633-A5A6-FFCBFC3BAA07}"/>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DA588A-1339-484F-9035-4A955FBDAEDC}"/>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0677BAE-C431-441B-9A9E-CDC751075F8E}"/>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FDE303DB-E4EB-4E2E-81F1-D9AFE403474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a:p>
        </p:txBody>
      </p:sp>
      <p:sp>
        <p:nvSpPr>
          <p:cNvPr id="43" name="TextBox 42">
            <a:extLst>
              <a:ext uri="{FF2B5EF4-FFF2-40B4-BE49-F238E27FC236}">
                <a16:creationId xmlns:a16="http://schemas.microsoft.com/office/drawing/2014/main" id="{EFF1E7A3-15FB-4EE6-854C-80EDF9ABBB6D}"/>
              </a:ext>
            </a:extLst>
          </p:cNvPr>
          <p:cNvSpPr txBox="1"/>
          <p:nvPr userDrawn="1"/>
        </p:nvSpPr>
        <p:spPr>
          <a:xfrm>
            <a:off x="6565529" y="2431393"/>
            <a:ext cx="4192558" cy="369332"/>
          </a:xfrm>
          <a:prstGeom prst="rect">
            <a:avLst/>
          </a:prstGeom>
          <a:noFill/>
        </p:spPr>
        <p:txBody>
          <a:bodyPr wrap="square" lIns="0" tIns="0" rIns="0" bIns="0" rtlCol="0">
            <a:spAutoFit/>
          </a:bodyPr>
          <a:lstStyle/>
          <a:p>
            <a:pPr algn="l"/>
            <a:r>
              <a:rPr lang="nb-NO" sz="1200" b="1" i="0">
                <a:latin typeface="Roboto Thin" panose="02000000000000000000" pitchFamily="2" charset="0"/>
              </a:rPr>
              <a:t>Hver deltaker gir tilbakemelding til de andre:</a:t>
            </a:r>
          </a:p>
          <a:p>
            <a:pPr algn="l"/>
            <a:r>
              <a:rPr lang="nb-NO" sz="1200" i="0">
                <a:latin typeface="Roboto Thin" panose="02000000000000000000" pitchFamily="2" charset="0"/>
              </a:rPr>
              <a:t>Hva har jeg satt pris på ved deg i vårt samarbeid? </a:t>
            </a:r>
          </a:p>
        </p:txBody>
      </p:sp>
      <p:sp>
        <p:nvSpPr>
          <p:cNvPr id="68" name="Text Placeholder 78">
            <a:extLst>
              <a:ext uri="{FF2B5EF4-FFF2-40B4-BE49-F238E27FC236}">
                <a16:creationId xmlns:a16="http://schemas.microsoft.com/office/drawing/2014/main" id="{CE86D5D2-E9D2-4E99-98AA-A3F33F52ABFB}"/>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9" name="Text Placeholder 78">
            <a:extLst>
              <a:ext uri="{FF2B5EF4-FFF2-40B4-BE49-F238E27FC236}">
                <a16:creationId xmlns:a16="http://schemas.microsoft.com/office/drawing/2014/main" id="{89CFE6D9-DEB1-415A-A95E-D205FB94CB01}"/>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0" name="Text Placeholder 78">
            <a:extLst>
              <a:ext uri="{FF2B5EF4-FFF2-40B4-BE49-F238E27FC236}">
                <a16:creationId xmlns:a16="http://schemas.microsoft.com/office/drawing/2014/main" id="{8E26A404-3933-4FB1-8466-EC4598B74DBD}"/>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1" name="Text Placeholder 78">
            <a:extLst>
              <a:ext uri="{FF2B5EF4-FFF2-40B4-BE49-F238E27FC236}">
                <a16:creationId xmlns:a16="http://schemas.microsoft.com/office/drawing/2014/main" id="{FBF46D23-1CF3-453A-91B2-F450BF17C255}"/>
              </a:ext>
            </a:extLst>
          </p:cNvPr>
          <p:cNvSpPr>
            <a:spLocks noGrp="1"/>
          </p:cNvSpPr>
          <p:nvPr>
            <p:ph type="body" sz="quarter" idx="13"/>
          </p:nvPr>
        </p:nvSpPr>
        <p:spPr>
          <a:xfrm>
            <a:off x="3784318"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2" name="Text Placeholder 78">
            <a:extLst>
              <a:ext uri="{FF2B5EF4-FFF2-40B4-BE49-F238E27FC236}">
                <a16:creationId xmlns:a16="http://schemas.microsoft.com/office/drawing/2014/main" id="{D06039E3-61AC-456D-8840-278612FF49BF}"/>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3" name="Text Placeholder 78">
            <a:extLst>
              <a:ext uri="{FF2B5EF4-FFF2-40B4-BE49-F238E27FC236}">
                <a16:creationId xmlns:a16="http://schemas.microsoft.com/office/drawing/2014/main" id="{2DBE1469-89E2-4A52-AD91-D4CC415F02E2}"/>
              </a:ext>
            </a:extLst>
          </p:cNvPr>
          <p:cNvSpPr>
            <a:spLocks noGrp="1"/>
          </p:cNvSpPr>
          <p:nvPr>
            <p:ph type="body" sz="quarter" idx="15"/>
          </p:nvPr>
        </p:nvSpPr>
        <p:spPr>
          <a:xfrm>
            <a:off x="9239760"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1852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3E70-5003-47D5-94AE-336576D8CD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336768E1-4CAD-4624-8528-22A293F01BB5}"/>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84E330EA-A3C1-4702-B06E-14796BB7C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FAC142E-C2B9-403A-858E-795E3977E4DC}"/>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A59DCCC3-EA03-4ED0-8783-5E5A0F0D3D73}"/>
              </a:ext>
            </a:extLst>
          </p:cNvPr>
          <p:cNvSpPr>
            <a:spLocks noGrp="1"/>
          </p:cNvSpPr>
          <p:nvPr>
            <p:ph idx="1"/>
          </p:nvPr>
        </p:nvSpPr>
        <p:spPr>
          <a:xfrm>
            <a:off x="901375" y="1669640"/>
            <a:ext cx="10436985" cy="4584964"/>
          </a:xfrm>
          <a:prstGeom prst="rect">
            <a:avLst/>
          </a:prstGeom>
        </p:spPr>
        <p:txBody>
          <a:bodyPr vert="horz" lIns="0" tIns="0" rIns="0" bIns="0" rtlCol="0">
            <a:normAutofit/>
          </a:bodyPr>
          <a:lstStyle>
            <a:lvl1pPr>
              <a:buClr>
                <a:srgbClr val="FF3300"/>
              </a:buClr>
              <a:defRPr>
                <a:solidFill>
                  <a:schemeClr val="tx1"/>
                </a:solidFill>
              </a:defRPr>
            </a:lvl1pPr>
            <a:lvl2pPr>
              <a:buClr>
                <a:srgbClr val="FF3300"/>
              </a:buClr>
              <a:defRPr>
                <a:solidFill>
                  <a:schemeClr val="tx1"/>
                </a:solidFill>
              </a:defRPr>
            </a:lvl2pPr>
            <a:lvl3pPr>
              <a:buClr>
                <a:srgbClr val="FF3300"/>
              </a:buClr>
              <a:defRPr>
                <a:solidFill>
                  <a:schemeClr val="tx1"/>
                </a:solidFill>
              </a:defRPr>
            </a:lvl3pPr>
            <a:lvl4pPr>
              <a:buClr>
                <a:srgbClr val="FF3300"/>
              </a:buClr>
              <a:defRPr>
                <a:solidFill>
                  <a:schemeClr val="tx1"/>
                </a:solidFill>
              </a:defRPr>
            </a:lvl4pPr>
            <a:lvl5pPr>
              <a:buClr>
                <a:srgbClr val="FF33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736206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llow-up kortversjon ma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29421"/>
            <a:ext cx="3439399" cy="1516088"/>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29421"/>
            <a:ext cx="3439399" cy="151608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29485"/>
            <a:ext cx="3443415" cy="151670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371440" y="1079360"/>
            <a:ext cx="1827423"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err="1">
                <a:solidFill>
                  <a:schemeClr val="accent1"/>
                </a:solidFill>
                <a:latin typeface="Roboto Thin" panose="02000000000000000000" pitchFamily="2" charset="0"/>
              </a:rPr>
              <a:t>Follow</a:t>
            </a:r>
            <a:r>
              <a:rPr lang="nb-NO" sz="2400">
                <a:solidFill>
                  <a:schemeClr val="accent1"/>
                </a:solidFill>
                <a:latin typeface="Roboto Thin" panose="02000000000000000000" pitchFamily="2" charset="0"/>
              </a:rPr>
              <a:t>-up</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 videre</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andre</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0"/>
            <a:ext cx="5200639" cy="140573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det vi som gruppe ønsker å oppnå videre fremover?</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Hver deltaker deler om seg selv:</a:t>
            </a:r>
          </a:p>
          <a:p>
            <a:pPr marL="0" indent="0" algn="l">
              <a:buFont typeface="Arial" panose="020B0604020202020204" pitchFamily="34" charset="0"/>
              <a:buNone/>
            </a:pPr>
            <a:r>
              <a:rPr lang="nb-NO" sz="1000" i="0">
                <a:latin typeface="Roboto Thin" panose="02000000000000000000" pitchFamily="2" charset="0"/>
              </a:rPr>
              <a:t>Hva opplever jeg å ha bidratt med i teamet og hva ønsker jeg å justere fremover?</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Hvilke roller trenger vi i denne gruppen for å levere på </a:t>
            </a:r>
            <a:br>
              <a:rPr lang="nb-NO" sz="1000" i="1">
                <a:latin typeface="Roboto Thin" panose="02000000000000000000" pitchFamily="2" charset="0"/>
              </a:rPr>
            </a:br>
            <a:r>
              <a:rPr lang="nb-NO" sz="1000" i="1">
                <a:latin typeface="Roboto Thin" panose="02000000000000000000" pitchFamily="2" charset="0"/>
              </a:rPr>
              <a:t>mål og ambisjon vi har satt oss?</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Hvordan kan vi best organisere arbeidet vårt for å lykkes med oppgavene og målene vi har?</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Hvilke spilleregler bør vi ha for å jobbe best sammen som et team?</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9CBC2C6E-87E5-40B2-80EB-292486ECEA9E}"/>
              </a:ext>
            </a:extLst>
          </p:cNvPr>
          <p:cNvSpPr txBox="1"/>
          <p:nvPr userDrawn="1"/>
        </p:nvSpPr>
        <p:spPr>
          <a:xfrm>
            <a:off x="6558801" y="3010326"/>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kern="1200">
                <a:solidFill>
                  <a:schemeClr val="tx1"/>
                </a:solidFill>
                <a:latin typeface="Roboto" panose="02000000000000000000" pitchFamily="2" charset="0"/>
                <a:ea typeface="Roboto" panose="02000000000000000000" pitchFamily="2" charset="0"/>
                <a:cs typeface="Roboto" panose="02000000000000000000" pitchFamily="2" charset="0"/>
              </a:rPr>
              <a:t>Hver deltaker gir tilbakemelding til de andre:</a:t>
            </a:r>
          </a:p>
          <a:p>
            <a:pPr marL="0" indent="0" algn="l">
              <a:buFont typeface="Arial" panose="020B0604020202020204" pitchFamily="34" charset="0"/>
              <a:buNone/>
            </a:pPr>
            <a:r>
              <a:rPr lang="nb-NO" sz="1000" i="0" kern="1200">
                <a:solidFill>
                  <a:schemeClr val="tx1"/>
                </a:solidFill>
                <a:latin typeface="Roboto Thin" panose="02000000000000000000" pitchFamily="2" charset="0"/>
                <a:ea typeface="+mn-ea"/>
                <a:cs typeface="+mn-cs"/>
              </a:rPr>
              <a:t>Hva har jeg satt pris på ved deg i vårt samarbeid?</a:t>
            </a:r>
          </a:p>
        </p:txBody>
      </p:sp>
    </p:spTree>
    <p:extLst>
      <p:ext uri="{BB962C8B-B14F-4D97-AF65-F5344CB8AC3E}">
        <p14:creationId xmlns:p14="http://schemas.microsoft.com/office/powerpoint/2010/main" val="3371046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pic>
        <p:nvPicPr>
          <p:cNvPr id="7" name="Picture 6" descr="A picture containing text, clipart, sign&#10;&#10;Description automatically generated">
            <a:extLst>
              <a:ext uri="{FF2B5EF4-FFF2-40B4-BE49-F238E27FC236}">
                <a16:creationId xmlns:a16="http://schemas.microsoft.com/office/drawing/2014/main" id="{CB6FAAA1-C2FF-43A3-8BD2-E2C31BFD4D1E}"/>
              </a:ext>
            </a:extLst>
          </p:cNvPr>
          <p:cNvPicPr>
            <a:picLocks noChangeAspect="1"/>
          </p:cNvPicPr>
          <p:nvPr userDrawn="1"/>
        </p:nvPicPr>
        <p:blipFill>
          <a:blip r:embed="rId4"/>
          <a:stretch>
            <a:fillRect/>
          </a:stretch>
        </p:blipFill>
        <p:spPr>
          <a:xfrm>
            <a:off x="691140" y="5998483"/>
            <a:ext cx="337452" cy="669867"/>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4C1A2272-0926-494A-8064-9724279CA86D}"/>
              </a:ext>
            </a:extLst>
          </p:cNvPr>
          <p:cNvPicPr>
            <a:picLocks noChangeAspect="1"/>
          </p:cNvPicPr>
          <p:nvPr userDrawn="1"/>
        </p:nvPicPr>
        <p:blipFill>
          <a:blip r:embed="rId5"/>
          <a:stretch>
            <a:fillRect/>
          </a:stretch>
        </p:blipFill>
        <p:spPr>
          <a:xfrm>
            <a:off x="192593" y="5998484"/>
            <a:ext cx="336379" cy="669867"/>
          </a:xfrm>
          <a:prstGeom prst="rect">
            <a:avLst/>
          </a:prstGeom>
        </p:spPr>
      </p:pic>
    </p:spTree>
    <p:extLst>
      <p:ext uri="{BB962C8B-B14F-4D97-AF65-F5344CB8AC3E}">
        <p14:creationId xmlns:p14="http://schemas.microsoft.com/office/powerpoint/2010/main" val="86256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90E4-B7BD-4EBC-BE98-347E8DD81F5C}"/>
              </a:ext>
            </a:extLst>
          </p:cNvPr>
          <p:cNvSpPr>
            <a:spLocks noGrp="1"/>
          </p:cNvSpPr>
          <p:nvPr>
            <p:ph type="title"/>
          </p:nvPr>
        </p:nvSpPr>
        <p:spPr/>
        <p:txBody>
          <a:bodyPr/>
          <a:lstStyle>
            <a:lvl1pPr>
              <a:defRPr>
                <a:solidFill>
                  <a:srgbClr val="231651"/>
                </a:solidFill>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DCFA739F-450F-4A35-A7AF-A52215CEFA94}"/>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0B1F0C47-D1C1-4574-A12E-F3C6A919569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20F747CC-E7DA-4BA0-9EF1-60B62A61FB19}"/>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636F1883-0003-4C18-800D-23E2AF11E14B}"/>
              </a:ext>
            </a:extLst>
          </p:cNvPr>
          <p:cNvSpPr>
            <a:spLocks noGrp="1"/>
          </p:cNvSpPr>
          <p:nvPr>
            <p:ph idx="1"/>
          </p:nvPr>
        </p:nvSpPr>
        <p:spPr>
          <a:xfrm>
            <a:off x="901375" y="1669640"/>
            <a:ext cx="4941641" cy="4584964"/>
          </a:xfrm>
          <a:prstGeom prst="rect">
            <a:avLst/>
          </a:prstGeom>
        </p:spPr>
        <p:txBody>
          <a:bodyPr vert="horz" lIns="0" tIns="0" rIns="0" bIns="0" rtlCol="0">
            <a:normAutofit/>
          </a:bodyPr>
          <a:lstStyle>
            <a:lvl1pPr>
              <a:buClr>
                <a:srgbClr val="FF3300"/>
              </a:buClr>
              <a:defRPr sz="1400">
                <a:latin typeface="Merriweather Light" panose="00000400000000000000" pitchFamily="2" charset="0"/>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lassholder for tekst 2">
            <a:extLst>
              <a:ext uri="{FF2B5EF4-FFF2-40B4-BE49-F238E27FC236}">
                <a16:creationId xmlns:a16="http://schemas.microsoft.com/office/drawing/2014/main" id="{E0FDC96D-C6D1-4256-A315-E3D4FDBB0E28}"/>
              </a:ext>
            </a:extLst>
          </p:cNvPr>
          <p:cNvSpPr>
            <a:spLocks noGrp="1"/>
          </p:cNvSpPr>
          <p:nvPr>
            <p:ph idx="13"/>
          </p:nvPr>
        </p:nvSpPr>
        <p:spPr>
          <a:xfrm>
            <a:off x="6217921" y="1669640"/>
            <a:ext cx="5120440"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9279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B676-3B8B-4B07-989E-B7AF6A5ADBA8}"/>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F0C73F7-ECE6-4CBC-A8DD-6686488AA35D}"/>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625F015D-6DF4-41BE-8770-65F6D4FCDA6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6AB6B71-6EF6-4CB6-9A90-66334A2D577D}"/>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innhold 2">
            <a:extLst>
              <a:ext uri="{FF2B5EF4-FFF2-40B4-BE49-F238E27FC236}">
                <a16:creationId xmlns:a16="http://schemas.microsoft.com/office/drawing/2014/main" id="{9F7CAB68-FFB6-4F7C-91C7-240307436AD3}"/>
              </a:ext>
            </a:extLst>
          </p:cNvPr>
          <p:cNvSpPr>
            <a:spLocks noGrp="1"/>
          </p:cNvSpPr>
          <p:nvPr>
            <p:ph sz="half" idx="1"/>
          </p:nvPr>
        </p:nvSpPr>
        <p:spPr>
          <a:xfrm>
            <a:off x="901374" y="1687928"/>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7" name="Plassholder for innhold 3">
            <a:extLst>
              <a:ext uri="{FF2B5EF4-FFF2-40B4-BE49-F238E27FC236}">
                <a16:creationId xmlns:a16="http://schemas.microsoft.com/office/drawing/2014/main" id="{A1558D7D-337A-4820-A1FF-F8C90AE01309}"/>
              </a:ext>
            </a:extLst>
          </p:cNvPr>
          <p:cNvSpPr>
            <a:spLocks noGrp="1"/>
          </p:cNvSpPr>
          <p:nvPr>
            <p:ph sz="half" idx="2"/>
          </p:nvPr>
        </p:nvSpPr>
        <p:spPr>
          <a:xfrm>
            <a:off x="8063565" y="1687927"/>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8" name="Plassholder for innhold 4">
            <a:extLst>
              <a:ext uri="{FF2B5EF4-FFF2-40B4-BE49-F238E27FC236}">
                <a16:creationId xmlns:a16="http://schemas.microsoft.com/office/drawing/2014/main" id="{0555E30A-6145-4D75-9DDC-E8265C28CC85}"/>
              </a:ext>
            </a:extLst>
          </p:cNvPr>
          <p:cNvSpPr>
            <a:spLocks noGrp="1"/>
          </p:cNvSpPr>
          <p:nvPr>
            <p:ph sz="half" idx="13"/>
          </p:nvPr>
        </p:nvSpPr>
        <p:spPr>
          <a:xfrm>
            <a:off x="4482265" y="1687927"/>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9" name="Plassholder for innhold 5">
            <a:extLst>
              <a:ext uri="{FF2B5EF4-FFF2-40B4-BE49-F238E27FC236}">
                <a16:creationId xmlns:a16="http://schemas.microsoft.com/office/drawing/2014/main" id="{46851DB5-394C-4514-8A51-FD17FA11A2FA}"/>
              </a:ext>
            </a:extLst>
          </p:cNvPr>
          <p:cNvSpPr>
            <a:spLocks noGrp="1"/>
          </p:cNvSpPr>
          <p:nvPr>
            <p:ph sz="half" idx="14"/>
          </p:nvPr>
        </p:nvSpPr>
        <p:spPr>
          <a:xfrm>
            <a:off x="901374" y="4122922"/>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10" name="Plassholder for innhold 6">
            <a:extLst>
              <a:ext uri="{FF2B5EF4-FFF2-40B4-BE49-F238E27FC236}">
                <a16:creationId xmlns:a16="http://schemas.microsoft.com/office/drawing/2014/main" id="{503DB077-8D26-45E3-90AE-0560E57C4859}"/>
              </a:ext>
            </a:extLst>
          </p:cNvPr>
          <p:cNvSpPr>
            <a:spLocks noGrp="1"/>
          </p:cNvSpPr>
          <p:nvPr>
            <p:ph sz="half" idx="15"/>
          </p:nvPr>
        </p:nvSpPr>
        <p:spPr>
          <a:xfrm>
            <a:off x="4482265" y="4122922"/>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11" name="Plassholder for innhold 7">
            <a:extLst>
              <a:ext uri="{FF2B5EF4-FFF2-40B4-BE49-F238E27FC236}">
                <a16:creationId xmlns:a16="http://schemas.microsoft.com/office/drawing/2014/main" id="{A30C1FF5-E9A6-4288-8C73-6CCA2525DDDB}"/>
              </a:ext>
            </a:extLst>
          </p:cNvPr>
          <p:cNvSpPr>
            <a:spLocks noGrp="1"/>
          </p:cNvSpPr>
          <p:nvPr>
            <p:ph sz="half" idx="16"/>
          </p:nvPr>
        </p:nvSpPr>
        <p:spPr>
          <a:xfrm>
            <a:off x="8063154" y="4122922"/>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Tree>
    <p:extLst>
      <p:ext uri="{BB962C8B-B14F-4D97-AF65-F5344CB8AC3E}">
        <p14:creationId xmlns:p14="http://schemas.microsoft.com/office/powerpoint/2010/main" val="71967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 TOC">
    <p:bg>
      <p:bgPr>
        <a:solidFill>
          <a:srgbClr val="EFECE7"/>
        </a:solidFill>
        <a:effectLst/>
      </p:bgPr>
    </p:bg>
    <p:spTree>
      <p:nvGrpSpPr>
        <p:cNvPr id="1" name=""/>
        <p:cNvGrpSpPr/>
        <p:nvPr/>
      </p:nvGrpSpPr>
      <p:grpSpPr>
        <a:xfrm>
          <a:off x="0" y="0"/>
          <a:ext cx="0" cy="0"/>
          <a:chOff x="0" y="0"/>
          <a:chExt cx="0" cy="0"/>
        </a:xfrm>
      </p:grpSpPr>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a:r>
                <a:rPr lang="en-US"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US"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a:r>
                <a:rPr lang="en-US"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US"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a:t>&lt;DURATION&gt;</a:t>
              </a:r>
            </a:p>
          </p:txBody>
        </p:sp>
      </p:grpSp>
      <p:sp>
        <p:nvSpPr>
          <p:cNvPr id="2" name="Title 1">
            <a:extLst>
              <a:ext uri="{FF2B5EF4-FFF2-40B4-BE49-F238E27FC236}">
                <a16:creationId xmlns:a16="http://schemas.microsoft.com/office/drawing/2014/main" id="{7B5B1540-00C3-4D89-8428-1E5900A86A3E}"/>
              </a:ext>
            </a:extLst>
          </p:cNvPr>
          <p:cNvSpPr>
            <a:spLocks noGrp="1"/>
          </p:cNvSpPr>
          <p:nvPr>
            <p:ph type="title" idx="10" hasCustomPrompt="1"/>
          </p:nvPr>
        </p:nvSpPr>
        <p:spPr/>
        <p:txBody>
          <a:bodyPr/>
          <a:lstStyle>
            <a:lvl1pPr>
              <a:defRPr>
                <a:solidFill>
                  <a:srgbClr val="231651"/>
                </a:solidFill>
              </a:defRPr>
            </a:lvl1pPr>
          </a:lstStyle>
          <a:p>
            <a:r>
              <a:rPr lang="en-US"/>
              <a:t>Agenda</a:t>
            </a:r>
            <a:endParaRPr lang="nb-NO"/>
          </a:p>
        </p:txBody>
      </p:sp>
    </p:spTree>
    <p:extLst>
      <p:ext uri="{BB962C8B-B14F-4D97-AF65-F5344CB8AC3E}">
        <p14:creationId xmlns:p14="http://schemas.microsoft.com/office/powerpoint/2010/main" val="191278963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23165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877508" y="3101503"/>
            <a:ext cx="10436985" cy="654995"/>
          </a:xfrm>
        </p:spPr>
        <p:txBody>
          <a:bodyPr anchor="ctr">
            <a:normAutofit/>
          </a:bodyPr>
          <a:lstStyle>
            <a:lvl1pPr algn="ctr">
              <a:defRPr sz="3600">
                <a:solidFill>
                  <a:srgbClr val="EFECE7"/>
                </a:solidFill>
              </a:defRPr>
            </a:lvl1pPr>
          </a:lstStyle>
          <a:p>
            <a:r>
              <a:rPr lang="en-US"/>
              <a:t>Click to edit Master title style</a:t>
            </a:r>
            <a:endParaRPr lang="nb-NO"/>
          </a:p>
        </p:txBody>
      </p:sp>
      <p:pic>
        <p:nvPicPr>
          <p:cNvPr id="3" name="Graphic 2">
            <a:extLst>
              <a:ext uri="{FF2B5EF4-FFF2-40B4-BE49-F238E27FC236}">
                <a16:creationId xmlns:a16="http://schemas.microsoft.com/office/drawing/2014/main" id="{F53D360E-60A1-45BF-9D93-23879763D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pic>
        <p:nvPicPr>
          <p:cNvPr id="4" name="Picture 3" descr="A picture containing text, clipart, sign&#10;&#10;Description automatically generated">
            <a:extLst>
              <a:ext uri="{FF2B5EF4-FFF2-40B4-BE49-F238E27FC236}">
                <a16:creationId xmlns:a16="http://schemas.microsoft.com/office/drawing/2014/main" id="{3C2969AA-85FF-4C27-B90F-3E66468AC1AA}"/>
              </a:ext>
            </a:extLst>
          </p:cNvPr>
          <p:cNvPicPr>
            <a:picLocks noChangeAspect="1"/>
          </p:cNvPicPr>
          <p:nvPr userDrawn="1"/>
        </p:nvPicPr>
        <p:blipFill>
          <a:blip r:embed="rId4"/>
          <a:stretch>
            <a:fillRect/>
          </a:stretch>
        </p:blipFill>
        <p:spPr>
          <a:xfrm>
            <a:off x="11638502" y="227921"/>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CEBEA06F-5029-4A1B-B26A-7BC0317A00E7}"/>
              </a:ext>
            </a:extLst>
          </p:cNvPr>
          <p:cNvPicPr>
            <a:picLocks noChangeAspect="1"/>
          </p:cNvPicPr>
          <p:nvPr userDrawn="1"/>
        </p:nvPicPr>
        <p:blipFill>
          <a:blip r:embed="rId5"/>
          <a:stretch>
            <a:fillRect/>
          </a:stretch>
        </p:blipFill>
        <p:spPr>
          <a:xfrm>
            <a:off x="11144717" y="227922"/>
            <a:ext cx="336379" cy="669867"/>
          </a:xfrm>
          <a:prstGeom prst="rect">
            <a:avLst/>
          </a:prstGeom>
        </p:spPr>
      </p:pic>
    </p:spTree>
    <p:extLst>
      <p:ext uri="{BB962C8B-B14F-4D97-AF65-F5344CB8AC3E}">
        <p14:creationId xmlns:p14="http://schemas.microsoft.com/office/powerpoint/2010/main" val="393514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rgbClr val="D9DBF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pic>
        <p:nvPicPr>
          <p:cNvPr id="16" name="Graphic 15">
            <a:extLst>
              <a:ext uri="{FF2B5EF4-FFF2-40B4-BE49-F238E27FC236}">
                <a16:creationId xmlns:a16="http://schemas.microsoft.com/office/drawing/2014/main" id="{783A9B7D-C049-4C28-8D73-4D79C9C1C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sp>
        <p:nvSpPr>
          <p:cNvPr id="17" name="Title 5">
            <a:extLst>
              <a:ext uri="{FF2B5EF4-FFF2-40B4-BE49-F238E27FC236}">
                <a16:creationId xmlns:a16="http://schemas.microsoft.com/office/drawing/2014/main" id="{4817807F-0340-45FE-9184-B7693C93457C}"/>
              </a:ext>
            </a:extLst>
          </p:cNvPr>
          <p:cNvSpPr>
            <a:spLocks noGrp="1"/>
          </p:cNvSpPr>
          <p:nvPr>
            <p:ph type="title"/>
          </p:nvPr>
        </p:nvSpPr>
        <p:spPr>
          <a:xfrm>
            <a:off x="877508" y="3101503"/>
            <a:ext cx="10436985" cy="654995"/>
          </a:xfrm>
        </p:spPr>
        <p:txBody>
          <a:bodyPr anchor="ctr">
            <a:normAutofit/>
          </a:bodyPr>
          <a:lstStyle>
            <a:lvl1pPr algn="ctr">
              <a:defRPr sz="3600">
                <a:solidFill>
                  <a:schemeClr val="accent1"/>
                </a:solidFill>
              </a:defRPr>
            </a:lvl1pPr>
          </a:lstStyle>
          <a:p>
            <a:r>
              <a:rPr lang="en-US"/>
              <a:t>Click to edit Master title style</a:t>
            </a:r>
            <a:endParaRPr lang="nb-NO"/>
          </a:p>
        </p:txBody>
      </p:sp>
    </p:spTree>
    <p:extLst>
      <p:ext uri="{BB962C8B-B14F-4D97-AF65-F5344CB8AC3E}">
        <p14:creationId xmlns:p14="http://schemas.microsoft.com/office/powerpoint/2010/main" val="3088132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ersonlig bruksanvisn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DD78B4-C7E6-4663-B1A8-CA73ACB910D0}"/>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58528ACD-8080-43F8-8030-D5CD52D1D6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009FF4F-FF0B-4F2B-BA37-59BC7F1D702F}"/>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34" name="Rectangle 33">
            <a:extLst>
              <a:ext uri="{FF2B5EF4-FFF2-40B4-BE49-F238E27FC236}">
                <a16:creationId xmlns:a16="http://schemas.microsoft.com/office/drawing/2014/main" id="{ABD28E9F-B2BA-461E-817E-ADA0162252BB}"/>
              </a:ext>
            </a:extLst>
          </p:cNvPr>
          <p:cNvSpPr>
            <a:spLocks/>
          </p:cNvSpPr>
          <p:nvPr userDrawn="1"/>
        </p:nvSpPr>
        <p:spPr>
          <a:xfrm>
            <a:off x="8580948" y="3795912"/>
            <a:ext cx="2511875" cy="474330"/>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Hva gjør meg motivert for arbeidet i dette teamet?</a:t>
            </a:r>
          </a:p>
        </p:txBody>
      </p:sp>
      <p:sp>
        <p:nvSpPr>
          <p:cNvPr id="36" name="Text Placeholder 8">
            <a:extLst>
              <a:ext uri="{FF2B5EF4-FFF2-40B4-BE49-F238E27FC236}">
                <a16:creationId xmlns:a16="http://schemas.microsoft.com/office/drawing/2014/main" id="{A55DCB2A-730E-4C90-AFFA-E98CA887523A}"/>
              </a:ext>
            </a:extLst>
          </p:cNvPr>
          <p:cNvSpPr>
            <a:spLocks noGrp="1"/>
          </p:cNvSpPr>
          <p:nvPr>
            <p:ph type="body" sz="quarter" idx="24"/>
          </p:nvPr>
        </p:nvSpPr>
        <p:spPr>
          <a:xfrm>
            <a:off x="8578288" y="2001341"/>
            <a:ext cx="2514536" cy="1262951"/>
          </a:xfrm>
        </p:spPr>
        <p:txBody>
          <a:bodyPr>
            <a:no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8">
            <a:extLst>
              <a:ext uri="{FF2B5EF4-FFF2-40B4-BE49-F238E27FC236}">
                <a16:creationId xmlns:a16="http://schemas.microsoft.com/office/drawing/2014/main" id="{15B31007-4557-4BE9-B11E-819A60648C5F}"/>
              </a:ext>
            </a:extLst>
          </p:cNvPr>
          <p:cNvSpPr>
            <a:spLocks noGrp="1"/>
          </p:cNvSpPr>
          <p:nvPr>
            <p:ph type="body" sz="quarter" idx="13"/>
          </p:nvPr>
        </p:nvSpPr>
        <p:spPr>
          <a:xfrm>
            <a:off x="3117318" y="2001341"/>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itle 1">
            <a:extLst>
              <a:ext uri="{FF2B5EF4-FFF2-40B4-BE49-F238E27FC236}">
                <a16:creationId xmlns:a16="http://schemas.microsoft.com/office/drawing/2014/main" id="{F22EE082-F4CF-4BB3-A10B-F6740AAA75D3}"/>
              </a:ext>
            </a:extLst>
          </p:cNvPr>
          <p:cNvSpPr>
            <a:spLocks noGrp="1"/>
          </p:cNvSpPr>
          <p:nvPr>
            <p:ph type="title" hasCustomPrompt="1"/>
          </p:nvPr>
        </p:nvSpPr>
        <p:spPr>
          <a:xfrm>
            <a:off x="878267" y="501389"/>
            <a:ext cx="9764333" cy="654995"/>
          </a:xfrm>
        </p:spPr>
        <p:txBody>
          <a:bodyPr/>
          <a:lstStyle>
            <a:lvl1pPr algn="l">
              <a:defRPr/>
            </a:lvl1pPr>
          </a:lstStyle>
          <a:p>
            <a:r>
              <a:rPr lang="en-US"/>
              <a:t>[….]s </a:t>
            </a:r>
            <a:r>
              <a:rPr lang="en-US" err="1"/>
              <a:t>personlige</a:t>
            </a:r>
            <a:r>
              <a:rPr lang="en-US"/>
              <a:t> </a:t>
            </a:r>
            <a:r>
              <a:rPr lang="en-US" err="1"/>
              <a:t>bruksanvisning</a:t>
            </a:r>
            <a:endParaRPr lang="nb-NO"/>
          </a:p>
        </p:txBody>
      </p:sp>
      <p:sp>
        <p:nvSpPr>
          <p:cNvPr id="39" name="Picture Placeholder 6">
            <a:extLst>
              <a:ext uri="{FF2B5EF4-FFF2-40B4-BE49-F238E27FC236}">
                <a16:creationId xmlns:a16="http://schemas.microsoft.com/office/drawing/2014/main" id="{A56A9FC7-39B9-492C-937F-3F98DC1F1B09}"/>
              </a:ext>
            </a:extLst>
          </p:cNvPr>
          <p:cNvSpPr>
            <a:spLocks noGrp="1"/>
          </p:cNvSpPr>
          <p:nvPr>
            <p:ph type="pic" sz="quarter" idx="14"/>
          </p:nvPr>
        </p:nvSpPr>
        <p:spPr>
          <a:xfrm>
            <a:off x="880531" y="1405812"/>
            <a:ext cx="1859217" cy="1645983"/>
          </a:xfrm>
          <a:ln>
            <a:solidFill>
              <a:schemeClr val="accent4"/>
            </a:solidFill>
            <a:prstDash val="dash"/>
          </a:ln>
        </p:spPr>
        <p:txBody>
          <a:bodyPr/>
          <a:lstStyle>
            <a:lvl1pPr>
              <a:defRPr/>
            </a:lvl1pPr>
          </a:lstStyle>
          <a:p>
            <a:r>
              <a:rPr lang="en-US"/>
              <a:t>Click icon to add picture</a:t>
            </a:r>
            <a:endParaRPr lang="nb-NO"/>
          </a:p>
        </p:txBody>
      </p:sp>
      <p:sp>
        <p:nvSpPr>
          <p:cNvPr id="40" name="Rectangle 39">
            <a:extLst>
              <a:ext uri="{FF2B5EF4-FFF2-40B4-BE49-F238E27FC236}">
                <a16:creationId xmlns:a16="http://schemas.microsoft.com/office/drawing/2014/main" id="{10E02A34-94D1-4C32-87AF-C7E4ECF92CF1}"/>
              </a:ext>
            </a:extLst>
          </p:cNvPr>
          <p:cNvSpPr>
            <a:spLocks/>
          </p:cNvSpPr>
          <p:nvPr userDrawn="1"/>
        </p:nvSpPr>
        <p:spPr>
          <a:xfrm>
            <a:off x="883192" y="3297820"/>
            <a:ext cx="1496347"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Rolle</a:t>
            </a:r>
          </a:p>
        </p:txBody>
      </p:sp>
      <p:sp>
        <p:nvSpPr>
          <p:cNvPr id="41" name="Rectangle 40">
            <a:extLst>
              <a:ext uri="{FF2B5EF4-FFF2-40B4-BE49-F238E27FC236}">
                <a16:creationId xmlns:a16="http://schemas.microsoft.com/office/drawing/2014/main" id="{3199E808-8F60-408B-84AF-451AE6A650B4}"/>
              </a:ext>
            </a:extLst>
          </p:cNvPr>
          <p:cNvSpPr>
            <a:spLocks/>
          </p:cNvSpPr>
          <p:nvPr userDrawn="1"/>
        </p:nvSpPr>
        <p:spPr>
          <a:xfrm>
            <a:off x="881217" y="4281598"/>
            <a:ext cx="1458436"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Nøkkelkompetanse</a:t>
            </a:r>
          </a:p>
        </p:txBody>
      </p:sp>
      <p:sp>
        <p:nvSpPr>
          <p:cNvPr id="43" name="Rectangle 42">
            <a:extLst>
              <a:ext uri="{FF2B5EF4-FFF2-40B4-BE49-F238E27FC236}">
                <a16:creationId xmlns:a16="http://schemas.microsoft.com/office/drawing/2014/main" id="{7FE57B7D-F342-4E0E-AE48-F05A47F6D7FF}"/>
              </a:ext>
            </a:extLst>
          </p:cNvPr>
          <p:cNvSpPr>
            <a:spLocks/>
          </p:cNvSpPr>
          <p:nvPr userDrawn="1"/>
        </p:nvSpPr>
        <p:spPr>
          <a:xfrm>
            <a:off x="3119979" y="14113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Mine største styrker og bidrag i samarbeidssituasjoner:</a:t>
            </a:r>
          </a:p>
        </p:txBody>
      </p:sp>
      <p:sp>
        <p:nvSpPr>
          <p:cNvPr id="44" name="Rectangle 43">
            <a:extLst>
              <a:ext uri="{FF2B5EF4-FFF2-40B4-BE49-F238E27FC236}">
                <a16:creationId xmlns:a16="http://schemas.microsoft.com/office/drawing/2014/main" id="{8E96DC5E-5A1A-49F6-AA78-418875C9ED14}"/>
              </a:ext>
            </a:extLst>
          </p:cNvPr>
          <p:cNvSpPr>
            <a:spLocks/>
          </p:cNvSpPr>
          <p:nvPr userDrawn="1"/>
        </p:nvSpPr>
        <p:spPr>
          <a:xfrm>
            <a:off x="5849134" y="1898669"/>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Mine svakheter i samarbeidssituasjoner:</a:t>
            </a:r>
          </a:p>
        </p:txBody>
      </p:sp>
      <p:sp>
        <p:nvSpPr>
          <p:cNvPr id="45" name="Rectangle 44">
            <a:extLst>
              <a:ext uri="{FF2B5EF4-FFF2-40B4-BE49-F238E27FC236}">
                <a16:creationId xmlns:a16="http://schemas.microsoft.com/office/drawing/2014/main" id="{D17FBB15-03FD-40DC-BDFC-08B528237866}"/>
              </a:ext>
            </a:extLst>
          </p:cNvPr>
          <p:cNvSpPr>
            <a:spLocks/>
          </p:cNvSpPr>
          <p:nvPr userDrawn="1"/>
        </p:nvSpPr>
        <p:spPr>
          <a:xfrm>
            <a:off x="5846473" y="406648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 folk kan finne på å misforstå når de samarbeider med meg:</a:t>
            </a:r>
          </a:p>
        </p:txBody>
      </p:sp>
      <p:sp>
        <p:nvSpPr>
          <p:cNvPr id="46" name="Rectangle 45">
            <a:extLst>
              <a:ext uri="{FF2B5EF4-FFF2-40B4-BE49-F238E27FC236}">
                <a16:creationId xmlns:a16="http://schemas.microsoft.com/office/drawing/2014/main" id="{9C75A7F1-C4FA-4930-8547-C0BF3AA27E48}"/>
              </a:ext>
            </a:extLst>
          </p:cNvPr>
          <p:cNvSpPr>
            <a:spLocks/>
          </p:cNvSpPr>
          <p:nvPr userDrawn="1"/>
        </p:nvSpPr>
        <p:spPr>
          <a:xfrm>
            <a:off x="8580948" y="14055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Dette trenger jeg fra gruppen for å være på mitt beste:</a:t>
            </a:r>
          </a:p>
        </p:txBody>
      </p:sp>
      <p:sp>
        <p:nvSpPr>
          <p:cNvPr id="47" name="Rectangle 46">
            <a:extLst>
              <a:ext uri="{FF2B5EF4-FFF2-40B4-BE49-F238E27FC236}">
                <a16:creationId xmlns:a16="http://schemas.microsoft.com/office/drawing/2014/main" id="{2F83671C-E675-425D-8BE6-F865FFFD3DEF}"/>
              </a:ext>
            </a:extLst>
          </p:cNvPr>
          <p:cNvSpPr>
            <a:spLocks/>
          </p:cNvSpPr>
          <p:nvPr userDrawn="1"/>
        </p:nvSpPr>
        <p:spPr>
          <a:xfrm>
            <a:off x="3119979" y="3795912"/>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 som kan gå meg på nervene når jeg samarbeider med andre:</a:t>
            </a:r>
          </a:p>
        </p:txBody>
      </p:sp>
      <p:sp>
        <p:nvSpPr>
          <p:cNvPr id="48" name="Text Placeholder 8">
            <a:extLst>
              <a:ext uri="{FF2B5EF4-FFF2-40B4-BE49-F238E27FC236}">
                <a16:creationId xmlns:a16="http://schemas.microsoft.com/office/drawing/2014/main" id="{16D8B31A-38AE-4EF9-A93B-D188F1B00C7F}"/>
              </a:ext>
            </a:extLst>
          </p:cNvPr>
          <p:cNvSpPr>
            <a:spLocks noGrp="1"/>
          </p:cNvSpPr>
          <p:nvPr>
            <p:ph type="body" sz="quarter" idx="18"/>
          </p:nvPr>
        </p:nvSpPr>
        <p:spPr>
          <a:xfrm>
            <a:off x="5846473" y="248861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9" name="Text Placeholder 8">
            <a:extLst>
              <a:ext uri="{FF2B5EF4-FFF2-40B4-BE49-F238E27FC236}">
                <a16:creationId xmlns:a16="http://schemas.microsoft.com/office/drawing/2014/main" id="{1A1F2A41-484C-44C4-B9B4-671BFC1E1336}"/>
              </a:ext>
            </a:extLst>
          </p:cNvPr>
          <p:cNvSpPr>
            <a:spLocks noGrp="1"/>
          </p:cNvSpPr>
          <p:nvPr>
            <p:ph type="body" sz="quarter" idx="20"/>
          </p:nvPr>
        </p:nvSpPr>
        <p:spPr>
          <a:xfrm>
            <a:off x="3117318" y="4385857"/>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0" name="Text Placeholder 8">
            <a:extLst>
              <a:ext uri="{FF2B5EF4-FFF2-40B4-BE49-F238E27FC236}">
                <a16:creationId xmlns:a16="http://schemas.microsoft.com/office/drawing/2014/main" id="{2A8F3689-1945-444C-9233-356602A6CBCB}"/>
              </a:ext>
            </a:extLst>
          </p:cNvPr>
          <p:cNvSpPr>
            <a:spLocks noGrp="1"/>
          </p:cNvSpPr>
          <p:nvPr>
            <p:ph type="body" sz="quarter" idx="21"/>
          </p:nvPr>
        </p:nvSpPr>
        <p:spPr>
          <a:xfrm>
            <a:off x="5868057" y="4664458"/>
            <a:ext cx="2490291"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1" name="Text Placeholder 8">
            <a:extLst>
              <a:ext uri="{FF2B5EF4-FFF2-40B4-BE49-F238E27FC236}">
                <a16:creationId xmlns:a16="http://schemas.microsoft.com/office/drawing/2014/main" id="{587FC934-6DF4-40D8-82B8-6CB49708C0D0}"/>
              </a:ext>
            </a:extLst>
          </p:cNvPr>
          <p:cNvSpPr>
            <a:spLocks noGrp="1"/>
          </p:cNvSpPr>
          <p:nvPr>
            <p:ph type="body" sz="quarter" idx="22"/>
          </p:nvPr>
        </p:nvSpPr>
        <p:spPr>
          <a:xfrm>
            <a:off x="8578288" y="439388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2" name="Text Placeholder 8">
            <a:extLst>
              <a:ext uri="{FF2B5EF4-FFF2-40B4-BE49-F238E27FC236}">
                <a16:creationId xmlns:a16="http://schemas.microsoft.com/office/drawing/2014/main" id="{BAEF750A-C04E-4E4C-A1F1-0AC9E8A180D9}"/>
              </a:ext>
            </a:extLst>
          </p:cNvPr>
          <p:cNvSpPr>
            <a:spLocks noGrp="1"/>
          </p:cNvSpPr>
          <p:nvPr>
            <p:ph type="body" sz="quarter" idx="25"/>
          </p:nvPr>
        </p:nvSpPr>
        <p:spPr>
          <a:xfrm>
            <a:off x="881217" y="4664458"/>
            <a:ext cx="1859217" cy="1262951"/>
          </a:xfrm>
        </p:spPr>
        <p:txBody>
          <a:bodyPr/>
          <a:lstStyle>
            <a:lvl1pPr>
              <a:defRPr sz="1200"/>
            </a:lvl1pPr>
            <a:lvl2pPr>
              <a:defRPr sz="1100"/>
            </a:lvl2pPr>
            <a:lvl3pPr>
              <a:defRPr sz="105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6343E1BC-CEA5-48AC-AAA5-B13EC8C3ED61}"/>
              </a:ext>
            </a:extLst>
          </p:cNvPr>
          <p:cNvSpPr>
            <a:spLocks noGrp="1"/>
          </p:cNvSpPr>
          <p:nvPr>
            <p:ph type="body" sz="quarter" idx="26"/>
          </p:nvPr>
        </p:nvSpPr>
        <p:spPr>
          <a:xfrm>
            <a:off x="880786" y="3671343"/>
            <a:ext cx="1858962" cy="47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3276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spTree>
    <p:extLst>
      <p:ext uri="{BB962C8B-B14F-4D97-AF65-F5344CB8AC3E}">
        <p14:creationId xmlns:p14="http://schemas.microsoft.com/office/powerpoint/2010/main" val="344894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6" y="501389"/>
            <a:ext cx="9770254"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638222" y="226755"/>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2"/>
            </p:custDataLst>
          </p:nvPr>
        </p:nvPicPr>
        <p:blipFill rotWithShape="1">
          <a:blip r:embed="rId14"/>
          <a:srcRect/>
          <a:stretch/>
        </p:blipFill>
        <p:spPr>
          <a:xfrm>
            <a:off x="11139675" y="226755"/>
            <a:ext cx="335764" cy="669600"/>
          </a:xfrm>
          <a:prstGeom prst="rect">
            <a:avLst/>
          </a:prstGeom>
        </p:spPr>
      </p:pic>
    </p:spTree>
    <p:extLst>
      <p:ext uri="{BB962C8B-B14F-4D97-AF65-F5344CB8AC3E}">
        <p14:creationId xmlns:p14="http://schemas.microsoft.com/office/powerpoint/2010/main" val="2920020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5" r:id="rId5"/>
    <p:sldLayoutId id="2147483694" r:id="rId6"/>
    <p:sldLayoutId id="2147483696" r:id="rId7"/>
    <p:sldLayoutId id="2147483698" r:id="rId8"/>
    <p:sldLayoutId id="2147483707" r:id="rId9"/>
    <p:sldLayoutId id="2147483708" r:id="rId10"/>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5" y="501389"/>
            <a:ext cx="10436985"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1320" y="5838813"/>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3"/>
            </p:custDataLst>
          </p:nvPr>
        </p:nvPicPr>
        <p:blipFill rotWithShape="1">
          <a:blip r:embed="rId15"/>
          <a:srcRect/>
          <a:stretch/>
        </p:blipFill>
        <p:spPr>
          <a:xfrm>
            <a:off x="351320" y="4963012"/>
            <a:ext cx="335764" cy="669600"/>
          </a:xfrm>
          <a:prstGeom prst="rect">
            <a:avLst/>
          </a:prstGeom>
        </p:spPr>
      </p:pic>
    </p:spTree>
    <p:extLst>
      <p:ext uri="{BB962C8B-B14F-4D97-AF65-F5344CB8AC3E}">
        <p14:creationId xmlns:p14="http://schemas.microsoft.com/office/powerpoint/2010/main" val="1990284326"/>
      </p:ext>
    </p:extLst>
  </p:cSld>
  <p:clrMap bg1="lt1" tx1="dk1" bg2="lt2" tx2="dk2" accent1="accent1" accent2="accent2" accent3="accent3" accent4="accent4" accent5="accent5" accent6="accent6" hlink="hlink" folHlink="folHlink"/>
  <p:sldLayoutIdLst>
    <p:sldLayoutId id="2147483703" r:id="rId1"/>
    <p:sldLayoutId id="2147483673" r:id="rId2"/>
    <p:sldLayoutId id="2147483674" r:id="rId3"/>
    <p:sldLayoutId id="2147483675" r:id="rId4"/>
    <p:sldLayoutId id="2147483699" r:id="rId5"/>
    <p:sldLayoutId id="2147483700" r:id="rId6"/>
    <p:sldLayoutId id="2147483684" r:id="rId7"/>
    <p:sldLayoutId id="2147483704" r:id="rId8"/>
    <p:sldLayoutId id="2147483705" r:id="rId9"/>
    <p:sldLayoutId id="2147483706" r:id="rId10"/>
    <p:sldLayoutId id="2147483683" r:id="rId11"/>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BB75B-5602-4873-8071-7080C3D338BB}"/>
              </a:ext>
            </a:extLst>
          </p:cNvPr>
          <p:cNvSpPr/>
          <p:nvPr/>
        </p:nvSpPr>
        <p:spPr>
          <a:xfrm>
            <a:off x="-1" y="0"/>
            <a:ext cx="12192000" cy="6858000"/>
          </a:xfrm>
          <a:prstGeom prst="rect">
            <a:avLst/>
          </a:prstGeom>
          <a:solidFill>
            <a:srgbClr val="231651"/>
          </a:solidFill>
          <a:ln w="1270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sz="4400">
                <a:solidFill>
                  <a:schemeClr val="bg2">
                    <a:lumMod val="100000"/>
                  </a:schemeClr>
                </a:solidFill>
                <a:latin typeface="Roboto Thin" panose="02000000000000000000" pitchFamily="2" charset="0"/>
              </a:rPr>
              <a:t>Welcome</a:t>
            </a:r>
            <a:r>
              <a:rPr kumimoji="0" lang="en-GB" sz="44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 to</a:t>
            </a: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p:txBody>
      </p:sp>
      <p:pic>
        <p:nvPicPr>
          <p:cNvPr id="4" name="Graphic 3">
            <a:extLst>
              <a:ext uri="{FF2B5EF4-FFF2-40B4-BE49-F238E27FC236}">
                <a16:creationId xmlns:a16="http://schemas.microsoft.com/office/drawing/2014/main" id="{1D129B5C-510E-42A6-99AC-DA22CFCB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3661" y="2733675"/>
            <a:ext cx="6924675" cy="1390650"/>
          </a:xfrm>
          <a:prstGeom prst="rect">
            <a:avLst/>
          </a:prstGeom>
        </p:spPr>
      </p:pic>
      <p:pic>
        <p:nvPicPr>
          <p:cNvPr id="8" name="Picture 7" descr="A picture containing text, clipart, sign&#10;&#10;Description automatically generated">
            <a:extLst>
              <a:ext uri="{FF2B5EF4-FFF2-40B4-BE49-F238E27FC236}">
                <a16:creationId xmlns:a16="http://schemas.microsoft.com/office/drawing/2014/main" id="{CD01D013-DFF0-4670-83D6-74186CE54499}"/>
              </a:ext>
            </a:extLst>
          </p:cNvPr>
          <p:cNvPicPr>
            <a:picLocks noChangeAspect="1"/>
          </p:cNvPicPr>
          <p:nvPr/>
        </p:nvPicPr>
        <p:blipFill>
          <a:blip r:embed="rId5"/>
          <a:stretch>
            <a:fillRect/>
          </a:stretch>
        </p:blipFill>
        <p:spPr>
          <a:xfrm>
            <a:off x="6213475" y="5447735"/>
            <a:ext cx="429848" cy="853280"/>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3D002F95-73DA-41DC-9F9E-EF17CE7B6C4A}"/>
              </a:ext>
            </a:extLst>
          </p:cNvPr>
          <p:cNvPicPr>
            <a:picLocks noChangeAspect="1"/>
          </p:cNvPicPr>
          <p:nvPr/>
        </p:nvPicPr>
        <p:blipFill>
          <a:blip r:embed="rId6"/>
          <a:stretch>
            <a:fillRect/>
          </a:stretch>
        </p:blipFill>
        <p:spPr>
          <a:xfrm>
            <a:off x="5550045" y="5447736"/>
            <a:ext cx="428481" cy="853279"/>
          </a:xfrm>
          <a:prstGeom prst="rect">
            <a:avLst/>
          </a:prstGeom>
        </p:spPr>
      </p:pic>
      <p:sp>
        <p:nvSpPr>
          <p:cNvPr id="9" name="TextBox 8">
            <a:extLst>
              <a:ext uri="{FF2B5EF4-FFF2-40B4-BE49-F238E27FC236}">
                <a16:creationId xmlns:a16="http://schemas.microsoft.com/office/drawing/2014/main" id="{BF571FED-E4BA-48ED-A425-7B8BAC341F7C}"/>
              </a:ext>
            </a:extLst>
          </p:cNvPr>
          <p:cNvSpPr txBox="1"/>
          <p:nvPr/>
        </p:nvSpPr>
        <p:spPr>
          <a:xfrm>
            <a:off x="4746756" y="4047667"/>
            <a:ext cx="2841715" cy="646331"/>
          </a:xfrm>
          <a:prstGeom prst="rect">
            <a:avLst/>
          </a:prstGeom>
          <a:noFill/>
        </p:spPr>
        <p:txBody>
          <a:bodyPr wrap="square" lIns="91440" tIns="45720" rIns="91440" bIns="45720" anchor="t">
            <a:spAutoFit/>
          </a:bodyPr>
          <a:lstStyle/>
          <a:p>
            <a:r>
              <a:rPr lang="en-GB" sz="3600">
                <a:solidFill>
                  <a:srgbClr val="FB4D3D"/>
                </a:solidFill>
                <a:latin typeface="Roboto Thin"/>
                <a:ea typeface="Roboto Thin"/>
                <a:cs typeface="Dreaming Outloud Pro"/>
              </a:rPr>
              <a:t>FOLLOW-UP</a:t>
            </a:r>
          </a:p>
        </p:txBody>
      </p:sp>
    </p:spTree>
    <p:extLst>
      <p:ext uri="{BB962C8B-B14F-4D97-AF65-F5344CB8AC3E}">
        <p14:creationId xmlns:p14="http://schemas.microsoft.com/office/powerpoint/2010/main" val="165682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3198-AC4C-40BB-BE5D-9C85E433CB86}"/>
              </a:ext>
            </a:extLst>
          </p:cNvPr>
          <p:cNvSpPr>
            <a:spLocks noGrp="1"/>
          </p:cNvSpPr>
          <p:nvPr>
            <p:ph type="title"/>
          </p:nvPr>
        </p:nvSpPr>
        <p:spPr>
          <a:xfrm>
            <a:off x="877507" y="501389"/>
            <a:ext cx="10436985" cy="654995"/>
          </a:xfrm>
        </p:spPr>
        <p:txBody>
          <a:bodyPr>
            <a:noAutofit/>
          </a:bodyPr>
          <a:lstStyle/>
          <a:p>
            <a:pPr>
              <a:spcBef>
                <a:spcPts val="1200"/>
              </a:spcBef>
              <a:spcAft>
                <a:spcPts val="1200"/>
              </a:spcAft>
            </a:pPr>
            <a:r>
              <a:rPr lang="en-GB"/>
              <a:t>Parking lot </a:t>
            </a:r>
            <a:br>
              <a:rPr lang="en-GB"/>
            </a:br>
            <a:r>
              <a:rPr lang="en-GB" sz="1000"/>
              <a:t> </a:t>
            </a:r>
            <a:br>
              <a:rPr lang="en-GB"/>
            </a:br>
            <a:r>
              <a:rPr lang="en-GB" sz="1200">
                <a:latin typeface="+mn-lt"/>
              </a:rPr>
              <a:t>Anything that arises during the workshop that cannot be addressed there but should be discussed in another relevant forum or meeting</a:t>
            </a:r>
            <a:br>
              <a:rPr lang="en-GB">
                <a:solidFill>
                  <a:srgbClr val="3D5471"/>
                </a:solidFill>
              </a:rPr>
            </a:br>
            <a:endParaRPr lang="en-GB">
              <a:solidFill>
                <a:srgbClr val="3D5471"/>
              </a:solidFill>
            </a:endParaRPr>
          </a:p>
        </p:txBody>
      </p:sp>
      <p:sp>
        <p:nvSpPr>
          <p:cNvPr id="3" name="Content Placeholder 2">
            <a:extLst>
              <a:ext uri="{FF2B5EF4-FFF2-40B4-BE49-F238E27FC236}">
                <a16:creationId xmlns:a16="http://schemas.microsoft.com/office/drawing/2014/main" id="{9A13F5FF-1930-4BA3-8229-2609E55C29D4}"/>
              </a:ext>
            </a:extLst>
          </p:cNvPr>
          <p:cNvSpPr>
            <a:spLocks noGrp="1"/>
          </p:cNvSpPr>
          <p:nvPr>
            <p:ph idx="1"/>
          </p:nvPr>
        </p:nvSpPr>
        <p:spPr>
          <a:ln>
            <a:noFill/>
          </a:ln>
        </p:spPr>
        <p:txBody>
          <a:bodyPr>
            <a:normAutofit/>
          </a:bodyPr>
          <a:lstStyle/>
          <a:p>
            <a:endParaRPr lang="en-GB">
              <a:solidFill>
                <a:schemeClr val="tx1">
                  <a:lumMod val="100000"/>
                </a:schemeClr>
              </a:solidFill>
              <a:latin typeface="Merriweather Light" panose="00000400000000000000" pitchFamily="2" charset="0"/>
            </a:endParaRPr>
          </a:p>
        </p:txBody>
      </p:sp>
    </p:spTree>
    <p:extLst>
      <p:ext uri="{BB962C8B-B14F-4D97-AF65-F5344CB8AC3E}">
        <p14:creationId xmlns:p14="http://schemas.microsoft.com/office/powerpoint/2010/main" val="232431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7D44-297C-4145-A4DD-166085DD2080}"/>
              </a:ext>
            </a:extLst>
          </p:cNvPr>
          <p:cNvSpPr>
            <a:spLocks noGrp="1"/>
          </p:cNvSpPr>
          <p:nvPr>
            <p:ph type="title"/>
          </p:nvPr>
        </p:nvSpPr>
        <p:spPr/>
        <p:txBody>
          <a:bodyPr>
            <a:normAutofit/>
          </a:bodyPr>
          <a:lstStyle/>
          <a:p>
            <a:r>
              <a:rPr lang="en-GB"/>
              <a:t>Facilitator guide</a:t>
            </a:r>
          </a:p>
        </p:txBody>
      </p:sp>
      <p:pic>
        <p:nvPicPr>
          <p:cNvPr id="3" name="Picture 2" descr="A picture containing text, clipart, sign&#10;&#10;Description automatically generated">
            <a:extLst>
              <a:ext uri="{FF2B5EF4-FFF2-40B4-BE49-F238E27FC236}">
                <a16:creationId xmlns:a16="http://schemas.microsoft.com/office/drawing/2014/main" id="{E4E9F7A3-1A03-4F79-8349-C1676EF44579}"/>
              </a:ext>
            </a:extLst>
          </p:cNvPr>
          <p:cNvPicPr>
            <a:picLocks noChangeAspect="1"/>
          </p:cNvPicPr>
          <p:nvPr/>
        </p:nvPicPr>
        <p:blipFill>
          <a:blip r:embed="rId2"/>
          <a:stretch>
            <a:fillRect/>
          </a:stretch>
        </p:blipFill>
        <p:spPr>
          <a:xfrm>
            <a:off x="691140" y="5998483"/>
            <a:ext cx="337452" cy="669867"/>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FBD26FD7-05D2-462B-AB82-E85A7B7D1931}"/>
              </a:ext>
            </a:extLst>
          </p:cNvPr>
          <p:cNvPicPr>
            <a:picLocks noChangeAspect="1"/>
          </p:cNvPicPr>
          <p:nvPr/>
        </p:nvPicPr>
        <p:blipFill>
          <a:blip r:embed="rId3"/>
          <a:stretch>
            <a:fillRect/>
          </a:stretch>
        </p:blipFill>
        <p:spPr>
          <a:xfrm>
            <a:off x="192593" y="5998484"/>
            <a:ext cx="336379" cy="669867"/>
          </a:xfrm>
          <a:prstGeom prst="rect">
            <a:avLst/>
          </a:prstGeom>
        </p:spPr>
      </p:pic>
      <p:sp>
        <p:nvSpPr>
          <p:cNvPr id="7" name="TextBox 8">
            <a:extLst>
              <a:ext uri="{FF2B5EF4-FFF2-40B4-BE49-F238E27FC236}">
                <a16:creationId xmlns:a16="http://schemas.microsoft.com/office/drawing/2014/main" id="{0C7B74B0-359D-3C72-E4F1-8DAAF2B6A0E3}"/>
              </a:ext>
            </a:extLst>
          </p:cNvPr>
          <p:cNvSpPr txBox="1"/>
          <p:nvPr/>
        </p:nvSpPr>
        <p:spPr>
          <a:xfrm>
            <a:off x="853766" y="3693073"/>
            <a:ext cx="2298508" cy="553998"/>
          </a:xfrm>
          <a:prstGeom prst="rect">
            <a:avLst/>
          </a:prstGeom>
          <a:noFill/>
        </p:spPr>
        <p:txBody>
          <a:bodyPr wrap="square" lIns="91440" tIns="45720" rIns="91440" bIns="45720" anchor="t">
            <a:spAutoFit/>
          </a:bodyPr>
          <a:lstStyle/>
          <a:p>
            <a:r>
              <a:rPr lang="en-GB" sz="3000">
                <a:solidFill>
                  <a:srgbClr val="FB4D3D"/>
                </a:solidFill>
                <a:latin typeface="Roboto Thin"/>
                <a:ea typeface="Roboto Thin"/>
                <a:cs typeface="Dreaming Outloud Pro"/>
              </a:rPr>
              <a:t>FOLLOW-UP</a:t>
            </a:r>
          </a:p>
        </p:txBody>
      </p:sp>
    </p:spTree>
    <p:extLst>
      <p:ext uri="{BB962C8B-B14F-4D97-AF65-F5344CB8AC3E}">
        <p14:creationId xmlns:p14="http://schemas.microsoft.com/office/powerpoint/2010/main" val="3549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A5A4-CBFD-4912-A119-BA70732774B0}"/>
              </a:ext>
            </a:extLst>
          </p:cNvPr>
          <p:cNvSpPr>
            <a:spLocks noGrp="1"/>
          </p:cNvSpPr>
          <p:nvPr>
            <p:ph type="title"/>
          </p:nvPr>
        </p:nvSpPr>
        <p:spPr/>
        <p:txBody>
          <a:bodyPr/>
          <a:lstStyle/>
          <a:p>
            <a:r>
              <a:rPr lang="en-GB"/>
              <a:t>Preparations for the facilitator</a:t>
            </a:r>
          </a:p>
        </p:txBody>
      </p:sp>
      <p:sp>
        <p:nvSpPr>
          <p:cNvPr id="3" name="Content Placeholder 2">
            <a:extLst>
              <a:ext uri="{FF2B5EF4-FFF2-40B4-BE49-F238E27FC236}">
                <a16:creationId xmlns:a16="http://schemas.microsoft.com/office/drawing/2014/main" id="{DACE2EFD-DA84-4EBC-81BC-EF13F877E1F7}"/>
              </a:ext>
            </a:extLst>
          </p:cNvPr>
          <p:cNvSpPr>
            <a:spLocks noGrp="1"/>
          </p:cNvSpPr>
          <p:nvPr>
            <p:ph idx="1"/>
          </p:nvPr>
        </p:nvSpPr>
        <p:spPr>
          <a:xfrm>
            <a:off x="901375" y="1669640"/>
            <a:ext cx="10436985" cy="4584964"/>
          </a:xfrm>
          <a:ln>
            <a:noFill/>
          </a:ln>
        </p:spPr>
        <p:txBody>
          <a:bodyPr vert="horz" wrap="square" lIns="0" tIns="0" rIns="0" bIns="0" rtlCol="0" anchor="t">
            <a:normAutofit/>
          </a:bodyPr>
          <a:lstStyle/>
          <a:p>
            <a:pPr marL="261620" indent="-261620">
              <a:spcBef>
                <a:spcPts val="1200"/>
              </a:spcBef>
              <a:spcAft>
                <a:spcPts val="1200"/>
              </a:spcAft>
              <a:buClr>
                <a:srgbClr val="3D5471"/>
              </a:buClr>
              <a:buFont typeface="+mj-lt"/>
              <a:buAutoNum type="arabicPeriod"/>
            </a:pPr>
            <a:r>
              <a:rPr lang="en-GB" b="1">
                <a:solidFill>
                  <a:schemeClr val="accent1"/>
                </a:solidFill>
                <a:latin typeface="Merriweather Light" panose="00000400000000000000" pitchFamily="2" charset="0"/>
              </a:rPr>
              <a:t>Start Smart Follow-up is quite similar to Start Smart. Familiarize yourself with the differences in the Follow-up by reading the content of this guide.</a:t>
            </a:r>
            <a:endParaRPr lang="en-GB" b="1" i="0">
              <a:solidFill>
                <a:schemeClr val="accent1"/>
              </a:solidFill>
              <a:effectLst/>
              <a:latin typeface="Merriweather Light" panose="00000400000000000000" pitchFamily="2" charset="0"/>
            </a:endParaRPr>
          </a:p>
          <a:p>
            <a:pPr marL="261620" indent="-261620">
              <a:buClr>
                <a:srgbClr val="3D5471"/>
              </a:buClr>
              <a:buFont typeface="+mj-lt"/>
              <a:buAutoNum type="arabicPeriod"/>
            </a:pPr>
            <a:r>
              <a:rPr lang="en-GB" b="1">
                <a:solidFill>
                  <a:schemeClr val="accent1"/>
                </a:solidFill>
                <a:latin typeface="Merriweather Light" panose="00000400000000000000" pitchFamily="2" charset="0"/>
              </a:rPr>
              <a:t>Prepare for the workshop by:</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Aligning the process with the team leader, if you are not the leader.</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Sending a meeting invitation, allocating approximately 2 hours (time estimate based on a team of 6 people; if you have more, consider additional time).</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Informing everyone to prepare in advance by reflecting on their contributions to the team and what they appreciate about their colleagues.</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If possible, conduct the workshop in person. Alternatively, the workshop can be conducted digitally. Hybrid is not recommended. </a:t>
            </a:r>
          </a:p>
          <a:p>
            <a:pPr>
              <a:buFont typeface="+mj-lt"/>
              <a:buAutoNum type="arabicPeriod"/>
            </a:pPr>
            <a:endParaRPr lang="en-GB" b="0" i="0">
              <a:solidFill>
                <a:schemeClr val="tx1">
                  <a:lumMod val="100000"/>
                </a:schemeClr>
              </a:solidFill>
              <a:effectLst/>
              <a:latin typeface="Merriweather Light" panose="00000400000000000000" pitchFamily="2" charset="0"/>
            </a:endParaRPr>
          </a:p>
          <a:p>
            <a:pPr marL="261620" indent="-261620">
              <a:buClr>
                <a:srgbClr val="3D5471"/>
              </a:buClr>
              <a:buFont typeface="+mj-lt"/>
              <a:buAutoNum type="arabicPeriod"/>
            </a:pPr>
            <a:r>
              <a:rPr lang="en-GB" b="1">
                <a:solidFill>
                  <a:schemeClr val="accent1"/>
                </a:solidFill>
                <a:latin typeface="Merriweather Light" panose="00000400000000000000" pitchFamily="2" charset="0"/>
              </a:rPr>
              <a:t>Prepare equipment:</a:t>
            </a:r>
          </a:p>
          <a:p>
            <a:pPr marL="261735" lvl="1" indent="0">
              <a:lnSpc>
                <a:spcPct val="150000"/>
              </a:lnSpc>
              <a:spcBef>
                <a:spcPts val="0"/>
              </a:spcBef>
              <a:buClr>
                <a:srgbClr val="3D5471"/>
              </a:buClr>
              <a:buNone/>
            </a:pPr>
            <a:r>
              <a:rPr lang="en-GB" i="1">
                <a:solidFill>
                  <a:schemeClr val="tx1">
                    <a:lumMod val="100000"/>
                  </a:schemeClr>
                </a:solidFill>
                <a:latin typeface="Merriweather Light" panose="00000400000000000000" pitchFamily="2" charset="0"/>
              </a:rPr>
              <a:t>If the team meets physically:</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Print the team contract in A0. Alternatively, write the headings from the team contract on a whiteboard/flip chart.</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One pad of post-it notes for each participant in different colours.</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Markers to write on the post-it notes.</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A clock or a timer.</a:t>
            </a:r>
          </a:p>
          <a:p>
            <a:pPr marL="261768" lvl="1" indent="0">
              <a:lnSpc>
                <a:spcPct val="150000"/>
              </a:lnSpc>
              <a:buNone/>
            </a:pPr>
            <a:r>
              <a:rPr lang="en-GB" i="1">
                <a:solidFill>
                  <a:schemeClr val="tx1">
                    <a:lumMod val="100000"/>
                  </a:schemeClr>
                </a:solidFill>
                <a:latin typeface="Merriweather Light" panose="00000400000000000000" pitchFamily="2" charset="0"/>
              </a:rPr>
              <a:t>If the team meets digitally:</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Use the MURAL - version of Start Smart or use a digital whiteboard where you enter the fields from the team contract.</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Familiarise yourself with how the tool works, so that you can help the participants to use it.</a:t>
            </a:r>
          </a:p>
          <a:p>
            <a:pPr lvl="1">
              <a:buFont typeface="Wingdings 3" panose="05040102010807070707" pitchFamily="18" charset="2"/>
              <a:buChar char=""/>
            </a:pPr>
            <a:r>
              <a:rPr lang="en-GB">
                <a:solidFill>
                  <a:schemeClr val="tx1">
                    <a:lumMod val="100000"/>
                  </a:schemeClr>
                </a:solidFill>
                <a:latin typeface="Merriweather Light" panose="00000400000000000000" pitchFamily="2" charset="0"/>
              </a:rPr>
              <a:t>Alternatively, you can also use a shared document (such as Word Online or Google Docs).</a:t>
            </a:r>
            <a:br>
              <a:rPr lang="en-GB">
                <a:solidFill>
                  <a:schemeClr val="tx1">
                    <a:lumMod val="100000"/>
                  </a:schemeClr>
                </a:solidFill>
                <a:latin typeface="Merriweather Light" panose="00000400000000000000" pitchFamily="2" charset="0"/>
              </a:rPr>
            </a:br>
            <a:endParaRPr lang="en-GB">
              <a:solidFill>
                <a:schemeClr val="tx1">
                  <a:lumMod val="100000"/>
                </a:schemeClr>
              </a:solidFill>
              <a:latin typeface="Merriweather Light" panose="00000400000000000000" pitchFamily="2" charset="0"/>
            </a:endParaRPr>
          </a:p>
        </p:txBody>
      </p:sp>
    </p:spTree>
    <p:extLst>
      <p:ext uri="{BB962C8B-B14F-4D97-AF65-F5344CB8AC3E}">
        <p14:creationId xmlns:p14="http://schemas.microsoft.com/office/powerpoint/2010/main" val="2237824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- 1/4 </a:t>
            </a:r>
          </a:p>
        </p:txBody>
      </p:sp>
      <p:sp>
        <p:nvSpPr>
          <p:cNvPr id="3" name="Content Placeholder 2">
            <a:extLst>
              <a:ext uri="{FF2B5EF4-FFF2-40B4-BE49-F238E27FC236}">
                <a16:creationId xmlns:a16="http://schemas.microsoft.com/office/drawing/2014/main" id="{665E4CDC-1F24-41B2-820D-4D07320277C6}"/>
              </a:ext>
            </a:extLst>
          </p:cNvPr>
          <p:cNvSpPr>
            <a:spLocks noGrp="1"/>
          </p:cNvSpPr>
          <p:nvPr>
            <p:ph idx="1"/>
          </p:nvPr>
        </p:nvSpPr>
        <p:spPr>
          <a:xfrm>
            <a:off x="901375" y="1669640"/>
            <a:ext cx="10436985" cy="4584964"/>
          </a:xfrm>
        </p:spPr>
        <p:txBody>
          <a:bodyPr wrap="square" anchor="t">
            <a:normAutofit/>
          </a:bodyPr>
          <a:lstStyle/>
          <a:p>
            <a:pPr marL="33" indent="0">
              <a:spcAft>
                <a:spcPts val="1200"/>
              </a:spcAft>
              <a:buNone/>
            </a:pPr>
            <a:r>
              <a:rPr lang="en-GB" dirty="0">
                <a:solidFill>
                  <a:schemeClr val="tx1">
                    <a:lumMod val="100000"/>
                  </a:schemeClr>
                </a:solidFill>
                <a:latin typeface="Merriweather Light" panose="00000400000000000000" pitchFamily="2" charset="0"/>
              </a:rPr>
              <a:t>This workshop relies on good time management. Keep an eye on the clock, and set aside a bit of buffer if you expect certain activities to take longer.</a:t>
            </a:r>
            <a:endParaRPr lang="en-GB" b="1" dirty="0">
              <a:solidFill>
                <a:schemeClr val="tx1">
                  <a:lumMod val="100000"/>
                </a:schemeClr>
              </a:solidFill>
              <a:latin typeface="Merriweather Light" panose="00000400000000000000" pitchFamily="2" charset="0"/>
            </a:endParaRPr>
          </a:p>
          <a:p>
            <a:pPr marL="33" indent="0">
              <a:lnSpc>
                <a:spcPct val="110000"/>
              </a:lnSpc>
              <a:spcAft>
                <a:spcPts val="600"/>
              </a:spcAft>
              <a:buNone/>
            </a:pPr>
            <a:r>
              <a:rPr lang="en-GB" sz="1400" b="1" dirty="0">
                <a:solidFill>
                  <a:schemeClr val="accent1"/>
                </a:solidFill>
              </a:rPr>
              <a:t>1. AGENDA, CHECK-IN AND RECAP 20 mins</a:t>
            </a:r>
          </a:p>
          <a:p>
            <a:pPr marL="33" indent="0">
              <a:buNone/>
            </a:pPr>
            <a:r>
              <a:rPr lang="en-GB" b="1" dirty="0">
                <a:solidFill>
                  <a:schemeClr val="accent1"/>
                </a:solidFill>
                <a:latin typeface="Merriweather Light" panose="00000400000000000000" pitchFamily="2" charset="0"/>
              </a:rPr>
              <a:t>A. AGENDA </a:t>
            </a:r>
            <a:r>
              <a:rPr lang="en-GB" dirty="0">
                <a:solidFill>
                  <a:schemeClr val="accent1"/>
                </a:solidFill>
                <a:latin typeface="Merriweather Light" panose="00000400000000000000" pitchFamily="2" charset="0"/>
              </a:rPr>
              <a:t>5 mins</a:t>
            </a:r>
          </a:p>
          <a:p>
            <a:pPr>
              <a:buClr>
                <a:srgbClr val="FF3300"/>
              </a:buClr>
            </a:pPr>
            <a:r>
              <a:rPr lang="en-GB" dirty="0">
                <a:solidFill>
                  <a:schemeClr val="tx1">
                    <a:lumMod val="100000"/>
                  </a:schemeClr>
                </a:solidFill>
                <a:latin typeface="Merriweather Light" panose="00000400000000000000" pitchFamily="2" charset="0"/>
              </a:rPr>
              <a:t>Start the workshop in the suggested order on the agenda slide. </a:t>
            </a:r>
          </a:p>
          <a:p>
            <a:pPr>
              <a:spcAft>
                <a:spcPts val="1200"/>
              </a:spcAft>
              <a:buClr>
                <a:srgbClr val="FF3300"/>
              </a:buClr>
            </a:pPr>
            <a:r>
              <a:rPr lang="en-GB" dirty="0">
                <a:solidFill>
                  <a:schemeClr val="tx1">
                    <a:lumMod val="100000"/>
                  </a:schemeClr>
                </a:solidFill>
                <a:latin typeface="Merriweather Light" panose="00000400000000000000" pitchFamily="2" charset="0"/>
              </a:rPr>
              <a:t>Clarify any questions or feedback on these points.</a:t>
            </a:r>
          </a:p>
          <a:p>
            <a:pPr marL="33" indent="0">
              <a:buNone/>
            </a:pPr>
            <a:r>
              <a:rPr lang="en-GB" b="1" dirty="0">
                <a:solidFill>
                  <a:schemeClr val="accent1"/>
                </a:solidFill>
                <a:latin typeface="Merriweather Light" panose="00000400000000000000" pitchFamily="2" charset="0"/>
              </a:rPr>
              <a:t>B. CHECK-IN </a:t>
            </a:r>
            <a:r>
              <a:rPr lang="en-GB" dirty="0">
                <a:solidFill>
                  <a:schemeClr val="accent1"/>
                </a:solidFill>
                <a:latin typeface="Merriweather Light" panose="00000400000000000000" pitchFamily="2" charset="0"/>
              </a:rPr>
              <a:t>10 mins</a:t>
            </a:r>
          </a:p>
          <a:p>
            <a:pPr marL="33" indent="0">
              <a:buNone/>
            </a:pPr>
            <a:r>
              <a:rPr lang="en-GB" dirty="0">
                <a:solidFill>
                  <a:schemeClr val="tx1">
                    <a:lumMod val="100000"/>
                  </a:schemeClr>
                </a:solidFill>
                <a:latin typeface="Merriweather Light" panose="00000400000000000000" pitchFamily="2" charset="0"/>
              </a:rPr>
              <a:t>In this process, we recommend that you start the check-in with the following two questions:</a:t>
            </a:r>
          </a:p>
          <a:p>
            <a:r>
              <a:rPr lang="en-GB" dirty="0">
                <a:solidFill>
                  <a:schemeClr val="tx1">
                    <a:lumMod val="100000"/>
                  </a:schemeClr>
                </a:solidFill>
                <a:latin typeface="Merriweather Light" panose="00000400000000000000" pitchFamily="2" charset="0"/>
              </a:rPr>
              <a:t>How are you today?</a:t>
            </a:r>
          </a:p>
          <a:p>
            <a:pPr>
              <a:spcAft>
                <a:spcPts val="1200"/>
              </a:spcAft>
            </a:pPr>
            <a:r>
              <a:rPr lang="en-GB" dirty="0">
                <a:solidFill>
                  <a:schemeClr val="tx1">
                    <a:lumMod val="100000"/>
                  </a:schemeClr>
                </a:solidFill>
                <a:latin typeface="Merriweather Light" panose="00000400000000000000" pitchFamily="2" charset="0"/>
              </a:rPr>
              <a:t>How do you feel now that we’re about to start this session?</a:t>
            </a:r>
          </a:p>
          <a:p>
            <a:pPr marL="33" indent="0">
              <a:spcAft>
                <a:spcPts val="1200"/>
              </a:spcAft>
              <a:buNone/>
            </a:pPr>
            <a:r>
              <a:rPr lang="en-GB" dirty="0">
                <a:solidFill>
                  <a:schemeClr val="tx1">
                    <a:lumMod val="100000"/>
                  </a:schemeClr>
                </a:solidFill>
                <a:latin typeface="Merriweather Light" panose="00000400000000000000" pitchFamily="2" charset="0"/>
              </a:rPr>
              <a:t>Make sure that everyone talks for about the same amount of time.</a:t>
            </a:r>
          </a:p>
          <a:p>
            <a:pPr marL="33" indent="0">
              <a:buNone/>
            </a:pPr>
            <a:r>
              <a:rPr lang="en-GB" b="1" i="0" dirty="0">
                <a:solidFill>
                  <a:schemeClr val="accent1"/>
                </a:solidFill>
                <a:effectLst/>
                <a:latin typeface="Merriweather Light" panose="00000400000000000000" pitchFamily="2" charset="0"/>
              </a:rPr>
              <a:t>C. RECAP </a:t>
            </a:r>
            <a:r>
              <a:rPr lang="en-GB" i="0" dirty="0">
                <a:solidFill>
                  <a:schemeClr val="accent1"/>
                </a:solidFill>
                <a:effectLst/>
                <a:latin typeface="Merriweather Light" panose="00000400000000000000" pitchFamily="2" charset="0"/>
              </a:rPr>
              <a:t>5 min </a:t>
            </a:r>
            <a:endParaRPr lang="en-GB" b="1" i="0" dirty="0">
              <a:solidFill>
                <a:schemeClr val="accent1"/>
              </a:solidFill>
              <a:effectLst/>
              <a:latin typeface="Merriweather Light" panose="00000400000000000000" pitchFamily="2" charset="0"/>
            </a:endParaRPr>
          </a:p>
          <a:p>
            <a:pPr>
              <a:spcAft>
                <a:spcPts val="1200"/>
              </a:spcAft>
            </a:pPr>
            <a:r>
              <a:rPr lang="en-GB" b="0" i="0" dirty="0">
                <a:solidFill>
                  <a:schemeClr val="tx1">
                    <a:lumMod val="100000"/>
                  </a:schemeClr>
                </a:solidFill>
                <a:effectLst/>
                <a:latin typeface="Merriweather Light" panose="00000400000000000000" pitchFamily="2" charset="0"/>
              </a:rPr>
              <a:t>Let each participant read through the team contract from the previous Start Smart to refresh their memory about what the group agreed upon at that time.</a:t>
            </a:r>
          </a:p>
          <a:p>
            <a:pPr marL="33" indent="0">
              <a:buNone/>
            </a:pPr>
            <a:endParaRPr lang="en-GB" b="0" i="0" dirty="0">
              <a:solidFill>
                <a:srgbClr val="374151"/>
              </a:solidFill>
              <a:effectLst/>
            </a:endParaRPr>
          </a:p>
        </p:txBody>
      </p:sp>
    </p:spTree>
    <p:extLst>
      <p:ext uri="{BB962C8B-B14F-4D97-AF65-F5344CB8AC3E}">
        <p14:creationId xmlns:p14="http://schemas.microsoft.com/office/powerpoint/2010/main" val="164445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2/4</a:t>
            </a:r>
          </a:p>
        </p:txBody>
      </p:sp>
      <p:sp>
        <p:nvSpPr>
          <p:cNvPr id="3" name="Content Placeholder 2">
            <a:extLst>
              <a:ext uri="{FF2B5EF4-FFF2-40B4-BE49-F238E27FC236}">
                <a16:creationId xmlns:a16="http://schemas.microsoft.com/office/drawing/2014/main" id="{A143A2D7-9502-4960-94A5-C1329F112643}"/>
              </a:ext>
            </a:extLst>
          </p:cNvPr>
          <p:cNvSpPr>
            <a:spLocks noGrp="1"/>
          </p:cNvSpPr>
          <p:nvPr>
            <p:ph idx="1"/>
          </p:nvPr>
        </p:nvSpPr>
        <p:spPr>
          <a:xfrm>
            <a:off x="901375" y="1669640"/>
            <a:ext cx="10436985" cy="4584964"/>
          </a:xfrm>
        </p:spPr>
        <p:txBody>
          <a:bodyPr vert="horz" wrap="square" lIns="0" tIns="0" rIns="0" bIns="0" rtlCol="0" anchor="t">
            <a:normAutofit/>
          </a:bodyPr>
          <a:lstStyle/>
          <a:p>
            <a:pPr marL="33" indent="0">
              <a:lnSpc>
                <a:spcPct val="110000"/>
              </a:lnSpc>
              <a:spcAft>
                <a:spcPts val="600"/>
              </a:spcAft>
              <a:buNone/>
            </a:pPr>
            <a:r>
              <a:rPr lang="en-GB" sz="1400" b="1">
                <a:solidFill>
                  <a:schemeClr val="accent1"/>
                </a:solidFill>
              </a:rPr>
              <a:t>2. ADJUSTING THE TEAM CONTRACT – approx. 2,5-3 hours including break</a:t>
            </a:r>
          </a:p>
          <a:p>
            <a:pPr marL="261620" indent="-261620">
              <a:buClr>
                <a:srgbClr val="FF3300"/>
              </a:buClr>
            </a:pPr>
            <a:r>
              <a:rPr lang="en-GB">
                <a:solidFill>
                  <a:schemeClr val="tx1">
                    <a:lumMod val="100000"/>
                  </a:schemeClr>
                </a:solidFill>
                <a:latin typeface="Merriweather Light" panose="00000400000000000000" pitchFamily="2" charset="0"/>
                <a:ea typeface="+mn-lt"/>
                <a:cs typeface="+mn-lt"/>
              </a:rPr>
              <a:t>For each of the topics in the team contract we recommend that the participants get 2-3 minutes to consider the question individually and note their thoughts on their post-its. Each participant in turn shares what they have written and places the post-it(s) on the dedicated area of the contract. There is time for a brief elaboration and, if necessary, questions from members of the team if something is unclear. Identical notes can be placed on top of each other. </a:t>
            </a:r>
            <a:r>
              <a:rPr lang="en-GB">
                <a:solidFill>
                  <a:schemeClr val="tx1">
                    <a:lumMod val="100000"/>
                  </a:schemeClr>
                </a:solidFill>
                <a:latin typeface="Merriweather Light" panose="00000400000000000000" pitchFamily="2" charset="0"/>
              </a:rPr>
              <a:t>Alternate in who starts sharing their notes.</a:t>
            </a:r>
          </a:p>
          <a:p>
            <a:pPr marL="261620" indent="-261620">
              <a:buClr>
                <a:srgbClr val="FF3300"/>
              </a:buClr>
            </a:pPr>
            <a:r>
              <a:rPr lang="en-GB">
                <a:solidFill>
                  <a:schemeClr val="tx1">
                    <a:lumMod val="100000"/>
                  </a:schemeClr>
                </a:solidFill>
                <a:latin typeface="Merriweather Light" panose="00000400000000000000" pitchFamily="2" charset="0"/>
              </a:rPr>
              <a:t>As a facilitator you might be asked: ‘How should we answer this question?’, ‘What are we expected to say here?’, and alike. Here it is important to understand that Start Smart provides a method for the team, rather than the actual content of the team contract. Hence, all answers are valid. </a:t>
            </a:r>
          </a:p>
          <a:p>
            <a:pPr marL="261620" indent="-261620">
              <a:buClr>
                <a:srgbClr val="FF3300"/>
              </a:buClr>
            </a:pPr>
            <a:r>
              <a:rPr lang="en-GB">
                <a:solidFill>
                  <a:schemeClr val="tx1">
                    <a:lumMod val="100000"/>
                  </a:schemeClr>
                </a:solidFill>
                <a:latin typeface="Merriweather Light" panose="00000400000000000000" pitchFamily="2" charset="0"/>
              </a:rPr>
              <a:t>It might be a good idea to ‘park’ conversations that seem to take too much time or are off-topic until a later occasion. These points can be noted down on the ‘parking space’ (slide 10), and be discussed in another relevant forum/meeting.</a:t>
            </a:r>
          </a:p>
          <a:p>
            <a:pPr marL="33" indent="0">
              <a:buNone/>
            </a:pPr>
            <a:endParaRPr lang="en-GB" b="0" i="0">
              <a:solidFill>
                <a:schemeClr val="tx1">
                  <a:lumMod val="100000"/>
                </a:schemeClr>
              </a:solidFill>
              <a:effectLst/>
              <a:latin typeface="Merriweather Light" panose="00000400000000000000" pitchFamily="2" charset="0"/>
            </a:endParaRPr>
          </a:p>
          <a:p>
            <a:pPr marL="33" indent="0">
              <a:buNone/>
            </a:pPr>
            <a:r>
              <a:rPr lang="en-GB" b="1" i="0">
                <a:solidFill>
                  <a:schemeClr val="accent1"/>
                </a:solidFill>
                <a:effectLst/>
                <a:latin typeface="Merriweather Light" panose="00000400000000000000" pitchFamily="2" charset="0"/>
              </a:rPr>
              <a:t> A. WHY are we a team? - PURPOSE 15 min</a:t>
            </a:r>
          </a:p>
          <a:p>
            <a:pPr marL="228633" indent="-228600">
              <a:buAutoNum type="arabicPeriod"/>
            </a:pPr>
            <a:r>
              <a:rPr lang="en-GB" b="0" i="0">
                <a:solidFill>
                  <a:schemeClr val="tx1">
                    <a:lumMod val="100000"/>
                  </a:schemeClr>
                </a:solidFill>
                <a:effectLst/>
                <a:latin typeface="Merriweather Light" panose="00000400000000000000" pitchFamily="2" charset="0"/>
              </a:rPr>
              <a:t>Ask the question: </a:t>
            </a:r>
            <a:r>
              <a:rPr lang="en-GB" b="1" i="0">
                <a:solidFill>
                  <a:schemeClr val="accent1"/>
                </a:solidFill>
                <a:effectLst/>
                <a:latin typeface="Merriweather Light" panose="00000400000000000000" pitchFamily="2" charset="0"/>
              </a:rPr>
              <a:t>Does our purpose still make sense, or should it be adjusted? If so, how? </a:t>
            </a:r>
            <a:r>
              <a:rPr lang="en-GB" b="0" i="0">
                <a:solidFill>
                  <a:schemeClr val="tx1">
                    <a:lumMod val="100000"/>
                  </a:schemeClr>
                </a:solidFill>
                <a:effectLst/>
                <a:latin typeface="Merriweather Light" panose="00000400000000000000" pitchFamily="2" charset="0"/>
              </a:rPr>
              <a:t>Encourage the team to take a </a:t>
            </a:r>
            <a:r>
              <a:rPr lang="en-GB">
                <a:solidFill>
                  <a:schemeClr val="tx1">
                    <a:lumMod val="100000"/>
                  </a:schemeClr>
                </a:solidFill>
                <a:latin typeface="Merriweather Light" panose="00000400000000000000" pitchFamily="2" charset="0"/>
              </a:rPr>
              <a:t>superordinate</a:t>
            </a:r>
            <a:r>
              <a:rPr lang="en-GB" b="0" i="0">
                <a:solidFill>
                  <a:schemeClr val="tx1">
                    <a:lumMod val="100000"/>
                  </a:schemeClr>
                </a:solidFill>
                <a:effectLst/>
                <a:latin typeface="Merriweather Light" panose="00000400000000000000" pitchFamily="2" charset="0"/>
              </a:rPr>
              <a:t> perspective. </a:t>
            </a:r>
          </a:p>
          <a:p>
            <a:pPr marL="261620" indent="-261620">
              <a:spcAft>
                <a:spcPts val="1200"/>
              </a:spcAft>
              <a:buAutoNum type="arabicPeriod"/>
            </a:pPr>
            <a:r>
              <a:rPr lang="en-GB">
                <a:solidFill>
                  <a:schemeClr val="tx1">
                    <a:lumMod val="100000"/>
                  </a:schemeClr>
                </a:solidFill>
                <a:latin typeface="Merriweather Light" panose="00000400000000000000" pitchFamily="2" charset="0"/>
              </a:rPr>
              <a:t>After everyone has shared their post-it notes, as the facilitator you summarises the input and remember to check with the team if they agree. </a:t>
            </a:r>
            <a:endParaRPr lang="en-GB" b="0" i="0">
              <a:solidFill>
                <a:schemeClr val="tx1">
                  <a:lumMod val="100000"/>
                </a:schemeClr>
              </a:solidFill>
              <a:effectLst/>
              <a:latin typeface="Merriweather Light" panose="00000400000000000000" pitchFamily="2" charset="0"/>
            </a:endParaRPr>
          </a:p>
          <a:p>
            <a:pPr marL="0" indent="0">
              <a:buNone/>
            </a:pPr>
            <a:r>
              <a:rPr lang="en-GB" b="1">
                <a:solidFill>
                  <a:schemeClr val="accent1"/>
                </a:solidFill>
                <a:latin typeface="Merriweather Light" panose="00000400000000000000" pitchFamily="2" charset="0"/>
              </a:rPr>
              <a:t>B. WHAT do we want to achieve? – GOALS 15 mins</a:t>
            </a:r>
          </a:p>
          <a:p>
            <a:pPr marL="261620" indent="-261620">
              <a:buFont typeface="+mj-lt"/>
              <a:buAutoNum type="arabicPeriod"/>
            </a:pPr>
            <a:r>
              <a:rPr lang="en-GB">
                <a:solidFill>
                  <a:schemeClr val="tx1">
                    <a:lumMod val="100000"/>
                  </a:schemeClr>
                </a:solidFill>
                <a:latin typeface="Merriweather Light" panose="00000400000000000000" pitchFamily="2" charset="0"/>
              </a:rPr>
              <a:t>Ask the question: </a:t>
            </a:r>
            <a:r>
              <a:rPr lang="en-GB" b="1">
                <a:solidFill>
                  <a:schemeClr val="accent1"/>
                </a:solidFill>
                <a:latin typeface="Merriweather Light" panose="00000400000000000000" pitchFamily="2" charset="0"/>
              </a:rPr>
              <a:t>What are NOW our most important goals? </a:t>
            </a:r>
            <a:r>
              <a:rPr lang="en-GB">
                <a:solidFill>
                  <a:schemeClr val="tx1">
                    <a:lumMod val="100000"/>
                  </a:schemeClr>
                </a:solidFill>
                <a:latin typeface="Merriweather Light" panose="00000400000000000000" pitchFamily="2" charset="0"/>
              </a:rPr>
              <a:t>Underline that the team’s goals should be realistic, measurable and have a time limit.</a:t>
            </a:r>
          </a:p>
          <a:p>
            <a:pPr marL="261620" indent="-261620">
              <a:buFont typeface="+mj-lt"/>
              <a:buAutoNum type="arabicPeriod"/>
            </a:pPr>
            <a:r>
              <a:rPr lang="en-GB">
                <a:solidFill>
                  <a:schemeClr val="tx1">
                    <a:lumMod val="100000"/>
                  </a:schemeClr>
                </a:solidFill>
                <a:latin typeface="Merriweather Light" panose="00000400000000000000" pitchFamily="2" charset="0"/>
              </a:rPr>
              <a:t>There should be somewhat conformity between the answers in regards of the team’s goals, however the answers does not need to be identical. After everyone has shared their post-it notes, as the facilitator; summarise the input and check with the team if they agree. </a:t>
            </a:r>
          </a:p>
          <a:p>
            <a:pPr marL="261620" indent="-261620">
              <a:buFont typeface="+mj-lt"/>
              <a:buAutoNum type="arabicPeriod"/>
            </a:pPr>
            <a:r>
              <a:rPr lang="en-GB">
                <a:solidFill>
                  <a:schemeClr val="tx1">
                    <a:lumMod val="100000"/>
                  </a:schemeClr>
                </a:solidFill>
                <a:latin typeface="Merriweather Light" panose="00000400000000000000" pitchFamily="2" charset="0"/>
              </a:rPr>
              <a:t>If there is disagreement in the group, and it is not possible to resolve it immediately, you should come back to this topic as soon as possible after the workshop.</a:t>
            </a:r>
          </a:p>
        </p:txBody>
      </p:sp>
    </p:spTree>
    <p:extLst>
      <p:ext uri="{BB962C8B-B14F-4D97-AF65-F5344CB8AC3E}">
        <p14:creationId xmlns:p14="http://schemas.microsoft.com/office/powerpoint/2010/main" val="4210888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en-GB"/>
              <a:t>The workshop – 3/4</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a:xfrm>
            <a:off x="901375" y="1669640"/>
            <a:ext cx="10436985" cy="4584964"/>
          </a:xfrm>
        </p:spPr>
        <p:txBody>
          <a:bodyPr vert="horz" wrap="square" lIns="0" tIns="0" rIns="0" bIns="0" rtlCol="0" anchor="t">
            <a:normAutofit/>
          </a:bodyPr>
          <a:lstStyle/>
          <a:p>
            <a:pPr marL="0" indent="0">
              <a:buNone/>
            </a:pPr>
            <a:r>
              <a:rPr lang="en-GB" b="1">
                <a:solidFill>
                  <a:schemeClr val="accent1"/>
                </a:solidFill>
                <a:effectLst/>
                <a:latin typeface="Merriweather Light" panose="00000400000000000000" pitchFamily="2" charset="0"/>
              </a:rPr>
              <a:t>C. WHO are we in this team now? New insights about ourselves and each other. 60 mins</a:t>
            </a:r>
            <a:br>
              <a:rPr lang="en-GB">
                <a:solidFill>
                  <a:schemeClr val="tx1">
                    <a:lumMod val="100000"/>
                  </a:schemeClr>
                </a:solidFill>
                <a:effectLst/>
                <a:latin typeface="Merriweather Light" panose="00000400000000000000" pitchFamily="2" charset="0"/>
              </a:rPr>
            </a:br>
            <a:r>
              <a:rPr lang="en-GB">
                <a:solidFill>
                  <a:schemeClr val="tx1">
                    <a:lumMod val="100000"/>
                  </a:schemeClr>
                </a:solidFill>
                <a:effectLst/>
                <a:latin typeface="Merriweather Light" panose="00000400000000000000" pitchFamily="2" charset="0"/>
              </a:rPr>
              <a:t>7 minutes individual preparation + 8 minutes per person + 5 minutes of collective reflection. One participant in focus at a time.</a:t>
            </a:r>
            <a:endParaRPr lang="en-GB" b="1">
              <a:solidFill>
                <a:schemeClr val="tx1">
                  <a:lumMod val="100000"/>
                </a:schemeClr>
              </a:solidFill>
              <a:effectLst/>
              <a:latin typeface="Merriweather Light" panose="00000400000000000000" pitchFamily="2" charset="0"/>
            </a:endParaRPr>
          </a:p>
          <a:p>
            <a:pPr marL="228600" indent="-228600">
              <a:buAutoNum type="arabicPeriod"/>
            </a:pPr>
            <a:r>
              <a:rPr lang="en-GB">
                <a:solidFill>
                  <a:schemeClr val="tx1">
                    <a:lumMod val="100000"/>
                  </a:schemeClr>
                </a:solidFill>
                <a:effectLst/>
                <a:latin typeface="Merriweather Light" panose="00000400000000000000" pitchFamily="2" charset="0"/>
              </a:rPr>
              <a:t>Ask each participant to reflect individually on the following:</a:t>
            </a:r>
          </a:p>
          <a:p>
            <a:pPr marL="547485" lvl="1" indent="-285750">
              <a:buFont typeface="+mj-lt"/>
              <a:buAutoNum type="romanLcPeriod"/>
            </a:pPr>
            <a:r>
              <a:rPr lang="en-GB" b="1">
                <a:solidFill>
                  <a:schemeClr val="accent1"/>
                </a:solidFill>
                <a:effectLst/>
                <a:latin typeface="Merriweather Light" panose="00000400000000000000" pitchFamily="2" charset="0"/>
              </a:rPr>
              <a:t>What do I perceive to have contributed to the team, and what do I wish to adjust going forward? </a:t>
            </a:r>
          </a:p>
          <a:p>
            <a:pPr marL="547485" lvl="1" indent="-285750">
              <a:buFont typeface="+mj-lt"/>
              <a:buAutoNum type="romanLcPeriod"/>
            </a:pPr>
            <a:r>
              <a:rPr lang="en-GB" b="1">
                <a:solidFill>
                  <a:schemeClr val="accent1"/>
                </a:solidFill>
                <a:effectLst/>
                <a:latin typeface="Merriweather Light" panose="00000400000000000000" pitchFamily="2" charset="0"/>
              </a:rPr>
              <a:t>What have I appreciated when working with each colleague in the team?</a:t>
            </a:r>
            <a:endParaRPr lang="en-GB">
              <a:solidFill>
                <a:schemeClr val="accent1"/>
              </a:solidFill>
              <a:effectLst/>
              <a:latin typeface="Merriweather Light" panose="00000400000000000000" pitchFamily="2" charset="0"/>
            </a:endParaRPr>
          </a:p>
          <a:p>
            <a:pPr marL="228600" indent="-228600">
              <a:buAutoNum type="arabicPeriod"/>
            </a:pPr>
            <a:r>
              <a:rPr lang="en-GB">
                <a:solidFill>
                  <a:schemeClr val="tx1">
                    <a:lumMod val="100000"/>
                  </a:schemeClr>
                </a:solidFill>
                <a:effectLst/>
                <a:latin typeface="Merriweather Light" panose="00000400000000000000" pitchFamily="2" charset="0"/>
              </a:rPr>
              <a:t>Start with one participant and let him share his answer to the first question, then let the others in the group share </a:t>
            </a:r>
            <a:r>
              <a:rPr lang="en-GB">
                <a:solidFill>
                  <a:schemeClr val="tx1">
                    <a:lumMod val="100000"/>
                  </a:schemeClr>
                </a:solidFill>
                <a:latin typeface="Merriweather Light" panose="00000400000000000000" pitchFamily="2" charset="0"/>
              </a:rPr>
              <a:t>what</a:t>
            </a:r>
            <a:r>
              <a:rPr lang="en-GB">
                <a:solidFill>
                  <a:schemeClr val="tx1">
                    <a:lumMod val="100000"/>
                  </a:schemeClr>
                </a:solidFill>
                <a:effectLst/>
                <a:latin typeface="Merriweather Light" panose="00000400000000000000" pitchFamily="2" charset="0"/>
              </a:rPr>
              <a:t> they have appreciated in working with the participant. Continue the round until everyone has been through. If the group is large, not everyone needs to give feedback to each individual.</a:t>
            </a:r>
          </a:p>
          <a:p>
            <a:pPr marL="228600" indent="-228600">
              <a:buAutoNum type="arabicPeriod"/>
            </a:pPr>
            <a:r>
              <a:rPr lang="en-GB">
                <a:solidFill>
                  <a:schemeClr val="tx1">
                    <a:lumMod val="100000"/>
                  </a:schemeClr>
                </a:solidFill>
                <a:effectLst/>
                <a:latin typeface="Merriweather Light" panose="00000400000000000000" pitchFamily="2" charset="0"/>
              </a:rPr>
              <a:t>When everyone has presented and received feedback, the facilitator can ask the group: How was this? </a:t>
            </a:r>
          </a:p>
          <a:p>
            <a:pPr marL="228600" indent="-228600">
              <a:spcAft>
                <a:spcPts val="1200"/>
              </a:spcAft>
              <a:buAutoNum type="arabicPeriod"/>
            </a:pPr>
            <a:r>
              <a:rPr lang="en-GB">
                <a:solidFill>
                  <a:schemeClr val="tx1">
                    <a:lumMod val="100000"/>
                  </a:schemeClr>
                </a:solidFill>
                <a:latin typeface="Merriweather Light" panose="00000400000000000000" pitchFamily="2" charset="0"/>
              </a:rPr>
              <a:t>Note: it is</a:t>
            </a:r>
            <a:r>
              <a:rPr lang="en-GB">
                <a:solidFill>
                  <a:schemeClr val="tx1">
                    <a:lumMod val="100000"/>
                  </a:schemeClr>
                </a:solidFill>
                <a:effectLst/>
                <a:latin typeface="Merriweather Light" panose="00000400000000000000" pitchFamily="2" charset="0"/>
              </a:rPr>
              <a:t> easy to exceed the time here, so feel free to use a timer set for 8 minutes per person.</a:t>
            </a:r>
            <a:endParaRPr lang="en-GB" b="1">
              <a:solidFill>
                <a:schemeClr val="tx1">
                  <a:lumMod val="100000"/>
                </a:schemeClr>
              </a:solidFill>
              <a:effectLst/>
              <a:latin typeface="Merriweather Light" panose="00000400000000000000" pitchFamily="2" charset="0"/>
            </a:endParaRPr>
          </a:p>
          <a:p>
            <a:pPr marL="0" indent="0">
              <a:spcAft>
                <a:spcPts val="1200"/>
              </a:spcAft>
              <a:buNone/>
            </a:pPr>
            <a:r>
              <a:rPr lang="en-GB" b="1">
                <a:solidFill>
                  <a:schemeClr val="accent1"/>
                </a:solidFill>
                <a:effectLst/>
                <a:latin typeface="Merriweather Light" panose="00000400000000000000" pitchFamily="2" charset="0"/>
              </a:rPr>
              <a:t>CONSIDER THE NEED FOR A BREAK HERE - 15 minutes</a:t>
            </a:r>
          </a:p>
          <a:p>
            <a:pPr marL="0" indent="0">
              <a:buNone/>
            </a:pPr>
            <a:r>
              <a:rPr lang="en-GB" b="1">
                <a:solidFill>
                  <a:schemeClr val="accent1"/>
                </a:solidFill>
                <a:effectLst/>
                <a:latin typeface="Merriweather Light" panose="00000400000000000000" pitchFamily="2" charset="0"/>
              </a:rPr>
              <a:t>D. HOW will we work together going forward?</a:t>
            </a:r>
          </a:p>
          <a:p>
            <a:pPr marL="0" indent="0">
              <a:spcAft>
                <a:spcPts val="600"/>
              </a:spcAft>
              <a:buNone/>
            </a:pPr>
            <a:r>
              <a:rPr lang="en-GB">
                <a:solidFill>
                  <a:schemeClr val="tx1">
                    <a:lumMod val="100000"/>
                  </a:schemeClr>
                </a:solidFill>
                <a:effectLst/>
                <a:latin typeface="Merriweather Light" panose="00000400000000000000" pitchFamily="2" charset="0"/>
              </a:rPr>
              <a:t>Under each of the following points, you will ask the group what has worked well since last Start Smart workshop and what they want to adjust going forward. Let participants both think individually and share their answers to these questions simultaneously.</a:t>
            </a:r>
          </a:p>
          <a:p>
            <a:pPr marL="0" indent="0">
              <a:buNone/>
            </a:pPr>
            <a:r>
              <a:rPr lang="en-GB" b="1">
                <a:solidFill>
                  <a:schemeClr val="tx2"/>
                </a:solidFill>
                <a:effectLst/>
                <a:latin typeface="Merriweather Light" panose="00000400000000000000" pitchFamily="2" charset="0"/>
              </a:rPr>
              <a:t>ROLES AND RESPONSIBILITIES 15 minutes.</a:t>
            </a:r>
          </a:p>
          <a:p>
            <a:pPr marL="228600" indent="-228600">
              <a:buFont typeface="+mj-lt"/>
              <a:buAutoNum type="arabicPeriod"/>
            </a:pPr>
            <a:r>
              <a:rPr lang="en-GB">
                <a:solidFill>
                  <a:schemeClr val="tx1">
                    <a:lumMod val="100000"/>
                  </a:schemeClr>
                </a:solidFill>
                <a:effectLst/>
                <a:latin typeface="Merriweather Light" panose="00000400000000000000" pitchFamily="2" charset="0"/>
              </a:rPr>
              <a:t>Refer </a:t>
            </a:r>
            <a:r>
              <a:rPr lang="en-GB">
                <a:solidFill>
                  <a:schemeClr val="tx1">
                    <a:lumMod val="100000"/>
                  </a:schemeClr>
                </a:solidFill>
                <a:latin typeface="Merriweather Light" panose="00000400000000000000" pitchFamily="2" charset="0"/>
              </a:rPr>
              <a:t>back to the question posed in the first Start Smart </a:t>
            </a:r>
            <a:r>
              <a:rPr lang="en-GB" i="1">
                <a:solidFill>
                  <a:schemeClr val="tx1">
                    <a:lumMod val="100000"/>
                  </a:schemeClr>
                </a:solidFill>
                <a:latin typeface="Merriweather Light" panose="00000400000000000000" pitchFamily="2" charset="0"/>
              </a:rPr>
              <a:t>Given our purpose, goals, and who we are, what roles and responsibilities do we need to ensure in this team to succeed? </a:t>
            </a:r>
            <a:r>
              <a:rPr lang="en-GB">
                <a:solidFill>
                  <a:schemeClr val="tx1">
                    <a:lumMod val="100000"/>
                  </a:schemeClr>
                </a:solidFill>
                <a:latin typeface="Merriweather Light" panose="00000400000000000000" pitchFamily="2" charset="0"/>
              </a:rPr>
              <a:t>and invite the participants to evaluate individually </a:t>
            </a:r>
            <a:r>
              <a:rPr lang="en-GB" b="1">
                <a:solidFill>
                  <a:schemeClr val="accent1"/>
                </a:solidFill>
                <a:latin typeface="Merriweather Light" panose="00000400000000000000" pitchFamily="2" charset="0"/>
              </a:rPr>
              <a:t>What has worked well? </a:t>
            </a:r>
            <a:r>
              <a:rPr lang="en-GB">
                <a:solidFill>
                  <a:schemeClr val="tx1">
                    <a:lumMod val="100000"/>
                  </a:schemeClr>
                </a:solidFill>
                <a:latin typeface="Merriweather Light" panose="00000400000000000000" pitchFamily="2" charset="0"/>
              </a:rPr>
              <a:t>and </a:t>
            </a:r>
            <a:r>
              <a:rPr lang="en-GB" b="1">
                <a:solidFill>
                  <a:schemeClr val="accent1"/>
                </a:solidFill>
                <a:latin typeface="Merriweather Light" panose="00000400000000000000" pitchFamily="2" charset="0"/>
              </a:rPr>
              <a:t>What do we want to adjust?</a:t>
            </a:r>
          </a:p>
          <a:p>
            <a:pPr marL="228600" indent="-228600">
              <a:spcAft>
                <a:spcPts val="1200"/>
              </a:spcAft>
              <a:buFont typeface="+mj-lt"/>
              <a:buAutoNum type="arabicPeriod"/>
            </a:pPr>
            <a:r>
              <a:rPr lang="en-GB">
                <a:solidFill>
                  <a:schemeClr val="tx1">
                    <a:lumMod val="100000"/>
                  </a:schemeClr>
                </a:solidFill>
                <a:effectLst/>
                <a:latin typeface="Merriweather Light" panose="00000400000000000000" pitchFamily="2" charset="0"/>
              </a:rPr>
              <a:t>After everyone has posted their notes and given their input, summarize what has been contributed and check with the group if it looks okay.</a:t>
            </a:r>
          </a:p>
        </p:txBody>
      </p:sp>
    </p:spTree>
    <p:extLst>
      <p:ext uri="{BB962C8B-B14F-4D97-AF65-F5344CB8AC3E}">
        <p14:creationId xmlns:p14="http://schemas.microsoft.com/office/powerpoint/2010/main" val="907491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4/4</a:t>
            </a:r>
          </a:p>
        </p:txBody>
      </p:sp>
      <p:sp>
        <p:nvSpPr>
          <p:cNvPr id="3" name="Content Placeholder 2">
            <a:extLst>
              <a:ext uri="{FF2B5EF4-FFF2-40B4-BE49-F238E27FC236}">
                <a16:creationId xmlns:a16="http://schemas.microsoft.com/office/drawing/2014/main" id="{D8103D8E-7104-4279-A342-1E783908C204}"/>
              </a:ext>
            </a:extLst>
          </p:cNvPr>
          <p:cNvSpPr>
            <a:spLocks noGrp="1"/>
          </p:cNvSpPr>
          <p:nvPr>
            <p:ph idx="1"/>
          </p:nvPr>
        </p:nvSpPr>
        <p:spPr>
          <a:xfrm>
            <a:off x="901375" y="1669640"/>
            <a:ext cx="10436985" cy="4584964"/>
          </a:xfrm>
        </p:spPr>
        <p:txBody>
          <a:bodyPr vert="horz" wrap="square" lIns="0" tIns="0" rIns="0" bIns="0" rtlCol="0" anchor="t">
            <a:normAutofit/>
          </a:bodyPr>
          <a:lstStyle/>
          <a:p>
            <a:pPr marL="0" indent="0">
              <a:buNone/>
            </a:pPr>
            <a:r>
              <a:rPr lang="en-GB" b="1">
                <a:solidFill>
                  <a:schemeClr val="tx2"/>
                </a:solidFill>
                <a:effectLst/>
                <a:latin typeface="Merriweather Light" panose="00000400000000000000" pitchFamily="2" charset="0"/>
              </a:rPr>
              <a:t>WORK METHODS 15 minutes.</a:t>
            </a:r>
          </a:p>
          <a:p>
            <a:pPr marL="228600" indent="-228600">
              <a:buFont typeface="+mj-lt"/>
              <a:buAutoNum type="arabicPeriod"/>
            </a:pPr>
            <a:r>
              <a:rPr lang="en-GB">
                <a:solidFill>
                  <a:schemeClr val="tx1">
                    <a:lumMod val="100000"/>
                  </a:schemeClr>
                </a:solidFill>
                <a:effectLst/>
                <a:latin typeface="Merriweather Light" panose="00000400000000000000" pitchFamily="2" charset="0"/>
              </a:rPr>
              <a:t>Refer </a:t>
            </a:r>
            <a:r>
              <a:rPr lang="en-GB">
                <a:solidFill>
                  <a:schemeClr val="tx1">
                    <a:lumMod val="100000"/>
                  </a:schemeClr>
                </a:solidFill>
                <a:latin typeface="Merriweather Light" panose="00000400000000000000" pitchFamily="2" charset="0"/>
              </a:rPr>
              <a:t>back to the question posed in the first Start Smart </a:t>
            </a:r>
            <a:r>
              <a:rPr lang="en-GB" i="1">
                <a:solidFill>
                  <a:schemeClr val="tx1">
                    <a:lumMod val="100000"/>
                  </a:schemeClr>
                </a:solidFill>
                <a:latin typeface="Merriweather Light" panose="00000400000000000000" pitchFamily="2" charset="0"/>
              </a:rPr>
              <a:t>How can we best organize our work to succeed in our tasks and goals? </a:t>
            </a:r>
            <a:r>
              <a:rPr lang="en-GB">
                <a:solidFill>
                  <a:schemeClr val="tx1">
                    <a:lumMod val="100000"/>
                  </a:schemeClr>
                </a:solidFill>
                <a:latin typeface="Merriweather Light" panose="00000400000000000000" pitchFamily="2" charset="0"/>
              </a:rPr>
              <a:t>and invite the participants to evaluate individually </a:t>
            </a:r>
            <a:r>
              <a:rPr lang="en-GB" b="1">
                <a:solidFill>
                  <a:schemeClr val="accent1"/>
                </a:solidFill>
                <a:latin typeface="Merriweather Light" panose="00000400000000000000" pitchFamily="2" charset="0"/>
              </a:rPr>
              <a:t>What has worked well? </a:t>
            </a:r>
            <a:r>
              <a:rPr lang="en-GB">
                <a:solidFill>
                  <a:schemeClr val="tx1">
                    <a:lumMod val="100000"/>
                  </a:schemeClr>
                </a:solidFill>
                <a:latin typeface="Merriweather Light" panose="00000400000000000000" pitchFamily="2" charset="0"/>
              </a:rPr>
              <a:t>and </a:t>
            </a:r>
            <a:r>
              <a:rPr lang="en-GB" b="1">
                <a:solidFill>
                  <a:schemeClr val="accent1"/>
                </a:solidFill>
                <a:latin typeface="Merriweather Light" panose="00000400000000000000" pitchFamily="2" charset="0"/>
              </a:rPr>
              <a:t>What do we want to adjust?</a:t>
            </a:r>
          </a:p>
          <a:p>
            <a:pPr marL="228600" indent="-228600">
              <a:spcAft>
                <a:spcPts val="1200"/>
              </a:spcAft>
              <a:buFont typeface="+mj-lt"/>
              <a:buAutoNum type="arabicPeriod"/>
            </a:pPr>
            <a:r>
              <a:rPr lang="en-GB">
                <a:solidFill>
                  <a:schemeClr val="tx1">
                    <a:lumMod val="100000"/>
                  </a:schemeClr>
                </a:solidFill>
                <a:effectLst/>
                <a:latin typeface="Merriweather Light" panose="00000400000000000000" pitchFamily="2" charset="0"/>
              </a:rPr>
              <a:t>After everyone has posted their notes and given their input, summarize what has been contributed and check with the group if it looks okay.</a:t>
            </a:r>
          </a:p>
          <a:p>
            <a:pPr marL="0" indent="0">
              <a:buNone/>
            </a:pPr>
            <a:r>
              <a:rPr lang="en-GB" b="1">
                <a:solidFill>
                  <a:schemeClr val="tx2"/>
                </a:solidFill>
                <a:effectLst/>
                <a:latin typeface="Merriweather Light" panose="00000400000000000000" pitchFamily="2" charset="0"/>
              </a:rPr>
              <a:t>COLLABORATION NORMS 15 minutes.</a:t>
            </a:r>
          </a:p>
          <a:p>
            <a:pPr marL="228600" indent="-228600">
              <a:buFont typeface="+mj-lt"/>
              <a:buAutoNum type="arabicPeriod"/>
            </a:pPr>
            <a:r>
              <a:rPr lang="en-GB">
                <a:solidFill>
                  <a:schemeClr val="tx1">
                    <a:lumMod val="100000"/>
                  </a:schemeClr>
                </a:solidFill>
                <a:effectLst/>
                <a:latin typeface="Merriweather Light" panose="00000400000000000000" pitchFamily="2" charset="0"/>
              </a:rPr>
              <a:t>Refer </a:t>
            </a:r>
            <a:r>
              <a:rPr lang="en-GB">
                <a:solidFill>
                  <a:schemeClr val="tx1">
                    <a:lumMod val="100000"/>
                  </a:schemeClr>
                </a:solidFill>
                <a:latin typeface="Merriweather Light" panose="00000400000000000000" pitchFamily="2" charset="0"/>
              </a:rPr>
              <a:t>back to the question posed in the first Start Smart </a:t>
            </a:r>
            <a:r>
              <a:rPr lang="en-GB" i="1">
                <a:solidFill>
                  <a:schemeClr val="tx1">
                    <a:lumMod val="100000"/>
                  </a:schemeClr>
                </a:solidFill>
                <a:latin typeface="Merriweather Light" panose="00000400000000000000" pitchFamily="2" charset="0"/>
              </a:rPr>
              <a:t>What mutual expectations should we have to optimize working together? </a:t>
            </a:r>
            <a:r>
              <a:rPr lang="en-GB">
                <a:solidFill>
                  <a:schemeClr val="tx1">
                    <a:lumMod val="100000"/>
                  </a:schemeClr>
                </a:solidFill>
                <a:latin typeface="Merriweather Light" panose="00000400000000000000" pitchFamily="2" charset="0"/>
              </a:rPr>
              <a:t>and invite the participants to evaluate individually </a:t>
            </a:r>
            <a:r>
              <a:rPr lang="en-GB" b="1">
                <a:solidFill>
                  <a:schemeClr val="accent1"/>
                </a:solidFill>
                <a:latin typeface="Merriweather Light" panose="00000400000000000000" pitchFamily="2" charset="0"/>
              </a:rPr>
              <a:t>What has worked well? </a:t>
            </a:r>
            <a:r>
              <a:rPr lang="en-GB">
                <a:solidFill>
                  <a:schemeClr val="tx1">
                    <a:lumMod val="100000"/>
                  </a:schemeClr>
                </a:solidFill>
                <a:latin typeface="Merriweather Light" panose="00000400000000000000" pitchFamily="2" charset="0"/>
              </a:rPr>
              <a:t>and </a:t>
            </a:r>
            <a:r>
              <a:rPr lang="en-GB" b="1">
                <a:solidFill>
                  <a:schemeClr val="accent1"/>
                </a:solidFill>
                <a:latin typeface="Merriweather Light" panose="00000400000000000000" pitchFamily="2" charset="0"/>
              </a:rPr>
              <a:t>What do we want to adjust?</a:t>
            </a:r>
          </a:p>
          <a:p>
            <a:pPr marL="228600" indent="-228600">
              <a:spcAft>
                <a:spcPts val="1200"/>
              </a:spcAft>
              <a:buFont typeface="+mj-lt"/>
              <a:buAutoNum type="arabicPeriod"/>
            </a:pPr>
            <a:r>
              <a:rPr lang="en-GB">
                <a:solidFill>
                  <a:schemeClr val="tx1">
                    <a:lumMod val="100000"/>
                  </a:schemeClr>
                </a:solidFill>
                <a:effectLst/>
                <a:latin typeface="Merriweather Light" panose="00000400000000000000" pitchFamily="2" charset="0"/>
              </a:rPr>
              <a:t>After everyone has posted their notes and given their input, summarize what has been contributed and check with the group if it looks okay.</a:t>
            </a:r>
            <a:endParaRPr lang="en-GB" b="1">
              <a:solidFill>
                <a:schemeClr val="tx1">
                  <a:lumMod val="100000"/>
                </a:schemeClr>
              </a:solidFill>
              <a:latin typeface="Merriweather Light" panose="00000400000000000000" pitchFamily="2" charset="0"/>
            </a:endParaRPr>
          </a:p>
          <a:p>
            <a:pPr marL="0" indent="0">
              <a:buNone/>
            </a:pPr>
            <a:r>
              <a:rPr lang="en-GB" b="1">
                <a:solidFill>
                  <a:schemeClr val="tx2"/>
                </a:solidFill>
                <a:effectLst/>
                <a:latin typeface="Merriweather Light" panose="00000400000000000000" pitchFamily="2" charset="0"/>
              </a:rPr>
              <a:t>TEAM DEVELOPMENT 15 minutes.</a:t>
            </a:r>
          </a:p>
          <a:p>
            <a:pPr marL="228600" indent="-228600">
              <a:buFont typeface="+mj-lt"/>
              <a:buAutoNum type="arabicPeriod"/>
            </a:pPr>
            <a:r>
              <a:rPr lang="en-GB">
                <a:solidFill>
                  <a:schemeClr val="tx1">
                    <a:lumMod val="100000"/>
                  </a:schemeClr>
                </a:solidFill>
                <a:effectLst/>
                <a:latin typeface="Merriweather Light" panose="00000400000000000000" pitchFamily="2" charset="0"/>
              </a:rPr>
              <a:t>Refer </a:t>
            </a:r>
            <a:r>
              <a:rPr lang="en-GB">
                <a:solidFill>
                  <a:schemeClr val="tx1">
                    <a:lumMod val="100000"/>
                  </a:schemeClr>
                </a:solidFill>
                <a:latin typeface="Merriweather Light" panose="00000400000000000000" pitchFamily="2" charset="0"/>
              </a:rPr>
              <a:t>back to the question posed in the first Start Smart </a:t>
            </a:r>
            <a:r>
              <a:rPr lang="en-GB" i="1">
                <a:solidFill>
                  <a:schemeClr val="tx1">
                    <a:lumMod val="100000"/>
                  </a:schemeClr>
                </a:solidFill>
                <a:latin typeface="Merriweather Light" panose="00000400000000000000" pitchFamily="2" charset="0"/>
              </a:rPr>
              <a:t>How can we follow up on what we have agreed upon in this contract and ensure that we develop as a team? </a:t>
            </a:r>
            <a:r>
              <a:rPr lang="en-GB">
                <a:solidFill>
                  <a:schemeClr val="tx1">
                    <a:lumMod val="100000"/>
                  </a:schemeClr>
                </a:solidFill>
                <a:latin typeface="Merriweather Light" panose="00000400000000000000" pitchFamily="2" charset="0"/>
              </a:rPr>
              <a:t>and invite the participants to evaluate individually </a:t>
            </a:r>
            <a:r>
              <a:rPr lang="en-GB" b="1">
                <a:solidFill>
                  <a:schemeClr val="accent1"/>
                </a:solidFill>
                <a:latin typeface="Merriweather Light" panose="00000400000000000000" pitchFamily="2" charset="0"/>
              </a:rPr>
              <a:t>What has worked well? </a:t>
            </a:r>
            <a:r>
              <a:rPr lang="en-GB">
                <a:solidFill>
                  <a:schemeClr val="tx1">
                    <a:lumMod val="100000"/>
                  </a:schemeClr>
                </a:solidFill>
                <a:latin typeface="Merriweather Light" panose="00000400000000000000" pitchFamily="2" charset="0"/>
              </a:rPr>
              <a:t>and </a:t>
            </a:r>
            <a:r>
              <a:rPr lang="en-GB" b="1">
                <a:solidFill>
                  <a:schemeClr val="accent1"/>
                </a:solidFill>
                <a:latin typeface="Merriweather Light" panose="00000400000000000000" pitchFamily="2" charset="0"/>
              </a:rPr>
              <a:t>What do we want to adjust?</a:t>
            </a:r>
          </a:p>
          <a:p>
            <a:pPr marL="228600" indent="-228600">
              <a:spcAft>
                <a:spcPts val="1200"/>
              </a:spcAft>
              <a:buFont typeface="+mj-lt"/>
              <a:buAutoNum type="arabicPeriod"/>
            </a:pPr>
            <a:r>
              <a:rPr lang="en-GB">
                <a:solidFill>
                  <a:schemeClr val="tx1">
                    <a:lumMod val="100000"/>
                  </a:schemeClr>
                </a:solidFill>
                <a:effectLst/>
                <a:latin typeface="Merriweather Light" panose="00000400000000000000" pitchFamily="2" charset="0"/>
              </a:rPr>
              <a:t>After everyone has posted their notes and given their input, summarize what has been contributed and check with the group if it looks okay.</a:t>
            </a:r>
            <a:endParaRPr lang="en-GB" b="1">
              <a:solidFill>
                <a:schemeClr val="tx1">
                  <a:lumMod val="100000"/>
                </a:schemeClr>
              </a:solidFill>
              <a:latin typeface="Merriweather Light" panose="00000400000000000000" pitchFamily="2" charset="0"/>
            </a:endParaRPr>
          </a:p>
          <a:p>
            <a:pPr marL="33" indent="0">
              <a:lnSpc>
                <a:spcPct val="110000"/>
              </a:lnSpc>
              <a:spcAft>
                <a:spcPts val="600"/>
              </a:spcAft>
              <a:buNone/>
            </a:pPr>
            <a:r>
              <a:rPr lang="en-GB" sz="1400" b="1">
                <a:solidFill>
                  <a:schemeClr val="accent1"/>
                </a:solidFill>
              </a:rPr>
              <a:t>3. SUMMARY AND CHECK-OUT   15 mins</a:t>
            </a:r>
          </a:p>
          <a:p>
            <a:pPr marL="261620" indent="-261620">
              <a:buClr>
                <a:srgbClr val="FF3300"/>
              </a:buClr>
              <a:buFont typeface="+mj-lt"/>
              <a:buAutoNum type="arabicPeriod"/>
            </a:pPr>
            <a:r>
              <a:rPr lang="en-GB">
                <a:solidFill>
                  <a:schemeClr val="tx1">
                    <a:lumMod val="100000"/>
                  </a:schemeClr>
                </a:solidFill>
                <a:latin typeface="Merriweather Light" panose="00000400000000000000" pitchFamily="2" charset="0"/>
              </a:rPr>
              <a:t>The facilitator or team leader summarises where there is agreement, what remains unclear, and how this will be followed up. Note down the points for clarification and a person responsible for following them up. </a:t>
            </a:r>
          </a:p>
          <a:p>
            <a:pPr marL="261620" indent="-261620">
              <a:buClr>
                <a:srgbClr val="FF3300"/>
              </a:buClr>
              <a:buFont typeface="+mj-lt"/>
              <a:buAutoNum type="arabicPeriod"/>
            </a:pPr>
            <a:r>
              <a:rPr kumimoji="0" lang="en-GB" b="0" i="0" u="none" strike="noStrike" kern="1200" cap="none" spc="0" normalizeH="0" baseline="0" noProof="0">
                <a:ln>
                  <a:noFill/>
                </a:ln>
                <a:solidFill>
                  <a:schemeClr val="tx1">
                    <a:lumMod val="100000"/>
                  </a:schemeClr>
                </a:solidFill>
                <a:effectLst/>
                <a:uLnTx/>
                <a:uFillTx/>
                <a:latin typeface="Merriweather Light" panose="00000400000000000000" pitchFamily="2" charset="0"/>
                <a:ea typeface="+mn-ea"/>
                <a:cs typeface="+mn-cs"/>
              </a:rPr>
              <a:t>Agree on when a summarised team contract based on the input provided in the workshop should be ready. This includes the team’s purpose, goals, roles, work methods, collaboration norms and team development.</a:t>
            </a:r>
          </a:p>
          <a:p>
            <a:pPr>
              <a:buFont typeface="+mj-lt"/>
              <a:buAutoNum type="arabicPeriod"/>
            </a:pPr>
            <a:r>
              <a:rPr lang="en-GB">
                <a:solidFill>
                  <a:schemeClr val="tx1">
                    <a:lumMod val="100000"/>
                  </a:schemeClr>
                </a:solidFill>
                <a:latin typeface="Merriweather Light" panose="00000400000000000000" pitchFamily="2" charset="0"/>
              </a:rPr>
              <a:t>Do a quick check-out round where all participants have the chance to say something about how they found working together today.</a:t>
            </a:r>
          </a:p>
          <a:p>
            <a:pPr marL="0" indent="0">
              <a:buNone/>
            </a:pPr>
            <a:endParaRPr lang="en-GB">
              <a:solidFill>
                <a:schemeClr val="tx1">
                  <a:lumMod val="100000"/>
                </a:schemeClr>
              </a:solidFill>
              <a:latin typeface="Merriweather Light" panose="00000400000000000000" pitchFamily="2" charset="0"/>
            </a:endParaRPr>
          </a:p>
          <a:p>
            <a:pPr marL="261620" indent="-261620"/>
            <a:endParaRPr lang="en-GB">
              <a:solidFill>
                <a:schemeClr val="tx1">
                  <a:lumMod val="100000"/>
                </a:schemeClr>
              </a:solidFill>
              <a:latin typeface="Merriweather Light" panose="00000400000000000000" pitchFamily="2" charset="0"/>
            </a:endParaRPr>
          </a:p>
          <a:p>
            <a:pPr marL="261620" indent="-261620"/>
            <a:endParaRPr lang="en-GB">
              <a:solidFill>
                <a:schemeClr val="tx1">
                  <a:lumMod val="100000"/>
                </a:schemeClr>
              </a:solidFill>
              <a:latin typeface="Merriweather Light" panose="00000400000000000000" pitchFamily="2" charset="0"/>
            </a:endParaRPr>
          </a:p>
          <a:p>
            <a:pPr marL="261620" indent="-261620"/>
            <a:endParaRPr lang="en-GB">
              <a:solidFill>
                <a:schemeClr val="tx1">
                  <a:lumMod val="100000"/>
                </a:schemeClr>
              </a:solidFill>
              <a:latin typeface="Merriweather Light" panose="00000400000000000000" pitchFamily="2" charset="0"/>
            </a:endParaRPr>
          </a:p>
          <a:p>
            <a:pPr marL="0" indent="0">
              <a:buNone/>
            </a:pPr>
            <a:endParaRPr lang="en-GB">
              <a:solidFill>
                <a:schemeClr val="tx1">
                  <a:lumMod val="100000"/>
                </a:schemeClr>
              </a:solidFill>
              <a:latin typeface="Merriweather Light" panose="00000400000000000000" pitchFamily="2" charset="0"/>
            </a:endParaRPr>
          </a:p>
          <a:p>
            <a:pPr marL="261620" indent="-261620"/>
            <a:endParaRPr lang="en-GB">
              <a:solidFill>
                <a:schemeClr val="tx1">
                  <a:lumMod val="100000"/>
                </a:schemeClr>
              </a:solidFill>
              <a:latin typeface="Merriweather Light" panose="00000400000000000000" pitchFamily="2" charset="0"/>
            </a:endParaRPr>
          </a:p>
          <a:p>
            <a:pPr marL="261620" indent="-261620"/>
            <a:endParaRPr lang="en-GB">
              <a:solidFill>
                <a:schemeClr val="tx1">
                  <a:lumMod val="100000"/>
                </a:schemeClr>
              </a:solidFill>
              <a:latin typeface="Merriweather Light" panose="00000400000000000000" pitchFamily="2" charset="0"/>
            </a:endParaRPr>
          </a:p>
          <a:p>
            <a:pPr marL="261620" indent="-261620"/>
            <a:endParaRPr lang="nb-NO"/>
          </a:p>
        </p:txBody>
      </p:sp>
    </p:spTree>
    <p:extLst>
      <p:ext uri="{BB962C8B-B14F-4D97-AF65-F5344CB8AC3E}">
        <p14:creationId xmlns:p14="http://schemas.microsoft.com/office/powerpoint/2010/main" val="215475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6624A9D-9B3A-49CD-9B86-A2AD63146D37}"/>
              </a:ext>
            </a:extLst>
          </p:cNvPr>
          <p:cNvSpPr>
            <a:spLocks/>
          </p:cNvSpPr>
          <p:nvPr/>
        </p:nvSpPr>
        <p:spPr>
          <a:xfrm>
            <a:off x="914401" y="248345"/>
            <a:ext cx="4190823"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5F5F5"/>
                </a:solidFill>
                <a:effectLst/>
                <a:uLnTx/>
                <a:uFillTx/>
                <a:latin typeface="Roboto Thin" panose="02000000000000000000" pitchFamily="2" charset="0"/>
                <a:ea typeface="+mn-ea"/>
                <a:cs typeface="+mn-cs"/>
              </a:rPr>
              <a:t>Start: Explain Start Smart</a:t>
            </a:r>
            <a:endParaRPr kumimoji="0" lang="en-GB" sz="1200" b="0" i="0" u="none" strike="noStrike" kern="1200" cap="none" spc="0" normalizeH="0" baseline="0" noProof="0">
              <a:ln>
                <a:noFill/>
              </a:ln>
              <a:solidFill>
                <a:srgbClr val="F5F5F5"/>
              </a:solidFill>
              <a:effectLst/>
              <a:uLnTx/>
              <a:uFillTx/>
              <a:latin typeface="Roboto Thin" panose="02000000000000000000" pitchFamily="2" charset="0"/>
              <a:ea typeface="+mn-ea"/>
              <a:cs typeface="+mn-cs"/>
            </a:endParaRPr>
          </a:p>
        </p:txBody>
      </p:sp>
      <p:sp>
        <p:nvSpPr>
          <p:cNvPr id="2" name="Title 1">
            <a:extLst>
              <a:ext uri="{FF2B5EF4-FFF2-40B4-BE49-F238E27FC236}">
                <a16:creationId xmlns:a16="http://schemas.microsoft.com/office/drawing/2014/main" id="{2D0DAC6F-F2F2-4FBA-A78C-F30B8C10266E}"/>
              </a:ext>
            </a:extLst>
          </p:cNvPr>
          <p:cNvSpPr>
            <a:spLocks noGrp="1"/>
          </p:cNvSpPr>
          <p:nvPr>
            <p:ph type="title" idx="4294967295"/>
          </p:nvPr>
        </p:nvSpPr>
        <p:spPr>
          <a:xfrm rot="16200000">
            <a:off x="-1815873" y="2416867"/>
            <a:ext cx="4706935" cy="369887"/>
          </a:xfrm>
        </p:spPr>
        <p:txBody>
          <a:bodyPr>
            <a:noAutofit/>
          </a:bodyPr>
          <a:lstStyle/>
          <a:p>
            <a:pPr algn="r"/>
            <a:r>
              <a:rPr lang="en-GB" sz="2000">
                <a:solidFill>
                  <a:schemeClr val="accent4">
                    <a:lumMod val="100000"/>
                  </a:schemeClr>
                </a:solidFill>
              </a:rPr>
              <a:t>Facilitator slide with sub-questions</a:t>
            </a:r>
          </a:p>
        </p:txBody>
      </p:sp>
      <p:sp>
        <p:nvSpPr>
          <p:cNvPr id="3" name="Text Placeholder 33">
            <a:extLst>
              <a:ext uri="{FF2B5EF4-FFF2-40B4-BE49-F238E27FC236}">
                <a16:creationId xmlns:a16="http://schemas.microsoft.com/office/drawing/2014/main" id="{42E148A7-2398-45C6-81CC-1E732C2399F1}"/>
              </a:ext>
            </a:extLst>
          </p:cNvPr>
          <p:cNvSpPr txBox="1">
            <a:spLocks/>
          </p:cNvSpPr>
          <p:nvPr/>
        </p:nvSpPr>
        <p:spPr>
          <a:xfrm>
            <a:off x="3721147" y="2396386"/>
            <a:ext cx="2498289" cy="751538"/>
          </a:xfrm>
          <a:prstGeom prst="rect">
            <a:avLst/>
          </a:prstGeom>
        </p:spPr>
        <p:txBody>
          <a:bodyPr vert="horz" lIns="0" tIns="0" rIns="0" bIns="0" rtlCol="0" anchor="t">
            <a:normAutofit fontScale="92500" lnSpcReduction="10000"/>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Which goals should we keep?</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What new goals should we set for the short/long term?</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How do our new goals align with the organization's/client's goals?</a:t>
            </a:r>
            <a:endParaRPr kumimoji="0" lang="en-GB" sz="900" b="0" i="0" u="none" strike="noStrike" kern="1200" cap="none" spc="0" normalizeH="0" baseline="0" noProof="0" dirty="0">
              <a:ln>
                <a:noFill/>
              </a:ln>
              <a:solidFill>
                <a:prstClr val="black">
                  <a:tint val="75000"/>
                </a:prstClr>
              </a:solidFill>
              <a:effectLst/>
              <a:uLnTx/>
              <a:uFillTx/>
              <a:latin typeface="Merriweather Light"/>
              <a:ea typeface="+mn-ea"/>
              <a:cs typeface="+mn-cs"/>
            </a:endParaRPr>
          </a:p>
        </p:txBody>
      </p:sp>
      <p:sp>
        <p:nvSpPr>
          <p:cNvPr id="4" name="Text Placeholder 33">
            <a:extLst>
              <a:ext uri="{FF2B5EF4-FFF2-40B4-BE49-F238E27FC236}">
                <a16:creationId xmlns:a16="http://schemas.microsoft.com/office/drawing/2014/main" id="{27C45336-5757-4C4C-95B6-8E1C238ADCA3}"/>
              </a:ext>
            </a:extLst>
          </p:cNvPr>
          <p:cNvSpPr txBox="1">
            <a:spLocks/>
          </p:cNvSpPr>
          <p:nvPr/>
        </p:nvSpPr>
        <p:spPr>
          <a:xfrm>
            <a:off x="1037131" y="2457456"/>
            <a:ext cx="2498289" cy="676650"/>
          </a:xfrm>
          <a:prstGeom prst="rect">
            <a:avLst/>
          </a:prstGeom>
        </p:spPr>
        <p:txBody>
          <a:bodyPr vert="horz" lIns="0" tIns="0" rIns="0" bIns="0" rtlCol="0" anchor="t">
            <a:normAutofit/>
          </a:bodyPr>
          <a:lstStyle>
            <a:defPPr>
              <a:defRPr lang="nb-NO"/>
            </a:defPPr>
            <a:lvl1pPr marL="0" algn="ct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Why is this important? </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What are we contributing to?</a:t>
            </a: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Merriweather Light"/>
              <a:ea typeface="+mn-ea"/>
              <a:cs typeface="+mn-cs"/>
            </a:endParaRPr>
          </a:p>
        </p:txBody>
      </p:sp>
      <p:sp>
        <p:nvSpPr>
          <p:cNvPr id="5" name="Rectangle 4">
            <a:extLst>
              <a:ext uri="{FF2B5EF4-FFF2-40B4-BE49-F238E27FC236}">
                <a16:creationId xmlns:a16="http://schemas.microsoft.com/office/drawing/2014/main" id="{B671709E-0675-4C2A-B142-0BBC9302AB3A}"/>
              </a:ext>
            </a:extLst>
          </p:cNvPr>
          <p:cNvSpPr>
            <a:spLocks/>
          </p:cNvSpPr>
          <p:nvPr/>
        </p:nvSpPr>
        <p:spPr>
          <a:xfrm>
            <a:off x="914402" y="949185"/>
            <a:ext cx="10919995" cy="527767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rriweather Light"/>
              <a:ea typeface="+mn-ea"/>
              <a:cs typeface="+mn-cs"/>
            </a:endParaRPr>
          </a:p>
        </p:txBody>
      </p:sp>
      <p:sp>
        <p:nvSpPr>
          <p:cNvPr id="6" name="Rectangle 5">
            <a:extLst>
              <a:ext uri="{FF2B5EF4-FFF2-40B4-BE49-F238E27FC236}">
                <a16:creationId xmlns:a16="http://schemas.microsoft.com/office/drawing/2014/main" id="{F5779836-B3C4-478F-A73A-D53CCCB41F22}"/>
              </a:ext>
            </a:extLst>
          </p:cNvPr>
          <p:cNvSpPr/>
          <p:nvPr/>
        </p:nvSpPr>
        <p:spPr>
          <a:xfrm>
            <a:off x="1029279" y="1259537"/>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Why </a:t>
            </a:r>
            <a:r>
              <a:rPr kumimoji="0" lang="en-GB" sz="12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are we a team?</a:t>
            </a:r>
          </a:p>
        </p:txBody>
      </p:sp>
      <p:sp>
        <p:nvSpPr>
          <p:cNvPr id="7" name="Rectangle 6">
            <a:extLst>
              <a:ext uri="{FF2B5EF4-FFF2-40B4-BE49-F238E27FC236}">
                <a16:creationId xmlns:a16="http://schemas.microsoft.com/office/drawing/2014/main" id="{4BA1059F-41CE-4F30-A48D-376AF9AD981A}"/>
              </a:ext>
            </a:extLst>
          </p:cNvPr>
          <p:cNvSpPr>
            <a:spLocks/>
          </p:cNvSpPr>
          <p:nvPr/>
        </p:nvSpPr>
        <p:spPr>
          <a:xfrm>
            <a:off x="1001705" y="3349661"/>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How </a:t>
            </a:r>
            <a:r>
              <a:rPr lang="en-GB" sz="1200">
                <a:solidFill>
                  <a:schemeClr val="bg2">
                    <a:lumMod val="100000"/>
                  </a:schemeClr>
                </a:solidFill>
                <a:latin typeface="Roboto Thin" panose="02000000000000000000" pitchFamily="2" charset="0"/>
              </a:rPr>
              <a:t>shall we work together going forward?</a:t>
            </a:r>
          </a:p>
        </p:txBody>
      </p:sp>
      <p:sp>
        <p:nvSpPr>
          <p:cNvPr id="8" name="Rectangle 7">
            <a:extLst>
              <a:ext uri="{FF2B5EF4-FFF2-40B4-BE49-F238E27FC236}">
                <a16:creationId xmlns:a16="http://schemas.microsoft.com/office/drawing/2014/main" id="{1C89935F-8EB0-4410-94E3-98A805947E2A}"/>
              </a:ext>
            </a:extLst>
          </p:cNvPr>
          <p:cNvSpPr>
            <a:spLocks/>
          </p:cNvSpPr>
          <p:nvPr/>
        </p:nvSpPr>
        <p:spPr>
          <a:xfrm>
            <a:off x="1001705" y="369186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         Roles and responsibilities </a:t>
            </a:r>
          </a:p>
        </p:txBody>
      </p:sp>
      <p:sp>
        <p:nvSpPr>
          <p:cNvPr id="9" name="Rectangle 8">
            <a:extLst>
              <a:ext uri="{FF2B5EF4-FFF2-40B4-BE49-F238E27FC236}">
                <a16:creationId xmlns:a16="http://schemas.microsoft.com/office/drawing/2014/main" id="{1128ACEB-3A3E-4254-8FFE-EF1B21DA1457}"/>
              </a:ext>
            </a:extLst>
          </p:cNvPr>
          <p:cNvSpPr>
            <a:spLocks/>
          </p:cNvSpPr>
          <p:nvPr/>
        </p:nvSpPr>
        <p:spPr>
          <a:xfrm>
            <a:off x="3755911" y="369186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Work methods</a:t>
            </a:r>
          </a:p>
        </p:txBody>
      </p:sp>
      <p:sp>
        <p:nvSpPr>
          <p:cNvPr id="10" name="Rectangle 9">
            <a:extLst>
              <a:ext uri="{FF2B5EF4-FFF2-40B4-BE49-F238E27FC236}">
                <a16:creationId xmlns:a16="http://schemas.microsoft.com/office/drawing/2014/main" id="{CE670282-D7DD-448E-BC41-92F6EB23116E}"/>
              </a:ext>
            </a:extLst>
          </p:cNvPr>
          <p:cNvSpPr/>
          <p:nvPr/>
        </p:nvSpPr>
        <p:spPr>
          <a:xfrm>
            <a:off x="1029278" y="1596033"/>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Purpose </a:t>
            </a:r>
          </a:p>
        </p:txBody>
      </p:sp>
      <p:sp>
        <p:nvSpPr>
          <p:cNvPr id="11" name="Rectangle 10">
            <a:extLst>
              <a:ext uri="{FF2B5EF4-FFF2-40B4-BE49-F238E27FC236}">
                <a16:creationId xmlns:a16="http://schemas.microsoft.com/office/drawing/2014/main" id="{451EA474-E278-4939-96C2-C8B71C1519B0}"/>
              </a:ext>
            </a:extLst>
          </p:cNvPr>
          <p:cNvSpPr/>
          <p:nvPr/>
        </p:nvSpPr>
        <p:spPr>
          <a:xfrm>
            <a:off x="3726782" y="1596033"/>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Goals </a:t>
            </a:r>
          </a:p>
        </p:txBody>
      </p:sp>
      <p:sp>
        <p:nvSpPr>
          <p:cNvPr id="12" name="Rectangle 11">
            <a:extLst>
              <a:ext uri="{FF2B5EF4-FFF2-40B4-BE49-F238E27FC236}">
                <a16:creationId xmlns:a16="http://schemas.microsoft.com/office/drawing/2014/main" id="{10614E5F-3346-40C9-B621-8AF18C219645}"/>
              </a:ext>
            </a:extLst>
          </p:cNvPr>
          <p:cNvSpPr/>
          <p:nvPr/>
        </p:nvSpPr>
        <p:spPr>
          <a:xfrm>
            <a:off x="3726783" y="1259536"/>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What </a:t>
            </a:r>
            <a:r>
              <a:rPr kumimoji="0" lang="en-GB" sz="12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do we want to achieve?</a:t>
            </a:r>
          </a:p>
        </p:txBody>
      </p:sp>
      <p:sp>
        <p:nvSpPr>
          <p:cNvPr id="13" name="Rectangle 12">
            <a:extLst>
              <a:ext uri="{FF2B5EF4-FFF2-40B4-BE49-F238E27FC236}">
                <a16:creationId xmlns:a16="http://schemas.microsoft.com/office/drawing/2014/main" id="{CF596EDF-E50D-42E2-BA61-DD663FEC8EB6}"/>
              </a:ext>
            </a:extLst>
          </p:cNvPr>
          <p:cNvSpPr/>
          <p:nvPr/>
        </p:nvSpPr>
        <p:spPr>
          <a:xfrm>
            <a:off x="6539732" y="1259536"/>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Who </a:t>
            </a:r>
            <a:r>
              <a:rPr kumimoji="0" lang="en-GB" sz="12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are we in this team now?</a:t>
            </a:r>
          </a:p>
        </p:txBody>
      </p:sp>
      <p:sp>
        <p:nvSpPr>
          <p:cNvPr id="14" name="Rectangle 13">
            <a:extLst>
              <a:ext uri="{FF2B5EF4-FFF2-40B4-BE49-F238E27FC236}">
                <a16:creationId xmlns:a16="http://schemas.microsoft.com/office/drawing/2014/main" id="{503B06BF-376D-4380-B25E-1953C0920D1C}"/>
              </a:ext>
            </a:extLst>
          </p:cNvPr>
          <p:cNvSpPr/>
          <p:nvPr/>
        </p:nvSpPr>
        <p:spPr>
          <a:xfrm>
            <a:off x="6539732" y="1593575"/>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New insights</a:t>
            </a:r>
          </a:p>
        </p:txBody>
      </p:sp>
      <p:sp>
        <p:nvSpPr>
          <p:cNvPr id="15" name="Rectangle 14">
            <a:extLst>
              <a:ext uri="{FF2B5EF4-FFF2-40B4-BE49-F238E27FC236}">
                <a16:creationId xmlns:a16="http://schemas.microsoft.com/office/drawing/2014/main" id="{83FEBAD0-E0C9-490F-A81F-05404D7A3264}"/>
              </a:ext>
            </a:extLst>
          </p:cNvPr>
          <p:cNvSpPr>
            <a:spLocks/>
          </p:cNvSpPr>
          <p:nvPr/>
        </p:nvSpPr>
        <p:spPr>
          <a:xfrm>
            <a:off x="6482544" y="369186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Collaboration norms </a:t>
            </a:r>
          </a:p>
        </p:txBody>
      </p:sp>
      <p:sp>
        <p:nvSpPr>
          <p:cNvPr id="16" name="Rectangle 15">
            <a:extLst>
              <a:ext uri="{FF2B5EF4-FFF2-40B4-BE49-F238E27FC236}">
                <a16:creationId xmlns:a16="http://schemas.microsoft.com/office/drawing/2014/main" id="{9CAB6C7E-63B9-4B1E-A591-65A2006449C1}"/>
              </a:ext>
            </a:extLst>
          </p:cNvPr>
          <p:cNvSpPr>
            <a:spLocks/>
          </p:cNvSpPr>
          <p:nvPr/>
        </p:nvSpPr>
        <p:spPr>
          <a:xfrm>
            <a:off x="9181604" y="369186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Team development </a:t>
            </a:r>
          </a:p>
        </p:txBody>
      </p:sp>
      <p:sp>
        <p:nvSpPr>
          <p:cNvPr id="17" name="Rectangle 16">
            <a:extLst>
              <a:ext uri="{FF2B5EF4-FFF2-40B4-BE49-F238E27FC236}">
                <a16:creationId xmlns:a16="http://schemas.microsoft.com/office/drawing/2014/main" id="{358ED0F5-7799-4F8B-90CF-5879930DBE11}"/>
              </a:ext>
            </a:extLst>
          </p:cNvPr>
          <p:cNvSpPr/>
          <p:nvPr/>
        </p:nvSpPr>
        <p:spPr>
          <a:xfrm>
            <a:off x="970656" y="1292025"/>
            <a:ext cx="155471" cy="204019"/>
          </a:xfrm>
          <a:prstGeom prst="rect">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mn-ea"/>
                <a:cs typeface="+mn-cs"/>
              </a:rPr>
              <a:t>1</a:t>
            </a:r>
          </a:p>
        </p:txBody>
      </p:sp>
      <p:sp>
        <p:nvSpPr>
          <p:cNvPr id="18" name="Rectangle 17">
            <a:extLst>
              <a:ext uri="{FF2B5EF4-FFF2-40B4-BE49-F238E27FC236}">
                <a16:creationId xmlns:a16="http://schemas.microsoft.com/office/drawing/2014/main" id="{7E66D05C-47FB-4B03-AB24-6AFAB33847FD}"/>
              </a:ext>
            </a:extLst>
          </p:cNvPr>
          <p:cNvSpPr/>
          <p:nvPr/>
        </p:nvSpPr>
        <p:spPr>
          <a:xfrm>
            <a:off x="3677088" y="129202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mn-ea"/>
                <a:cs typeface="+mn-cs"/>
              </a:rPr>
              <a:t>2</a:t>
            </a:r>
          </a:p>
        </p:txBody>
      </p:sp>
      <p:cxnSp>
        <p:nvCxnSpPr>
          <p:cNvPr id="19" name="Straight Connector 18">
            <a:extLst>
              <a:ext uri="{FF2B5EF4-FFF2-40B4-BE49-F238E27FC236}">
                <a16:creationId xmlns:a16="http://schemas.microsoft.com/office/drawing/2014/main" id="{321E2E54-B8F3-4A12-8AD6-F1872AAC5D14}"/>
              </a:ext>
            </a:extLst>
          </p:cNvPr>
          <p:cNvCxnSpPr>
            <a:cxnSpLocks/>
          </p:cNvCxnSpPr>
          <p:nvPr/>
        </p:nvCxnSpPr>
        <p:spPr>
          <a:xfrm>
            <a:off x="3611223" y="949184"/>
            <a:ext cx="0" cy="227741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1D4D6C-9699-4666-9D00-494068ABE48D}"/>
              </a:ext>
            </a:extLst>
          </p:cNvPr>
          <p:cNvCxnSpPr>
            <a:cxnSpLocks/>
          </p:cNvCxnSpPr>
          <p:nvPr/>
        </p:nvCxnSpPr>
        <p:spPr>
          <a:xfrm>
            <a:off x="927658" y="3226595"/>
            <a:ext cx="109067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292C797-8FB2-46D0-8103-CB7FF74EE7D8}"/>
              </a:ext>
            </a:extLst>
          </p:cNvPr>
          <p:cNvSpPr/>
          <p:nvPr/>
        </p:nvSpPr>
        <p:spPr>
          <a:xfrm>
            <a:off x="6465887" y="1292702"/>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mn-ea"/>
                <a:cs typeface="+mn-cs"/>
              </a:rPr>
              <a:t>3</a:t>
            </a:r>
          </a:p>
        </p:txBody>
      </p:sp>
      <p:sp>
        <p:nvSpPr>
          <p:cNvPr id="22" name="Rectangle 21">
            <a:extLst>
              <a:ext uri="{FF2B5EF4-FFF2-40B4-BE49-F238E27FC236}">
                <a16:creationId xmlns:a16="http://schemas.microsoft.com/office/drawing/2014/main" id="{5FE215D8-232B-4A54-965B-AAB76F732787}"/>
              </a:ext>
            </a:extLst>
          </p:cNvPr>
          <p:cNvSpPr>
            <a:spLocks/>
          </p:cNvSpPr>
          <p:nvPr/>
        </p:nvSpPr>
        <p:spPr>
          <a:xfrm>
            <a:off x="951542" y="338776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mn-ea"/>
                <a:cs typeface="+mn-cs"/>
              </a:rPr>
              <a:t>4</a:t>
            </a:r>
          </a:p>
        </p:txBody>
      </p:sp>
      <p:sp>
        <p:nvSpPr>
          <p:cNvPr id="23" name="TextBox 22">
            <a:extLst>
              <a:ext uri="{FF2B5EF4-FFF2-40B4-BE49-F238E27FC236}">
                <a16:creationId xmlns:a16="http://schemas.microsoft.com/office/drawing/2014/main" id="{CA7B3B75-69C7-4B1F-BAB1-90324155F207}"/>
              </a:ext>
            </a:extLst>
          </p:cNvPr>
          <p:cNvSpPr txBox="1"/>
          <p:nvPr/>
        </p:nvSpPr>
        <p:spPr>
          <a:xfrm>
            <a:off x="1029277" y="1854121"/>
            <a:ext cx="2510337" cy="538609"/>
          </a:xfrm>
          <a:prstGeom prst="rect">
            <a:avLst/>
          </a:prstGeom>
          <a:noFill/>
        </p:spPr>
        <p:txBody>
          <a:bodyPr wrap="square" lIns="0" tIns="0" rIns="0" bIns="0" rtlCol="0">
            <a:spAutoFit/>
          </a:bodyPr>
          <a:lstStyle/>
          <a:p>
            <a:pPr algn="l"/>
            <a:r>
              <a:rPr lang="en-GB" sz="1200">
                <a:latin typeface="Roboto Thin" panose="02000000000000000000" pitchFamily="2" charset="0"/>
              </a:rPr>
              <a:t>Does our purpose still make sense, or should it be adjusted? If so, how? </a:t>
            </a:r>
            <a:r>
              <a:rPr kumimoji="0" lang="en-GB" sz="1100" b="0" i="0" u="none" strike="noStrike" kern="1200" cap="none" spc="0" normalizeH="0" baseline="0" noProof="0">
                <a:ln>
                  <a:noFill/>
                </a:ln>
                <a:solidFill>
                  <a:schemeClr val="accent4">
                    <a:lumMod val="100000"/>
                  </a:schemeClr>
                </a:solidFill>
                <a:effectLst/>
                <a:uLnTx/>
                <a:uFillTx/>
                <a:latin typeface="Roboto Thin" panose="02000000000000000000" pitchFamily="2" charset="0"/>
                <a:ea typeface="+mn-ea"/>
                <a:cs typeface="+mn-cs"/>
              </a:rPr>
              <a:t>Relevant sub-questions:</a:t>
            </a:r>
          </a:p>
        </p:txBody>
      </p:sp>
      <p:sp>
        <p:nvSpPr>
          <p:cNvPr id="24" name="TextBox 23">
            <a:extLst>
              <a:ext uri="{FF2B5EF4-FFF2-40B4-BE49-F238E27FC236}">
                <a16:creationId xmlns:a16="http://schemas.microsoft.com/office/drawing/2014/main" id="{DD3E2EDF-FB08-4D7B-A3CF-536C798D05C2}"/>
              </a:ext>
            </a:extLst>
          </p:cNvPr>
          <p:cNvSpPr txBox="1"/>
          <p:nvPr/>
        </p:nvSpPr>
        <p:spPr>
          <a:xfrm>
            <a:off x="3721148" y="1848305"/>
            <a:ext cx="2498288" cy="538609"/>
          </a:xfrm>
          <a:prstGeom prst="rect">
            <a:avLst/>
          </a:prstGeom>
          <a:noFill/>
        </p:spPr>
        <p:txBody>
          <a:bodyPr wrap="squar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Roboto Thin" panose="02000000000000000000" pitchFamily="2" charset="0"/>
                <a:ea typeface="+mn-ea"/>
                <a:cs typeface="+mn-cs"/>
              </a:rPr>
              <a:t>What are NOW our most important goals?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4">
                    <a:lumMod val="100000"/>
                  </a:schemeClr>
                </a:solidFill>
                <a:effectLst/>
                <a:uLnTx/>
                <a:uFillTx/>
                <a:latin typeface="Roboto Thin" panose="02000000000000000000" pitchFamily="2" charset="0"/>
                <a:ea typeface="+mn-ea"/>
                <a:cs typeface="+mn-cs"/>
              </a:rPr>
              <a:t>Relevant sub-questions:</a:t>
            </a:r>
          </a:p>
        </p:txBody>
      </p:sp>
      <p:sp>
        <p:nvSpPr>
          <p:cNvPr id="25" name="TextBox 24">
            <a:extLst>
              <a:ext uri="{FF2B5EF4-FFF2-40B4-BE49-F238E27FC236}">
                <a16:creationId xmlns:a16="http://schemas.microsoft.com/office/drawing/2014/main" id="{69649FA0-3FB7-4241-AC27-6EB1CD2A3B0A}"/>
              </a:ext>
            </a:extLst>
          </p:cNvPr>
          <p:cNvSpPr txBox="1"/>
          <p:nvPr/>
        </p:nvSpPr>
        <p:spPr>
          <a:xfrm>
            <a:off x="6539732" y="1854132"/>
            <a:ext cx="5205976" cy="1107996"/>
          </a:xfrm>
          <a:prstGeom prst="rect">
            <a:avLst/>
          </a:prstGeom>
          <a:noFill/>
        </p:spPr>
        <p:txBody>
          <a:bodyPr wrap="squar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Roboto Thin" panose="02000000000000000000" pitchFamily="2" charset="0"/>
                <a:ea typeface="+mn-ea"/>
                <a:cs typeface="+mn-cs"/>
              </a:rPr>
              <a:t>Each participant shares: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Roboto Thin" panose="02000000000000000000" pitchFamily="2" charset="0"/>
                <a:ea typeface="+mn-ea"/>
                <a:cs typeface="+mn-cs"/>
              </a:rPr>
              <a:t>How have I contributed to the team?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Roboto Thin" panose="02000000000000000000" pitchFamily="2" charset="0"/>
                <a:ea typeface="+mn-ea"/>
                <a:cs typeface="+mn-cs"/>
              </a:rPr>
              <a:t>What do I wish to develop myself on and am gladly taking feedback on</a:t>
            </a:r>
          </a:p>
          <a:p>
            <a:r>
              <a:rPr lang="en-GB" sz="1200" b="1">
                <a:latin typeface="Roboto Thin" panose="02000000000000000000" pitchFamily="2" charset="0"/>
              </a:rPr>
              <a:t>The team gives feedback to the person: </a:t>
            </a:r>
            <a:endParaRPr lang="en-GB" sz="1200">
              <a:latin typeface="Roboto Thin" panose="02000000000000000000" pitchFamily="2" charset="0"/>
            </a:endParaRPr>
          </a:p>
          <a:p>
            <a:pPr marL="0" indent="0" algn="l">
              <a:buFont typeface="Arial" panose="020B0604020202020204" pitchFamily="34" charset="0"/>
              <a:buNone/>
            </a:pPr>
            <a:r>
              <a:rPr lang="en-GB" sz="1200" i="0" kern="1200">
                <a:solidFill>
                  <a:schemeClr val="tx1"/>
                </a:solidFill>
                <a:latin typeface="Roboto Thin" panose="02000000000000000000" pitchFamily="2" charset="0"/>
                <a:ea typeface="+mn-ea"/>
                <a:cs typeface="+mn-cs"/>
              </a:rPr>
              <a:t>What have I appreciated </a:t>
            </a:r>
            <a:r>
              <a:rPr lang="en-GB" sz="1200">
                <a:latin typeface="Roboto Thin" panose="02000000000000000000" pitchFamily="2" charset="0"/>
              </a:rPr>
              <a:t>when working with you</a:t>
            </a:r>
            <a:endParaRPr kumimoji="0" lang="en-GB" sz="1200" b="0" i="0" u="none" strike="noStrike" kern="1200" cap="none" spc="0" normalizeH="0" baseline="0" noProof="0">
              <a:ln>
                <a:noFill/>
              </a:ln>
              <a:solidFill>
                <a:prstClr val="black"/>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accent4">
                    <a:lumMod val="100000"/>
                  </a:schemeClr>
                </a:solidFill>
                <a:effectLst/>
                <a:uLnTx/>
                <a:uFillTx/>
                <a:latin typeface="Roboto Thin" panose="02000000000000000000" pitchFamily="2" charset="0"/>
                <a:ea typeface="+mn-ea"/>
                <a:cs typeface="+mn-cs"/>
              </a:rPr>
              <a:t>Reflection after sharing: </a:t>
            </a:r>
            <a:r>
              <a:rPr kumimoji="0" lang="en-GB" sz="1200" b="0" i="0" u="none" strike="noStrike" kern="1200" cap="none" spc="0" normalizeH="0" baseline="0" noProof="0">
                <a:ln>
                  <a:noFill/>
                </a:ln>
                <a:solidFill>
                  <a:srgbClr val="CA1551"/>
                </a:solidFill>
                <a:effectLst/>
                <a:uLnTx/>
                <a:uFillTx/>
                <a:latin typeface="Roboto Thin" panose="02000000000000000000" pitchFamily="2" charset="0"/>
                <a:ea typeface="+mn-ea"/>
                <a:cs typeface="+mn-cs"/>
              </a:rPr>
              <a:t>How was this? </a:t>
            </a:r>
            <a:endParaRPr kumimoji="0" lang="en-GB" sz="1200" b="0" i="0" u="none" strike="noStrike" kern="1200" cap="none" spc="0" normalizeH="0" baseline="0" noProof="0">
              <a:ln>
                <a:noFill/>
              </a:ln>
              <a:solidFill>
                <a:prstClr val="black"/>
              </a:solidFill>
              <a:effectLst/>
              <a:uLnTx/>
              <a:uFillTx/>
              <a:latin typeface="Roboto Thin" panose="02000000000000000000" pitchFamily="2" charset="0"/>
              <a:ea typeface="+mn-ea"/>
              <a:cs typeface="+mn-cs"/>
            </a:endParaRPr>
          </a:p>
        </p:txBody>
      </p:sp>
      <p:sp>
        <p:nvSpPr>
          <p:cNvPr id="26" name="TextBox 25">
            <a:extLst>
              <a:ext uri="{FF2B5EF4-FFF2-40B4-BE49-F238E27FC236}">
                <a16:creationId xmlns:a16="http://schemas.microsoft.com/office/drawing/2014/main" id="{122D1A68-5481-424B-A8F3-0F23F9FEB4ED}"/>
              </a:ext>
            </a:extLst>
          </p:cNvPr>
          <p:cNvSpPr txBox="1">
            <a:spLocks/>
          </p:cNvSpPr>
          <p:nvPr/>
        </p:nvSpPr>
        <p:spPr>
          <a:xfrm>
            <a:off x="1035301" y="3952534"/>
            <a:ext cx="2510337" cy="1184940"/>
          </a:xfrm>
          <a:prstGeom prst="rect">
            <a:avLst/>
          </a:prstGeom>
          <a:noFill/>
        </p:spPr>
        <p:txBody>
          <a:bodyPr wrap="squar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prstClr val="black"/>
                </a:solidFill>
                <a:effectLst/>
                <a:uLnTx/>
                <a:uFillTx/>
                <a:latin typeface="Roboto Thin" panose="02000000000000000000" pitchFamily="2" charset="0"/>
                <a:ea typeface="+mn-ea"/>
                <a:cs typeface="+mn-cs"/>
              </a:rPr>
              <a:t>Given our purpose, goals and who we are, which roles and responsibilities do we need to ensure this team’s success? </a:t>
            </a:r>
          </a:p>
          <a:p>
            <a:pPr algn="l"/>
            <a:r>
              <a:rPr lang="en-GB" sz="1200" dirty="0">
                <a:latin typeface="Roboto Thin" panose="02000000000000000000" pitchFamily="2" charset="0"/>
              </a:rPr>
              <a:t>What has worked well? </a:t>
            </a:r>
          </a:p>
          <a:p>
            <a:pPr algn="l"/>
            <a:r>
              <a:rPr lang="en-GB" sz="1200" i="0" dirty="0">
                <a:latin typeface="Roboto Thin" panose="02000000000000000000" pitchFamily="2" charset="0"/>
              </a:rPr>
              <a:t>What do we wish to adjust</a:t>
            </a:r>
            <a:r>
              <a:rPr lang="en-GB" sz="1200" dirty="0">
                <a:latin typeface="Roboto Thin" panose="02000000000000000000" pitchFamily="2" charset="0"/>
              </a:rPr>
              <a:t>? </a:t>
            </a:r>
            <a:endParaRPr lang="en-GB" sz="120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050" b="0" i="1" u="none" strike="noStrike" kern="1200" cap="none" spc="0" normalizeH="0" baseline="0" noProof="0" dirty="0">
              <a:ln>
                <a:noFill/>
              </a:ln>
              <a:solidFill>
                <a:prstClr val="black"/>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accent4">
                    <a:lumMod val="100000"/>
                  </a:schemeClr>
                </a:solidFill>
                <a:effectLst/>
                <a:uLnTx/>
                <a:uFillTx/>
                <a:latin typeface="Roboto Thin" panose="02000000000000000000" pitchFamily="2" charset="0"/>
                <a:ea typeface="+mn-ea"/>
                <a:cs typeface="+mn-cs"/>
              </a:rPr>
              <a:t>Relevant sub-questions:</a:t>
            </a:r>
          </a:p>
        </p:txBody>
      </p:sp>
      <p:sp>
        <p:nvSpPr>
          <p:cNvPr id="27" name="TextBox 26">
            <a:extLst>
              <a:ext uri="{FF2B5EF4-FFF2-40B4-BE49-F238E27FC236}">
                <a16:creationId xmlns:a16="http://schemas.microsoft.com/office/drawing/2014/main" id="{5CA18403-62C5-4D6B-99CF-E1839BFA029C}"/>
              </a:ext>
            </a:extLst>
          </p:cNvPr>
          <p:cNvSpPr txBox="1">
            <a:spLocks/>
          </p:cNvSpPr>
          <p:nvPr/>
        </p:nvSpPr>
        <p:spPr>
          <a:xfrm>
            <a:off x="3767267" y="3950408"/>
            <a:ext cx="2510337" cy="1046440"/>
          </a:xfrm>
          <a:prstGeom prst="rect">
            <a:avLst/>
          </a:prstGeom>
          <a:noFill/>
        </p:spPr>
        <p:txBody>
          <a:bodyPr wrap="squar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prstClr val="black"/>
                </a:solidFill>
                <a:effectLst/>
                <a:uLnTx/>
                <a:uFillTx/>
                <a:latin typeface="Roboto Thin" panose="02000000000000000000" pitchFamily="2" charset="0"/>
                <a:ea typeface="+mn-ea"/>
                <a:cs typeface="+mn-cs"/>
              </a:rPr>
              <a:t>How can we best organize our work to succeed with our tasks and goals?</a:t>
            </a:r>
          </a:p>
          <a:p>
            <a:pPr algn="l"/>
            <a:r>
              <a:rPr lang="en-GB" sz="1200">
                <a:latin typeface="Roboto Thin" panose="02000000000000000000" pitchFamily="2" charset="0"/>
              </a:rPr>
              <a:t>What has worked well? </a:t>
            </a:r>
          </a:p>
          <a:p>
            <a:pPr algn="l"/>
            <a:r>
              <a:rPr lang="en-GB" sz="1200" i="0">
                <a:latin typeface="Roboto Thin" panose="02000000000000000000" pitchFamily="2" charset="0"/>
              </a:rPr>
              <a:t>What do we wish to adjust</a:t>
            </a:r>
            <a:r>
              <a:rPr lang="en-GB" sz="1200">
                <a:latin typeface="Roboto Thin" panose="02000000000000000000" pitchFamily="2" charset="0"/>
              </a:rPr>
              <a:t>? </a:t>
            </a:r>
            <a:endParaRPr lang="en-GB" sz="120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4">
                    <a:lumMod val="100000"/>
                  </a:schemeClr>
                </a:solidFill>
                <a:effectLst/>
                <a:uLnTx/>
                <a:uFillTx/>
                <a:latin typeface="Roboto Thin" panose="02000000000000000000" pitchFamily="2" charset="0"/>
                <a:ea typeface="+mn-ea"/>
                <a:cs typeface="+mn-cs"/>
              </a:rPr>
              <a:t>Relevant sub-questions:</a:t>
            </a:r>
          </a:p>
        </p:txBody>
      </p:sp>
      <p:sp>
        <p:nvSpPr>
          <p:cNvPr id="28" name="TextBox 27">
            <a:extLst>
              <a:ext uri="{FF2B5EF4-FFF2-40B4-BE49-F238E27FC236}">
                <a16:creationId xmlns:a16="http://schemas.microsoft.com/office/drawing/2014/main" id="{5EA8BFA3-C352-44F8-B6B7-A44662C25EFE}"/>
              </a:ext>
            </a:extLst>
          </p:cNvPr>
          <p:cNvSpPr txBox="1">
            <a:spLocks/>
          </p:cNvSpPr>
          <p:nvPr/>
        </p:nvSpPr>
        <p:spPr>
          <a:xfrm>
            <a:off x="6484551" y="3933224"/>
            <a:ext cx="2510337" cy="1046440"/>
          </a:xfrm>
          <a:prstGeom prst="rect">
            <a:avLst/>
          </a:prstGeom>
          <a:noFill/>
        </p:spPr>
        <p:txBody>
          <a:bodyPr wrap="squar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prstClr val="black"/>
                </a:solidFill>
                <a:effectLst/>
                <a:uLnTx/>
                <a:uFillTx/>
                <a:latin typeface="Roboto Thin" panose="02000000000000000000" pitchFamily="2" charset="0"/>
                <a:ea typeface="+mn-ea"/>
                <a:cs typeface="+mn-cs"/>
              </a:rPr>
              <a:t>Which rules should we have to optimize working together as a team?</a:t>
            </a:r>
          </a:p>
          <a:p>
            <a:pPr algn="l"/>
            <a:r>
              <a:rPr lang="en-GB" sz="1200">
                <a:latin typeface="Roboto Thin" panose="02000000000000000000" pitchFamily="2" charset="0"/>
              </a:rPr>
              <a:t>What has worked well? </a:t>
            </a:r>
          </a:p>
          <a:p>
            <a:pPr algn="l"/>
            <a:r>
              <a:rPr lang="en-GB" sz="1200" i="0">
                <a:latin typeface="Roboto Thin" panose="02000000000000000000" pitchFamily="2" charset="0"/>
              </a:rPr>
              <a:t>What do we wish to adjust</a:t>
            </a:r>
            <a:r>
              <a:rPr lang="en-GB" sz="1200">
                <a:latin typeface="Roboto Thin" panose="02000000000000000000" pitchFamily="2" charset="0"/>
              </a:rPr>
              <a:t>? </a:t>
            </a:r>
            <a:endParaRPr lang="en-GB" sz="120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4">
                    <a:lumMod val="100000"/>
                  </a:schemeClr>
                </a:solidFill>
                <a:effectLst/>
                <a:uLnTx/>
                <a:uFillTx/>
                <a:latin typeface="Roboto Thin" panose="02000000000000000000" pitchFamily="2" charset="0"/>
                <a:ea typeface="+mn-ea"/>
                <a:cs typeface="+mn-cs"/>
              </a:rPr>
              <a:t>Relevant sub-questions:</a:t>
            </a:r>
          </a:p>
        </p:txBody>
      </p:sp>
      <p:sp>
        <p:nvSpPr>
          <p:cNvPr id="29" name="TextBox 28">
            <a:extLst>
              <a:ext uri="{FF2B5EF4-FFF2-40B4-BE49-F238E27FC236}">
                <a16:creationId xmlns:a16="http://schemas.microsoft.com/office/drawing/2014/main" id="{5D76EE92-F067-4637-9FAA-4AEE22700FE2}"/>
              </a:ext>
            </a:extLst>
          </p:cNvPr>
          <p:cNvSpPr txBox="1">
            <a:spLocks/>
          </p:cNvSpPr>
          <p:nvPr/>
        </p:nvSpPr>
        <p:spPr>
          <a:xfrm>
            <a:off x="9209176" y="3931924"/>
            <a:ext cx="2510337" cy="1208023"/>
          </a:xfrm>
          <a:prstGeom prst="rect">
            <a:avLst/>
          </a:prstGeom>
          <a:noFill/>
        </p:spPr>
        <p:txBody>
          <a:bodyPr wrap="squar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prstClr val="black"/>
                </a:solidFill>
                <a:effectLst/>
                <a:uLnTx/>
                <a:uFillTx/>
                <a:latin typeface="Roboto Thin" panose="02000000000000000000" pitchFamily="2" charset="0"/>
                <a:ea typeface="+mn-ea"/>
                <a:cs typeface="+mn-cs"/>
              </a:rPr>
              <a:t>How can we follow up what we have agreed in this contract and ensure that we develop as a team? </a:t>
            </a:r>
          </a:p>
          <a:p>
            <a:pPr algn="l"/>
            <a:r>
              <a:rPr lang="en-GB" sz="1200">
                <a:latin typeface="Roboto Thin" panose="02000000000000000000" pitchFamily="2" charset="0"/>
              </a:rPr>
              <a:t>What has worked well? </a:t>
            </a:r>
          </a:p>
          <a:p>
            <a:pPr algn="l"/>
            <a:r>
              <a:rPr lang="en-GB" sz="1200" i="0">
                <a:latin typeface="Roboto Thin" panose="02000000000000000000" pitchFamily="2" charset="0"/>
              </a:rPr>
              <a:t>What do we wish to adjust</a:t>
            </a:r>
            <a:r>
              <a:rPr lang="en-GB" sz="1200">
                <a:latin typeface="Roboto Thin" panose="02000000000000000000" pitchFamily="2" charset="0"/>
              </a:rPr>
              <a:t>? </a:t>
            </a:r>
            <a:endParaRPr lang="en-GB" sz="120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4">
                    <a:lumMod val="100000"/>
                  </a:schemeClr>
                </a:solidFill>
                <a:effectLst/>
                <a:uLnTx/>
                <a:uFillTx/>
                <a:latin typeface="Roboto Thin" panose="02000000000000000000" pitchFamily="2" charset="0"/>
                <a:ea typeface="+mn-ea"/>
                <a:cs typeface="+mn-cs"/>
              </a:rPr>
              <a:t>Relevant sub-questions</a:t>
            </a:r>
            <a:r>
              <a:rPr kumimoji="0" lang="en-GB" sz="1100" b="0" i="0" u="none" strike="noStrike" kern="1200" cap="none" spc="0" normalizeH="0" baseline="0" noProof="0">
                <a:ln>
                  <a:noFill/>
                </a:ln>
                <a:solidFill>
                  <a:srgbClr val="CA1551"/>
                </a:solidFill>
                <a:effectLst/>
                <a:uLnTx/>
                <a:uFillTx/>
                <a:latin typeface="Roboto Thin" panose="02000000000000000000" pitchFamily="2" charset="0"/>
                <a:ea typeface="+mn-ea"/>
                <a:cs typeface="+mn-cs"/>
              </a:rPr>
              <a:t>:</a:t>
            </a:r>
          </a:p>
        </p:txBody>
      </p:sp>
      <p:cxnSp>
        <p:nvCxnSpPr>
          <p:cNvPr id="30" name="Straight Connector 29">
            <a:extLst>
              <a:ext uri="{FF2B5EF4-FFF2-40B4-BE49-F238E27FC236}">
                <a16:creationId xmlns:a16="http://schemas.microsoft.com/office/drawing/2014/main" id="{64B32653-56D6-44A0-8C47-F2292B6A3160}"/>
              </a:ext>
            </a:extLst>
          </p:cNvPr>
          <p:cNvCxnSpPr>
            <a:cxnSpLocks/>
            <a:stCxn id="5" idx="0"/>
          </p:cNvCxnSpPr>
          <p:nvPr/>
        </p:nvCxnSpPr>
        <p:spPr>
          <a:xfrm flipH="1">
            <a:off x="6371713" y="949185"/>
            <a:ext cx="2687" cy="22774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33">
            <a:extLst>
              <a:ext uri="{FF2B5EF4-FFF2-40B4-BE49-F238E27FC236}">
                <a16:creationId xmlns:a16="http://schemas.microsoft.com/office/drawing/2014/main" id="{94AE5EFD-4B4D-4FF3-8E68-E9033EF61B73}"/>
              </a:ext>
            </a:extLst>
          </p:cNvPr>
          <p:cNvSpPr txBox="1">
            <a:spLocks/>
          </p:cNvSpPr>
          <p:nvPr/>
        </p:nvSpPr>
        <p:spPr>
          <a:xfrm>
            <a:off x="1036152" y="5217434"/>
            <a:ext cx="2498289" cy="1392221"/>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The facilitator refers to what is already stated in the team contract.</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Are there any roles/responsibilities that needs to be added/are not needed?</a:t>
            </a:r>
          </a:p>
        </p:txBody>
      </p:sp>
      <p:sp>
        <p:nvSpPr>
          <p:cNvPr id="32" name="Text Placeholder 33">
            <a:extLst>
              <a:ext uri="{FF2B5EF4-FFF2-40B4-BE49-F238E27FC236}">
                <a16:creationId xmlns:a16="http://schemas.microsoft.com/office/drawing/2014/main" id="{E315CDF2-6408-41C9-B5C0-425017475658}"/>
              </a:ext>
            </a:extLst>
          </p:cNvPr>
          <p:cNvSpPr txBox="1">
            <a:spLocks/>
          </p:cNvSpPr>
          <p:nvPr/>
        </p:nvSpPr>
        <p:spPr>
          <a:xfrm>
            <a:off x="3769375" y="4975395"/>
            <a:ext cx="2498289" cy="1299721"/>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How should we communicate with each other?</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What kind of leadership does the team need?</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How do we make decisions in the team? Leader, majority, unanimous? Which decisions must the whole team be involved in? </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endParaRPr kumimoji="0" lang="nb-NO" sz="900"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33" name="Text Placeholder 33">
            <a:extLst>
              <a:ext uri="{FF2B5EF4-FFF2-40B4-BE49-F238E27FC236}">
                <a16:creationId xmlns:a16="http://schemas.microsoft.com/office/drawing/2014/main" id="{F13EDD29-A7FE-42C8-92AC-F3C2CFEE0DBF}"/>
              </a:ext>
            </a:extLst>
          </p:cNvPr>
          <p:cNvSpPr txBox="1">
            <a:spLocks/>
          </p:cNvSpPr>
          <p:nvPr/>
        </p:nvSpPr>
        <p:spPr>
          <a:xfrm>
            <a:off x="6504127" y="4994373"/>
            <a:ext cx="2498289" cy="140891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What is important for me to achieve good cooperation?</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How can we ensure that we feel confident around each other? </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How can we ensure that everyone dares to speak their mind? </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How can we deal with disagreements?</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endParaRPr kumimoji="0" lang="nb-NO" sz="900"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34" name="Text Placeholder 33">
            <a:extLst>
              <a:ext uri="{FF2B5EF4-FFF2-40B4-BE49-F238E27FC236}">
                <a16:creationId xmlns:a16="http://schemas.microsoft.com/office/drawing/2014/main" id="{FEB370E8-3347-4DE4-82EA-2B5320C6F4E9}"/>
              </a:ext>
            </a:extLst>
          </p:cNvPr>
          <p:cNvSpPr txBox="1">
            <a:spLocks/>
          </p:cNvSpPr>
          <p:nvPr/>
        </p:nvSpPr>
        <p:spPr>
          <a:xfrm>
            <a:off x="9252086" y="5130108"/>
            <a:ext cx="2498289" cy="1204772"/>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In what way and how often should we evaluate our own functioning and work as a team along the way?</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How do we ensure that everyone is motivated along the way? </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How can we learn from our experience to become even better?</a:t>
            </a:r>
          </a:p>
        </p:txBody>
      </p:sp>
      <p:cxnSp>
        <p:nvCxnSpPr>
          <p:cNvPr id="35" name="Straight Connector 34">
            <a:extLst>
              <a:ext uri="{FF2B5EF4-FFF2-40B4-BE49-F238E27FC236}">
                <a16:creationId xmlns:a16="http://schemas.microsoft.com/office/drawing/2014/main" id="{23188628-4374-4FE9-AA22-59F4D9E08204}"/>
              </a:ext>
            </a:extLst>
          </p:cNvPr>
          <p:cNvCxnSpPr>
            <a:cxnSpLocks/>
          </p:cNvCxnSpPr>
          <p:nvPr/>
        </p:nvCxnSpPr>
        <p:spPr>
          <a:xfrm>
            <a:off x="3639746" y="3947924"/>
            <a:ext cx="0" cy="2170956"/>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FD9CA8-AC58-489A-8C33-CFE8357983F5}"/>
              </a:ext>
            </a:extLst>
          </p:cNvPr>
          <p:cNvCxnSpPr>
            <a:cxnSpLocks/>
          </p:cNvCxnSpPr>
          <p:nvPr/>
        </p:nvCxnSpPr>
        <p:spPr>
          <a:xfrm>
            <a:off x="6371713" y="3947924"/>
            <a:ext cx="0" cy="2170956"/>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AE8AF5-16ED-4DF5-9512-FEEFA33079D5}"/>
              </a:ext>
            </a:extLst>
          </p:cNvPr>
          <p:cNvCxnSpPr>
            <a:cxnSpLocks/>
          </p:cNvCxnSpPr>
          <p:nvPr/>
        </p:nvCxnSpPr>
        <p:spPr>
          <a:xfrm>
            <a:off x="9098348" y="3947924"/>
            <a:ext cx="0" cy="2170956"/>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8">
            <a:extLst>
              <a:ext uri="{FF2B5EF4-FFF2-40B4-BE49-F238E27FC236}">
                <a16:creationId xmlns:a16="http://schemas.microsoft.com/office/drawing/2014/main" id="{97276D68-7E60-4229-A5FB-1B5130C68118}"/>
              </a:ext>
            </a:extLst>
          </p:cNvPr>
          <p:cNvSpPr txBox="1">
            <a:spLocks/>
          </p:cNvSpPr>
          <p:nvPr/>
        </p:nvSpPr>
        <p:spPr>
          <a:xfrm>
            <a:off x="8267479" y="1626955"/>
            <a:ext cx="3462549" cy="138499"/>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lang="en-GB" sz="900" dirty="0">
                <a:solidFill>
                  <a:srgbClr val="404042"/>
                </a:solidFill>
                <a:latin typeface="Roboto" panose="02000000000000000000" pitchFamily="2" charset="0"/>
                <a:ea typeface="Roboto" panose="02000000000000000000" pitchFamily="2" charset="0"/>
                <a:cs typeface="Roboto" panose="02000000000000000000" pitchFamily="2" charset="0"/>
              </a:rPr>
              <a:t>7</a:t>
            </a:r>
            <a:r>
              <a:rPr kumimoji="0" lang="en-GB" sz="900" b="0" i="0" u="none" strike="noStrike" kern="1200" cap="none" spc="0" normalizeH="0" baseline="0" noProof="0" dirty="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 mins preparation + 8 mins per person incl. responses from others</a:t>
            </a:r>
          </a:p>
        </p:txBody>
      </p:sp>
      <p:pic>
        <p:nvPicPr>
          <p:cNvPr id="40" name="Graphic 7" descr="Clock outline">
            <a:extLst>
              <a:ext uri="{FF2B5EF4-FFF2-40B4-BE49-F238E27FC236}">
                <a16:creationId xmlns:a16="http://schemas.microsoft.com/office/drawing/2014/main" id="{78834678-BAA8-4FB6-91D5-F3692866D7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7297" y="1605662"/>
            <a:ext cx="187668" cy="183405"/>
          </a:xfrm>
          <a:prstGeom prst="rect">
            <a:avLst/>
          </a:prstGeom>
        </p:spPr>
      </p:pic>
      <p:sp>
        <p:nvSpPr>
          <p:cNvPr id="41" name="TextBox 8">
            <a:extLst>
              <a:ext uri="{FF2B5EF4-FFF2-40B4-BE49-F238E27FC236}">
                <a16:creationId xmlns:a16="http://schemas.microsoft.com/office/drawing/2014/main" id="{8178EB14-97D9-4DBC-A88C-24006076D294}"/>
              </a:ext>
            </a:extLst>
          </p:cNvPr>
          <p:cNvSpPr txBox="1">
            <a:spLocks/>
          </p:cNvSpPr>
          <p:nvPr/>
        </p:nvSpPr>
        <p:spPr>
          <a:xfrm>
            <a:off x="3098182" y="1628115"/>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15 mins</a:t>
            </a:r>
          </a:p>
        </p:txBody>
      </p:sp>
      <p:pic>
        <p:nvPicPr>
          <p:cNvPr id="57" name="Graphic 7" descr="Clock outline">
            <a:extLst>
              <a:ext uri="{FF2B5EF4-FFF2-40B4-BE49-F238E27FC236}">
                <a16:creationId xmlns:a16="http://schemas.microsoft.com/office/drawing/2014/main" id="{0CF412B8-72E8-4209-8A7B-0DF2A799C8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8865" y="1598193"/>
            <a:ext cx="187668" cy="183405"/>
          </a:xfrm>
          <a:prstGeom prst="rect">
            <a:avLst/>
          </a:prstGeom>
        </p:spPr>
      </p:pic>
      <p:pic>
        <p:nvPicPr>
          <p:cNvPr id="58" name="Graphic 7" descr="Clock outline">
            <a:extLst>
              <a:ext uri="{FF2B5EF4-FFF2-40B4-BE49-F238E27FC236}">
                <a16:creationId xmlns:a16="http://schemas.microsoft.com/office/drawing/2014/main" id="{4115EA63-470D-40EB-B853-C328888912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84511" y="2985442"/>
            <a:ext cx="187668" cy="183405"/>
          </a:xfrm>
          <a:prstGeom prst="rect">
            <a:avLst/>
          </a:prstGeom>
        </p:spPr>
      </p:pic>
      <p:sp>
        <p:nvSpPr>
          <p:cNvPr id="59" name="TextBox 8">
            <a:extLst>
              <a:ext uri="{FF2B5EF4-FFF2-40B4-BE49-F238E27FC236}">
                <a16:creationId xmlns:a16="http://schemas.microsoft.com/office/drawing/2014/main" id="{75589620-0622-4299-9B3F-9B966BC2FD62}"/>
              </a:ext>
            </a:extLst>
          </p:cNvPr>
          <p:cNvSpPr txBox="1">
            <a:spLocks/>
          </p:cNvSpPr>
          <p:nvPr/>
        </p:nvSpPr>
        <p:spPr>
          <a:xfrm>
            <a:off x="10501231" y="3001631"/>
            <a:ext cx="1218282"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accent4">
                    <a:lumMod val="100000"/>
                  </a:schemeClr>
                </a:solidFill>
                <a:effectLst/>
                <a:uLnTx/>
                <a:uFillTx/>
                <a:latin typeface="Roboto" panose="02000000000000000000" pitchFamily="2" charset="0"/>
                <a:ea typeface="Roboto" panose="02000000000000000000" pitchFamily="2" charset="0"/>
                <a:cs typeface="Roboto" panose="02000000000000000000" pitchFamily="2" charset="0"/>
              </a:rPr>
              <a:t>Have a break for 15 min</a:t>
            </a:r>
          </a:p>
        </p:txBody>
      </p:sp>
      <p:sp>
        <p:nvSpPr>
          <p:cNvPr id="73" name="TextBox 8">
            <a:extLst>
              <a:ext uri="{FF2B5EF4-FFF2-40B4-BE49-F238E27FC236}">
                <a16:creationId xmlns:a16="http://schemas.microsoft.com/office/drawing/2014/main" id="{AF41277C-AE9E-49C0-8711-9CF6E2C7D24C}"/>
              </a:ext>
            </a:extLst>
          </p:cNvPr>
          <p:cNvSpPr txBox="1">
            <a:spLocks/>
          </p:cNvSpPr>
          <p:nvPr/>
        </p:nvSpPr>
        <p:spPr>
          <a:xfrm>
            <a:off x="4467473" y="342541"/>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10 min</a:t>
            </a:r>
          </a:p>
        </p:txBody>
      </p:sp>
      <p:pic>
        <p:nvPicPr>
          <p:cNvPr id="74" name="Graphic 7" descr="Clock outline">
            <a:extLst>
              <a:ext uri="{FF2B5EF4-FFF2-40B4-BE49-F238E27FC236}">
                <a16:creationId xmlns:a16="http://schemas.microsoft.com/office/drawing/2014/main" id="{A3528E37-8FCF-42DD-AE58-5954C1DED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8258" y="1614342"/>
            <a:ext cx="187668" cy="183405"/>
          </a:xfrm>
          <a:prstGeom prst="rect">
            <a:avLst/>
          </a:prstGeom>
        </p:spPr>
      </p:pic>
      <p:sp>
        <p:nvSpPr>
          <p:cNvPr id="75" name="TextBox 8">
            <a:extLst>
              <a:ext uri="{FF2B5EF4-FFF2-40B4-BE49-F238E27FC236}">
                <a16:creationId xmlns:a16="http://schemas.microsoft.com/office/drawing/2014/main" id="{59650D65-E4CC-49DA-9233-B0380BC6597B}"/>
              </a:ext>
            </a:extLst>
          </p:cNvPr>
          <p:cNvSpPr txBox="1">
            <a:spLocks/>
          </p:cNvSpPr>
          <p:nvPr/>
        </p:nvSpPr>
        <p:spPr>
          <a:xfrm>
            <a:off x="5779143" y="1636795"/>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15 mins</a:t>
            </a:r>
          </a:p>
        </p:txBody>
      </p:sp>
      <p:pic>
        <p:nvPicPr>
          <p:cNvPr id="76" name="Graphic 7" descr="Clock outline">
            <a:extLst>
              <a:ext uri="{FF2B5EF4-FFF2-40B4-BE49-F238E27FC236}">
                <a16:creationId xmlns:a16="http://schemas.microsoft.com/office/drawing/2014/main" id="{709281C4-4440-45E8-B0D5-0B451975F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9942" y="3698441"/>
            <a:ext cx="187668" cy="183405"/>
          </a:xfrm>
          <a:prstGeom prst="rect">
            <a:avLst/>
          </a:prstGeom>
        </p:spPr>
      </p:pic>
      <p:sp>
        <p:nvSpPr>
          <p:cNvPr id="77" name="TextBox 8">
            <a:extLst>
              <a:ext uri="{FF2B5EF4-FFF2-40B4-BE49-F238E27FC236}">
                <a16:creationId xmlns:a16="http://schemas.microsoft.com/office/drawing/2014/main" id="{AFF360CD-62B8-4F71-8A20-AC25D2408FD7}"/>
              </a:ext>
            </a:extLst>
          </p:cNvPr>
          <p:cNvSpPr txBox="1">
            <a:spLocks/>
          </p:cNvSpPr>
          <p:nvPr/>
        </p:nvSpPr>
        <p:spPr>
          <a:xfrm>
            <a:off x="3090827" y="3720894"/>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15 mins</a:t>
            </a:r>
          </a:p>
        </p:txBody>
      </p:sp>
      <p:pic>
        <p:nvPicPr>
          <p:cNvPr id="78" name="Graphic 7" descr="Clock outline">
            <a:extLst>
              <a:ext uri="{FF2B5EF4-FFF2-40B4-BE49-F238E27FC236}">
                <a16:creationId xmlns:a16="http://schemas.microsoft.com/office/drawing/2014/main" id="{B72D1808-11DB-4CDE-8260-EB0B26D17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7661" y="3698441"/>
            <a:ext cx="187668" cy="183405"/>
          </a:xfrm>
          <a:prstGeom prst="rect">
            <a:avLst/>
          </a:prstGeom>
        </p:spPr>
      </p:pic>
      <p:sp>
        <p:nvSpPr>
          <p:cNvPr id="79" name="TextBox 8">
            <a:extLst>
              <a:ext uri="{FF2B5EF4-FFF2-40B4-BE49-F238E27FC236}">
                <a16:creationId xmlns:a16="http://schemas.microsoft.com/office/drawing/2014/main" id="{75BC4526-0BE3-4608-B4CA-7CAFF98CFC06}"/>
              </a:ext>
            </a:extLst>
          </p:cNvPr>
          <p:cNvSpPr txBox="1">
            <a:spLocks/>
          </p:cNvSpPr>
          <p:nvPr/>
        </p:nvSpPr>
        <p:spPr>
          <a:xfrm>
            <a:off x="5828546" y="3720894"/>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15 mins</a:t>
            </a:r>
          </a:p>
        </p:txBody>
      </p:sp>
      <p:pic>
        <p:nvPicPr>
          <p:cNvPr id="80" name="Graphic 7" descr="Clock outline">
            <a:extLst>
              <a:ext uri="{FF2B5EF4-FFF2-40B4-BE49-F238E27FC236}">
                <a16:creationId xmlns:a16="http://schemas.microsoft.com/office/drawing/2014/main" id="{86A29E5A-3750-4A0E-BBA9-C2171FE4C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2458" y="3698441"/>
            <a:ext cx="187668" cy="183405"/>
          </a:xfrm>
          <a:prstGeom prst="rect">
            <a:avLst/>
          </a:prstGeom>
        </p:spPr>
      </p:pic>
      <p:sp>
        <p:nvSpPr>
          <p:cNvPr id="81" name="TextBox 8">
            <a:extLst>
              <a:ext uri="{FF2B5EF4-FFF2-40B4-BE49-F238E27FC236}">
                <a16:creationId xmlns:a16="http://schemas.microsoft.com/office/drawing/2014/main" id="{54C32BBC-786B-43DC-974C-EA2CC5FBB245}"/>
              </a:ext>
            </a:extLst>
          </p:cNvPr>
          <p:cNvSpPr txBox="1">
            <a:spLocks/>
          </p:cNvSpPr>
          <p:nvPr/>
        </p:nvSpPr>
        <p:spPr>
          <a:xfrm>
            <a:off x="8560126" y="3720313"/>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15 mins</a:t>
            </a:r>
          </a:p>
        </p:txBody>
      </p:sp>
      <p:grpSp>
        <p:nvGrpSpPr>
          <p:cNvPr id="48" name="Group 47">
            <a:extLst>
              <a:ext uri="{FF2B5EF4-FFF2-40B4-BE49-F238E27FC236}">
                <a16:creationId xmlns:a16="http://schemas.microsoft.com/office/drawing/2014/main" id="{0AD66CAB-E486-4AFE-871F-AA930709974C}"/>
              </a:ext>
            </a:extLst>
          </p:cNvPr>
          <p:cNvGrpSpPr/>
          <p:nvPr/>
        </p:nvGrpSpPr>
        <p:grpSpPr>
          <a:xfrm>
            <a:off x="11070963" y="3698441"/>
            <a:ext cx="598037" cy="183405"/>
            <a:chOff x="11098259" y="3698441"/>
            <a:chExt cx="598037" cy="183405"/>
          </a:xfrm>
        </p:grpSpPr>
        <p:pic>
          <p:nvPicPr>
            <p:cNvPr id="82" name="Graphic 7" descr="Clock outline">
              <a:extLst>
                <a:ext uri="{FF2B5EF4-FFF2-40B4-BE49-F238E27FC236}">
                  <a16:creationId xmlns:a16="http://schemas.microsoft.com/office/drawing/2014/main" id="{5DFFEF49-4AED-4442-9160-79A6929100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98259" y="3698441"/>
              <a:ext cx="187668" cy="183405"/>
            </a:xfrm>
            <a:prstGeom prst="rect">
              <a:avLst/>
            </a:prstGeom>
          </p:spPr>
        </p:pic>
        <p:sp>
          <p:nvSpPr>
            <p:cNvPr id="83" name="TextBox 8">
              <a:extLst>
                <a:ext uri="{FF2B5EF4-FFF2-40B4-BE49-F238E27FC236}">
                  <a16:creationId xmlns:a16="http://schemas.microsoft.com/office/drawing/2014/main" id="{43A06138-54F5-4F3B-887D-5A03BB819F7A}"/>
                </a:ext>
              </a:extLst>
            </p:cNvPr>
            <p:cNvSpPr txBox="1">
              <a:spLocks/>
            </p:cNvSpPr>
            <p:nvPr/>
          </p:nvSpPr>
          <p:spPr>
            <a:xfrm>
              <a:off x="11285927" y="3720313"/>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15 mins</a:t>
              </a:r>
            </a:p>
          </p:txBody>
        </p:sp>
      </p:grpSp>
      <p:sp>
        <p:nvSpPr>
          <p:cNvPr id="85" name="Text Placeholder 33">
            <a:extLst>
              <a:ext uri="{FF2B5EF4-FFF2-40B4-BE49-F238E27FC236}">
                <a16:creationId xmlns:a16="http://schemas.microsoft.com/office/drawing/2014/main" id="{EACFCA27-6764-4168-A730-44A4B8C3656C}"/>
              </a:ext>
            </a:extLst>
          </p:cNvPr>
          <p:cNvSpPr txBox="1">
            <a:spLocks/>
          </p:cNvSpPr>
          <p:nvPr/>
        </p:nvSpPr>
        <p:spPr>
          <a:xfrm>
            <a:off x="914401" y="605162"/>
            <a:ext cx="4095932" cy="177649"/>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33" marR="0" lvl="0" algn="l" defTabSz="553938" rtl="0" eaLnBrk="1" fontAlgn="auto" latinLnBrk="0" hangingPunct="1">
              <a:lnSpc>
                <a:spcPct val="100000"/>
              </a:lnSpc>
              <a:spcBef>
                <a:spcPts val="605"/>
              </a:spcBef>
              <a:spcAft>
                <a:spcPts val="0"/>
              </a:spcAft>
              <a:buClr>
                <a:srgbClr val="FF3300"/>
              </a:buClr>
              <a:buSzPct val="90000"/>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Intention– Desired outcome – Agenda – Roles – Guidelines - Time </a:t>
            </a:r>
          </a:p>
        </p:txBody>
      </p:sp>
      <p:sp>
        <p:nvSpPr>
          <p:cNvPr id="86" name="Hexagon 85">
            <a:extLst>
              <a:ext uri="{FF2B5EF4-FFF2-40B4-BE49-F238E27FC236}">
                <a16:creationId xmlns:a16="http://schemas.microsoft.com/office/drawing/2014/main" id="{2567B4C1-97FF-45DA-9E6B-C4A0BD1119E4}"/>
              </a:ext>
            </a:extLst>
          </p:cNvPr>
          <p:cNvSpPr>
            <a:spLocks/>
          </p:cNvSpPr>
          <p:nvPr/>
        </p:nvSpPr>
        <p:spPr>
          <a:xfrm>
            <a:off x="809097" y="248345"/>
            <a:ext cx="316593" cy="280219"/>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rPr>
              <a:t>1</a:t>
            </a:r>
          </a:p>
        </p:txBody>
      </p:sp>
      <p:sp>
        <p:nvSpPr>
          <p:cNvPr id="88" name="Rectangle 87">
            <a:extLst>
              <a:ext uri="{FF2B5EF4-FFF2-40B4-BE49-F238E27FC236}">
                <a16:creationId xmlns:a16="http://schemas.microsoft.com/office/drawing/2014/main" id="{7C061684-8708-40B4-9FE9-9D8C627604D6}"/>
              </a:ext>
            </a:extLst>
          </p:cNvPr>
          <p:cNvSpPr>
            <a:spLocks/>
          </p:cNvSpPr>
          <p:nvPr/>
        </p:nvSpPr>
        <p:spPr>
          <a:xfrm>
            <a:off x="5299217" y="248345"/>
            <a:ext cx="4180063" cy="282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5F5F5"/>
                </a:solidFill>
                <a:effectLst/>
                <a:uLnTx/>
                <a:uFillTx/>
                <a:latin typeface="Roboto Thin" panose="02000000000000000000" pitchFamily="2" charset="0"/>
                <a:ea typeface="+mn-ea"/>
                <a:cs typeface="+mn-cs"/>
              </a:rPr>
              <a:t>Check-in around the table </a:t>
            </a:r>
            <a:endParaRPr kumimoji="0" lang="en-GB" sz="1200" b="0" i="0" u="none" strike="noStrike" kern="1200" cap="none" spc="0" normalizeH="0" baseline="0" noProof="0">
              <a:ln>
                <a:noFill/>
              </a:ln>
              <a:solidFill>
                <a:srgbClr val="F5F5F5"/>
              </a:solidFill>
              <a:effectLst/>
              <a:uLnTx/>
              <a:uFillTx/>
              <a:latin typeface="Roboto Thin" panose="02000000000000000000" pitchFamily="2" charset="0"/>
              <a:ea typeface="+mn-ea"/>
              <a:cs typeface="+mn-cs"/>
            </a:endParaRPr>
          </a:p>
        </p:txBody>
      </p:sp>
      <p:sp>
        <p:nvSpPr>
          <p:cNvPr id="91" name="Text Placeholder 33">
            <a:extLst>
              <a:ext uri="{FF2B5EF4-FFF2-40B4-BE49-F238E27FC236}">
                <a16:creationId xmlns:a16="http://schemas.microsoft.com/office/drawing/2014/main" id="{0757B389-4FF8-4B26-8C48-749F35E71484}"/>
              </a:ext>
            </a:extLst>
          </p:cNvPr>
          <p:cNvSpPr txBox="1">
            <a:spLocks/>
          </p:cNvSpPr>
          <p:nvPr/>
        </p:nvSpPr>
        <p:spPr>
          <a:xfrm>
            <a:off x="5299217" y="608400"/>
            <a:ext cx="4285367" cy="171695"/>
          </a:xfrm>
          <a:prstGeom prst="rect">
            <a:avLst/>
          </a:prstGeom>
        </p:spPr>
        <p:txBody>
          <a:bodyPr vert="horz" lIns="0" tIns="0" rIns="0" bIns="0" rtlCol="0" anchor="t">
            <a:normAutofit fontScale="92500"/>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33" marR="0" lvl="0" algn="l" defTabSz="553938" rtl="0" eaLnBrk="1" fontAlgn="auto" latinLnBrk="0" hangingPunct="1">
              <a:lnSpc>
                <a:spcPct val="100000"/>
              </a:lnSpc>
              <a:spcBef>
                <a:spcPts val="605"/>
              </a:spcBef>
              <a:spcAft>
                <a:spcPts val="0"/>
              </a:spcAft>
              <a:buClr>
                <a:srgbClr val="FF3300"/>
              </a:buClr>
              <a:buSzPct val="90000"/>
              <a:tabLst/>
              <a:defRPr/>
            </a:pPr>
            <a:r>
              <a:rPr kumimoji="0" lang="en-GB" b="0" i="0" u="none" strike="noStrike" kern="1200" cap="none" spc="0" normalizeH="0" baseline="0" noProof="0">
                <a:ln>
                  <a:noFill/>
                </a:ln>
                <a:solidFill>
                  <a:prstClr val="black"/>
                </a:solidFill>
                <a:effectLst/>
                <a:uLnTx/>
                <a:uFillTx/>
                <a:latin typeface="Merriweather Light"/>
                <a:ea typeface="+mn-ea"/>
                <a:cs typeface="+mn-cs"/>
              </a:rPr>
              <a:t>How are you feeling today? What are you feeling as we're about to start this session?</a:t>
            </a:r>
            <a:endParaRPr kumimoji="0" lang="nb-NO"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92" name="Hexagon 91">
            <a:extLst>
              <a:ext uri="{FF2B5EF4-FFF2-40B4-BE49-F238E27FC236}">
                <a16:creationId xmlns:a16="http://schemas.microsoft.com/office/drawing/2014/main" id="{DC709594-1FAB-4375-BE37-9C18039594C2}"/>
              </a:ext>
            </a:extLst>
          </p:cNvPr>
          <p:cNvSpPr>
            <a:spLocks/>
          </p:cNvSpPr>
          <p:nvPr/>
        </p:nvSpPr>
        <p:spPr>
          <a:xfrm>
            <a:off x="5193913" y="248345"/>
            <a:ext cx="316593" cy="280219"/>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rPr>
              <a:t>2</a:t>
            </a:r>
          </a:p>
        </p:txBody>
      </p:sp>
      <p:sp>
        <p:nvSpPr>
          <p:cNvPr id="93" name="Rectangle 92">
            <a:extLst>
              <a:ext uri="{FF2B5EF4-FFF2-40B4-BE49-F238E27FC236}">
                <a16:creationId xmlns:a16="http://schemas.microsoft.com/office/drawing/2014/main" id="{632F9A9C-D82F-4537-BD59-3502D6ADCDEC}"/>
              </a:ext>
            </a:extLst>
          </p:cNvPr>
          <p:cNvSpPr>
            <a:spLocks/>
          </p:cNvSpPr>
          <p:nvPr/>
        </p:nvSpPr>
        <p:spPr>
          <a:xfrm>
            <a:off x="927658" y="868773"/>
            <a:ext cx="10919995" cy="2869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Roboto Thin" panose="02000000000000000000" pitchFamily="2" charset="0"/>
                <a:ea typeface="+mn-ea"/>
                <a:cs typeface="+mn-cs"/>
              </a:rPr>
              <a:t>Develop the teamcontract </a:t>
            </a:r>
            <a:endParaRPr kumimoji="0" lang="en-GB" sz="1200" b="0" i="0" u="none" strike="noStrike" kern="1200" cap="none" spc="0" normalizeH="0" baseline="0" noProof="0">
              <a:ln>
                <a:noFill/>
              </a:ln>
              <a:solidFill>
                <a:prstClr val="white"/>
              </a:solidFill>
              <a:effectLst/>
              <a:uLnTx/>
              <a:uFillTx/>
              <a:latin typeface="Roboto Thin" panose="02000000000000000000" pitchFamily="2" charset="0"/>
              <a:ea typeface="+mn-ea"/>
              <a:cs typeface="+mn-cs"/>
            </a:endParaRPr>
          </a:p>
        </p:txBody>
      </p:sp>
      <p:sp>
        <p:nvSpPr>
          <p:cNvPr id="94" name="Hexagon 93">
            <a:extLst>
              <a:ext uri="{FF2B5EF4-FFF2-40B4-BE49-F238E27FC236}">
                <a16:creationId xmlns:a16="http://schemas.microsoft.com/office/drawing/2014/main" id="{CCB63E2C-702A-493E-8751-8FA74B75B5FC}"/>
              </a:ext>
            </a:extLst>
          </p:cNvPr>
          <p:cNvSpPr>
            <a:spLocks/>
          </p:cNvSpPr>
          <p:nvPr/>
        </p:nvSpPr>
        <p:spPr>
          <a:xfrm>
            <a:off x="812415" y="869071"/>
            <a:ext cx="316593" cy="286991"/>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sz="1400">
                <a:solidFill>
                  <a:srgbClr val="231651"/>
                </a:solidFill>
                <a:latin typeface="Roboto" panose="02000000000000000000" pitchFamily="2" charset="0"/>
                <a:ea typeface="Roboto" panose="02000000000000000000" pitchFamily="2" charset="0"/>
                <a:cs typeface="Roboto" panose="02000000000000000000" pitchFamily="2" charset="0"/>
              </a:rPr>
              <a:t>4</a:t>
            </a:r>
            <a:endParaRPr kumimoji="0" lang="en-GB" sz="1400" b="0" i="0" u="none" strike="noStrike" kern="1200" cap="none" spc="0" normalizeH="0" baseline="0" noProof="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7" name="Rectangle 96">
            <a:extLst>
              <a:ext uri="{FF2B5EF4-FFF2-40B4-BE49-F238E27FC236}">
                <a16:creationId xmlns:a16="http://schemas.microsoft.com/office/drawing/2014/main" id="{F29B2FD7-C4ED-4CD0-A859-7340337D070D}"/>
              </a:ext>
            </a:extLst>
          </p:cNvPr>
          <p:cNvSpPr>
            <a:spLocks/>
          </p:cNvSpPr>
          <p:nvPr/>
        </p:nvSpPr>
        <p:spPr>
          <a:xfrm>
            <a:off x="917720" y="6356970"/>
            <a:ext cx="3014346"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5F5F5"/>
                </a:solidFill>
                <a:effectLst/>
                <a:uLnTx/>
                <a:uFillTx/>
                <a:latin typeface="Roboto Thin" panose="02000000000000000000" pitchFamily="2" charset="0"/>
                <a:ea typeface="+mn-ea"/>
                <a:cs typeface="+mn-cs"/>
              </a:rPr>
              <a:t>           Summary and check-out </a:t>
            </a:r>
            <a:endParaRPr kumimoji="0" lang="en-GB" sz="1200" b="0" i="0" u="none" strike="noStrike" kern="1200" cap="none" spc="0" normalizeH="0" baseline="0" noProof="0">
              <a:ln>
                <a:noFill/>
              </a:ln>
              <a:solidFill>
                <a:srgbClr val="F5F5F5"/>
              </a:solidFill>
              <a:effectLst/>
              <a:uLnTx/>
              <a:uFillTx/>
              <a:latin typeface="Roboto Thin" panose="02000000000000000000" pitchFamily="2" charset="0"/>
              <a:ea typeface="+mn-ea"/>
              <a:cs typeface="+mn-cs"/>
            </a:endParaRPr>
          </a:p>
        </p:txBody>
      </p:sp>
      <p:pic>
        <p:nvPicPr>
          <p:cNvPr id="98" name="Graphic 7" descr="Clock outline">
            <a:extLst>
              <a:ext uri="{FF2B5EF4-FFF2-40B4-BE49-F238E27FC236}">
                <a16:creationId xmlns:a16="http://schemas.microsoft.com/office/drawing/2014/main" id="{5041DC65-606A-4C3D-93E9-DDB656AD9D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752" y="6419591"/>
            <a:ext cx="187668" cy="183405"/>
          </a:xfrm>
          <a:prstGeom prst="rect">
            <a:avLst/>
          </a:prstGeom>
        </p:spPr>
      </p:pic>
      <p:sp>
        <p:nvSpPr>
          <p:cNvPr id="99" name="TextBox 8">
            <a:extLst>
              <a:ext uri="{FF2B5EF4-FFF2-40B4-BE49-F238E27FC236}">
                <a16:creationId xmlns:a16="http://schemas.microsoft.com/office/drawing/2014/main" id="{0D9C0C5D-B84D-4B77-B0B7-4078F702A8D3}"/>
              </a:ext>
            </a:extLst>
          </p:cNvPr>
          <p:cNvSpPr txBox="1">
            <a:spLocks/>
          </p:cNvSpPr>
          <p:nvPr/>
        </p:nvSpPr>
        <p:spPr>
          <a:xfrm>
            <a:off x="3535420" y="644204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15 min</a:t>
            </a:r>
          </a:p>
        </p:txBody>
      </p:sp>
      <p:sp>
        <p:nvSpPr>
          <p:cNvPr id="100" name="Text Placeholder 33">
            <a:extLst>
              <a:ext uri="{FF2B5EF4-FFF2-40B4-BE49-F238E27FC236}">
                <a16:creationId xmlns:a16="http://schemas.microsoft.com/office/drawing/2014/main" id="{B5B125D5-EF93-4CA6-B194-BEDDE9906468}"/>
              </a:ext>
            </a:extLst>
          </p:cNvPr>
          <p:cNvSpPr txBox="1">
            <a:spLocks/>
          </p:cNvSpPr>
          <p:nvPr/>
        </p:nvSpPr>
        <p:spPr>
          <a:xfrm>
            <a:off x="4037371" y="6364837"/>
            <a:ext cx="7810282" cy="280219"/>
          </a:xfrm>
          <a:prstGeom prst="rect">
            <a:avLst/>
          </a:prstGeom>
        </p:spPr>
        <p:txBody>
          <a:bodyPr vert="horz" lIns="0" tIns="0" rIns="0" bIns="0" rtlCol="0" anchor="t">
            <a:no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0"/>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Summarize what the team agrees on and what remains unclear, and how this will be followed up.</a:t>
            </a:r>
          </a:p>
          <a:p>
            <a:pPr marL="261736" marR="0" lvl="0" indent="-261703" algn="l" defTabSz="553938" rtl="0" eaLnBrk="1" fontAlgn="auto" latinLnBrk="0" hangingPunct="1">
              <a:lnSpc>
                <a:spcPct val="100000"/>
              </a:lnSpc>
              <a:spcBef>
                <a:spcPts val="0"/>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Check-out: How has it been working together today?</a:t>
            </a:r>
            <a:endParaRPr kumimoji="0" lang="nb-NO" sz="900"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101" name="Hexagon 100">
            <a:extLst>
              <a:ext uri="{FF2B5EF4-FFF2-40B4-BE49-F238E27FC236}">
                <a16:creationId xmlns:a16="http://schemas.microsoft.com/office/drawing/2014/main" id="{A5AA8711-CA33-476A-80FC-7BAD0C0A74B5}"/>
              </a:ext>
            </a:extLst>
          </p:cNvPr>
          <p:cNvSpPr>
            <a:spLocks/>
          </p:cNvSpPr>
          <p:nvPr/>
        </p:nvSpPr>
        <p:spPr>
          <a:xfrm>
            <a:off x="812415" y="6356970"/>
            <a:ext cx="316593" cy="280219"/>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sz="1400">
                <a:solidFill>
                  <a:srgbClr val="231651"/>
                </a:solidFill>
                <a:latin typeface="Roboto" panose="02000000000000000000" pitchFamily="2" charset="0"/>
                <a:ea typeface="Roboto" panose="02000000000000000000" pitchFamily="2" charset="0"/>
                <a:cs typeface="Roboto" panose="02000000000000000000" pitchFamily="2" charset="0"/>
              </a:rPr>
              <a:t>5</a:t>
            </a:r>
            <a:endParaRPr kumimoji="0" lang="en-GB" sz="1400" b="0" i="0" u="none" strike="noStrike" kern="1200" cap="none" spc="0" normalizeH="0" baseline="0" noProof="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7" name="TextBox 8">
            <a:extLst>
              <a:ext uri="{FF2B5EF4-FFF2-40B4-BE49-F238E27FC236}">
                <a16:creationId xmlns:a16="http://schemas.microsoft.com/office/drawing/2014/main" id="{3D05735E-CF5D-465D-9423-B3DBA823FA54}"/>
              </a:ext>
            </a:extLst>
          </p:cNvPr>
          <p:cNvSpPr txBox="1">
            <a:spLocks/>
          </p:cNvSpPr>
          <p:nvPr/>
        </p:nvSpPr>
        <p:spPr>
          <a:xfrm>
            <a:off x="4679634" y="317079"/>
            <a:ext cx="34624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lang="en-GB" sz="900">
                <a:solidFill>
                  <a:srgbClr val="FFFFFF"/>
                </a:solidFill>
                <a:latin typeface="Roboto" panose="02000000000000000000" pitchFamily="2" charset="0"/>
                <a:ea typeface="Roboto" panose="02000000000000000000" pitchFamily="2" charset="0"/>
                <a:cs typeface="Roboto" panose="02000000000000000000" pitchFamily="2" charset="0"/>
              </a:rPr>
              <a:t>5</a:t>
            </a:r>
            <a:r>
              <a:rPr kumimoji="0" lang="en-GB" sz="9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mins</a:t>
            </a:r>
          </a:p>
        </p:txBody>
      </p:sp>
      <p:pic>
        <p:nvPicPr>
          <p:cNvPr id="104" name="Graphic 7" descr="Clock outline">
            <a:extLst>
              <a:ext uri="{FF2B5EF4-FFF2-40B4-BE49-F238E27FC236}">
                <a16:creationId xmlns:a16="http://schemas.microsoft.com/office/drawing/2014/main" id="{5C8C317D-B420-4919-B32B-99902116D6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53918" y="6398731"/>
            <a:ext cx="187668" cy="183405"/>
          </a:xfrm>
          <a:prstGeom prst="rect">
            <a:avLst/>
          </a:prstGeom>
        </p:spPr>
      </p:pic>
      <p:sp>
        <p:nvSpPr>
          <p:cNvPr id="105" name="TextBox 8">
            <a:extLst>
              <a:ext uri="{FF2B5EF4-FFF2-40B4-BE49-F238E27FC236}">
                <a16:creationId xmlns:a16="http://schemas.microsoft.com/office/drawing/2014/main" id="{57462C0B-7686-45E0-BD3C-6108CDC435FE}"/>
              </a:ext>
            </a:extLst>
          </p:cNvPr>
          <p:cNvSpPr txBox="1">
            <a:spLocks/>
          </p:cNvSpPr>
          <p:nvPr/>
        </p:nvSpPr>
        <p:spPr>
          <a:xfrm>
            <a:off x="3464803" y="642118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min</a:t>
            </a:r>
          </a:p>
        </p:txBody>
      </p:sp>
      <p:sp>
        <p:nvSpPr>
          <p:cNvPr id="90" name="TextBox 8">
            <a:extLst>
              <a:ext uri="{FF2B5EF4-FFF2-40B4-BE49-F238E27FC236}">
                <a16:creationId xmlns:a16="http://schemas.microsoft.com/office/drawing/2014/main" id="{045EF9CB-1800-4C2A-AC8B-CB1AAC90E55E}"/>
              </a:ext>
            </a:extLst>
          </p:cNvPr>
          <p:cNvSpPr txBox="1">
            <a:spLocks/>
          </p:cNvSpPr>
          <p:nvPr/>
        </p:nvSpPr>
        <p:spPr>
          <a:xfrm>
            <a:off x="9028690" y="335987"/>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2">
                    <a:lumMod val="100000"/>
                  </a:schemeClr>
                </a:solidFill>
                <a:effectLst/>
                <a:uLnTx/>
                <a:uFillTx/>
                <a:latin typeface="Roboto" panose="02000000000000000000" pitchFamily="2" charset="0"/>
                <a:ea typeface="Roboto" panose="02000000000000000000" pitchFamily="2" charset="0"/>
                <a:cs typeface="Roboto" panose="02000000000000000000" pitchFamily="2" charset="0"/>
              </a:rPr>
              <a:t>10 mins</a:t>
            </a:r>
          </a:p>
        </p:txBody>
      </p:sp>
      <p:sp>
        <p:nvSpPr>
          <p:cNvPr id="106" name="Rectangle 105">
            <a:extLst>
              <a:ext uri="{FF2B5EF4-FFF2-40B4-BE49-F238E27FC236}">
                <a16:creationId xmlns:a16="http://schemas.microsoft.com/office/drawing/2014/main" id="{1CBD4A87-6809-4577-9905-560188D6DCF6}"/>
              </a:ext>
            </a:extLst>
          </p:cNvPr>
          <p:cNvSpPr>
            <a:spLocks/>
          </p:cNvSpPr>
          <p:nvPr/>
        </p:nvSpPr>
        <p:spPr>
          <a:xfrm>
            <a:off x="9770591" y="242329"/>
            <a:ext cx="2077063" cy="282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5F5F5"/>
                </a:solidFill>
                <a:effectLst/>
                <a:uLnTx/>
                <a:uFillTx/>
                <a:latin typeface="Roboto Thin" panose="02000000000000000000" pitchFamily="2" charset="0"/>
                <a:ea typeface="+mn-ea"/>
                <a:cs typeface="+mn-cs"/>
              </a:rPr>
              <a:t>Recap</a:t>
            </a:r>
            <a:endParaRPr kumimoji="0" lang="en-GB" sz="1200" b="0" i="0" u="none" strike="noStrike" kern="1200" cap="none" spc="0" normalizeH="0" baseline="0" noProof="0">
              <a:ln>
                <a:noFill/>
              </a:ln>
              <a:solidFill>
                <a:srgbClr val="F5F5F5"/>
              </a:solidFill>
              <a:effectLst/>
              <a:uLnTx/>
              <a:uFillTx/>
              <a:latin typeface="Roboto Thin" panose="02000000000000000000" pitchFamily="2" charset="0"/>
              <a:ea typeface="+mn-ea"/>
              <a:cs typeface="+mn-cs"/>
            </a:endParaRPr>
          </a:p>
        </p:txBody>
      </p:sp>
      <p:sp>
        <p:nvSpPr>
          <p:cNvPr id="107" name="Hexagon 106">
            <a:extLst>
              <a:ext uri="{FF2B5EF4-FFF2-40B4-BE49-F238E27FC236}">
                <a16:creationId xmlns:a16="http://schemas.microsoft.com/office/drawing/2014/main" id="{E2AA4A9D-127E-419B-92EF-8D04819D3885}"/>
              </a:ext>
            </a:extLst>
          </p:cNvPr>
          <p:cNvSpPr>
            <a:spLocks/>
          </p:cNvSpPr>
          <p:nvPr/>
        </p:nvSpPr>
        <p:spPr>
          <a:xfrm>
            <a:off x="9584584" y="242329"/>
            <a:ext cx="316593" cy="282379"/>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sz="1400">
                <a:solidFill>
                  <a:srgbClr val="231651"/>
                </a:solidFill>
                <a:latin typeface="Roboto" panose="02000000000000000000" pitchFamily="2" charset="0"/>
                <a:ea typeface="Roboto" panose="02000000000000000000" pitchFamily="2" charset="0"/>
                <a:cs typeface="Roboto" panose="02000000000000000000" pitchFamily="2" charset="0"/>
              </a:rPr>
              <a:t>3</a:t>
            </a:r>
            <a:endParaRPr kumimoji="0" lang="en-GB" sz="1400" b="0" i="0" u="none" strike="noStrike" kern="1200" cap="none" spc="0" normalizeH="0" baseline="0" noProof="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8" name="Text Placeholder 33">
            <a:extLst>
              <a:ext uri="{FF2B5EF4-FFF2-40B4-BE49-F238E27FC236}">
                <a16:creationId xmlns:a16="http://schemas.microsoft.com/office/drawing/2014/main" id="{255E5915-10BB-4EEF-8070-4139305B9775}"/>
              </a:ext>
            </a:extLst>
          </p:cNvPr>
          <p:cNvSpPr txBox="1">
            <a:spLocks/>
          </p:cNvSpPr>
          <p:nvPr/>
        </p:nvSpPr>
        <p:spPr>
          <a:xfrm>
            <a:off x="9770590" y="600322"/>
            <a:ext cx="2077063" cy="173277"/>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33" marR="0" lvl="0" algn="l" defTabSz="553938" rtl="0" eaLnBrk="1" fontAlgn="auto" latinLnBrk="0" hangingPunct="1">
              <a:lnSpc>
                <a:spcPct val="100000"/>
              </a:lnSpc>
              <a:spcBef>
                <a:spcPts val="605"/>
              </a:spcBef>
              <a:spcAft>
                <a:spcPts val="0"/>
              </a:spcAft>
              <a:buClr>
                <a:srgbClr val="FF3300"/>
              </a:buClr>
              <a:buSzPct val="90000"/>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Look through existing team contract</a:t>
            </a:r>
            <a:endParaRPr kumimoji="0" lang="nb-NO" sz="900" b="0" i="0" u="none" strike="noStrike" kern="1200" cap="none" spc="0" normalizeH="0" baseline="0" noProof="0">
              <a:ln>
                <a:noFill/>
              </a:ln>
              <a:solidFill>
                <a:prstClr val="black"/>
              </a:solidFill>
              <a:effectLst/>
              <a:uLnTx/>
              <a:uFillTx/>
              <a:latin typeface="Merriweather Light"/>
              <a:ea typeface="+mn-ea"/>
              <a:cs typeface="+mn-cs"/>
            </a:endParaRPr>
          </a:p>
        </p:txBody>
      </p:sp>
      <p:pic>
        <p:nvPicPr>
          <p:cNvPr id="95" name="Graphic 7" descr="Clock outline">
            <a:extLst>
              <a:ext uri="{FF2B5EF4-FFF2-40B4-BE49-F238E27FC236}">
                <a16:creationId xmlns:a16="http://schemas.microsoft.com/office/drawing/2014/main" id="{2B73E78A-98CE-4DDA-84D9-7A202349EB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34271" y="296751"/>
            <a:ext cx="187668" cy="183405"/>
          </a:xfrm>
          <a:prstGeom prst="rect">
            <a:avLst/>
          </a:prstGeom>
        </p:spPr>
      </p:pic>
      <p:sp>
        <p:nvSpPr>
          <p:cNvPr id="96" name="TextBox 8">
            <a:extLst>
              <a:ext uri="{FF2B5EF4-FFF2-40B4-BE49-F238E27FC236}">
                <a16:creationId xmlns:a16="http://schemas.microsoft.com/office/drawing/2014/main" id="{90C9DCD7-6B87-4A76-8C3A-63428CA1387D}"/>
              </a:ext>
            </a:extLst>
          </p:cNvPr>
          <p:cNvSpPr txBox="1">
            <a:spLocks/>
          </p:cNvSpPr>
          <p:nvPr/>
        </p:nvSpPr>
        <p:spPr>
          <a:xfrm>
            <a:off x="11455181" y="323587"/>
            <a:ext cx="34624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5 mins</a:t>
            </a:r>
          </a:p>
        </p:txBody>
      </p:sp>
      <p:pic>
        <p:nvPicPr>
          <p:cNvPr id="109" name="Graphic 7" descr="Clock outline">
            <a:extLst>
              <a:ext uri="{FF2B5EF4-FFF2-40B4-BE49-F238E27FC236}">
                <a16:creationId xmlns:a16="http://schemas.microsoft.com/office/drawing/2014/main" id="{DC8D42C8-6BE9-480B-944C-59FB227BB6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4390" y="306494"/>
            <a:ext cx="187668" cy="183405"/>
          </a:xfrm>
          <a:prstGeom prst="rect">
            <a:avLst/>
          </a:prstGeom>
        </p:spPr>
      </p:pic>
      <p:pic>
        <p:nvPicPr>
          <p:cNvPr id="111" name="Graphic 7" descr="Clock outline">
            <a:extLst>
              <a:ext uri="{FF2B5EF4-FFF2-40B4-BE49-F238E27FC236}">
                <a16:creationId xmlns:a16="http://schemas.microsoft.com/office/drawing/2014/main" id="{7BC542F7-BFF8-43BE-9DEF-DE0DB27617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7473" y="286200"/>
            <a:ext cx="187668" cy="183405"/>
          </a:xfrm>
          <a:prstGeom prst="rect">
            <a:avLst/>
          </a:prstGeom>
        </p:spPr>
      </p:pic>
      <p:pic>
        <p:nvPicPr>
          <p:cNvPr id="112" name="Graphic 7" descr="Clock outline">
            <a:extLst>
              <a:ext uri="{FF2B5EF4-FFF2-40B4-BE49-F238E27FC236}">
                <a16:creationId xmlns:a16="http://schemas.microsoft.com/office/drawing/2014/main" id="{E01654E0-11B9-41F4-9FF6-F60AD1D7A4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9258" y="921515"/>
            <a:ext cx="187668" cy="183405"/>
          </a:xfrm>
          <a:prstGeom prst="rect">
            <a:avLst/>
          </a:prstGeom>
        </p:spPr>
      </p:pic>
      <p:sp>
        <p:nvSpPr>
          <p:cNvPr id="113" name="TextBox 8">
            <a:extLst>
              <a:ext uri="{FF2B5EF4-FFF2-40B4-BE49-F238E27FC236}">
                <a16:creationId xmlns:a16="http://schemas.microsoft.com/office/drawing/2014/main" id="{985549F2-6357-42AF-9EF2-03C6E4F1E640}"/>
              </a:ext>
            </a:extLst>
          </p:cNvPr>
          <p:cNvSpPr txBox="1">
            <a:spLocks/>
          </p:cNvSpPr>
          <p:nvPr/>
        </p:nvSpPr>
        <p:spPr>
          <a:xfrm>
            <a:off x="11316499" y="943968"/>
            <a:ext cx="47448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chemeClr val="bg1"/>
                </a:solidFill>
                <a:latin typeface="Roboto" panose="02000000000000000000" pitchFamily="2" charset="0"/>
                <a:ea typeface="Roboto" panose="02000000000000000000" pitchFamily="2" charset="0"/>
                <a:cs typeface="Roboto" panose="02000000000000000000" pitchFamily="2" charset="0"/>
              </a:rPr>
              <a:t>155 mins</a:t>
            </a:r>
          </a:p>
        </p:txBody>
      </p:sp>
    </p:spTree>
    <p:extLst>
      <p:ext uri="{BB962C8B-B14F-4D97-AF65-F5344CB8AC3E}">
        <p14:creationId xmlns:p14="http://schemas.microsoft.com/office/powerpoint/2010/main" val="412496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p:txBody>
          <a:bodyPr/>
          <a:lstStyle/>
          <a:p>
            <a:r>
              <a:rPr lang="en-GB"/>
              <a:t>Get to know </a:t>
            </a:r>
            <a:r>
              <a:rPr lang="en-GB">
                <a:latin typeface="Roboto" panose="02000000000000000000" pitchFamily="2" charset="0"/>
              </a:rPr>
              <a:t>START</a:t>
            </a:r>
            <a:r>
              <a:rPr lang="en-GB"/>
              <a:t> SMART</a:t>
            </a:r>
          </a:p>
        </p:txBody>
      </p:sp>
      <p:sp>
        <p:nvSpPr>
          <p:cNvPr id="4" name="Content Placeholder 3">
            <a:extLst>
              <a:ext uri="{FF2B5EF4-FFF2-40B4-BE49-F238E27FC236}">
                <a16:creationId xmlns:a16="http://schemas.microsoft.com/office/drawing/2014/main" id="{8ADE2F8A-645D-4289-AC46-DFF3D0D15D67}"/>
              </a:ext>
            </a:extLst>
          </p:cNvPr>
          <p:cNvSpPr>
            <a:spLocks noGrp="1"/>
          </p:cNvSpPr>
          <p:nvPr>
            <p:ph idx="1"/>
          </p:nvPr>
        </p:nvSpPr>
        <p:spPr>
          <a:xfrm>
            <a:off x="901375" y="1669640"/>
            <a:ext cx="4941641" cy="4584964"/>
          </a:xfrm>
        </p:spPr>
        <p:txBody>
          <a:bodyPr wrap="square" anchor="t">
            <a:normAutofit/>
          </a:bodyPr>
          <a:lstStyle/>
          <a:p>
            <a:r>
              <a:rPr lang="en-GB" sz="1400">
                <a:solidFill>
                  <a:schemeClr val="tx1">
                    <a:lumMod val="100000"/>
                  </a:schemeClr>
                </a:solidFill>
              </a:rPr>
              <a:t>Start Smart Follow-up is a further development of the team contract you created during your Start Smart workshop. The process is similar to last time but with a greater focus on what has worked well and what you want to adjust.</a:t>
            </a:r>
          </a:p>
          <a:p>
            <a:r>
              <a:rPr lang="en-GB" sz="1400">
                <a:solidFill>
                  <a:schemeClr val="tx1">
                    <a:lumMod val="100000"/>
                  </a:schemeClr>
                </a:solidFill>
              </a:rPr>
              <a:t>The process takes the team through a workshop of approximately 3,5 hours (depending on the team's size), where you explore and clarify essential topics for ongoing team collaboration.</a:t>
            </a:r>
          </a:p>
          <a:p>
            <a:r>
              <a:rPr lang="en-GB" sz="1400">
                <a:solidFill>
                  <a:schemeClr val="tx1">
                    <a:lumMod val="100000"/>
                  </a:schemeClr>
                </a:solidFill>
              </a:rPr>
              <a:t>During the workshop, you will update your team contract to align it with the experiences you have gained as a team up to this point and the current context you find yourselves in today.</a:t>
            </a:r>
          </a:p>
          <a:p>
            <a:r>
              <a:rPr lang="en-GB" sz="1400">
                <a:solidFill>
                  <a:schemeClr val="tx1">
                    <a:lumMod val="100000"/>
                  </a:schemeClr>
                </a:solidFill>
              </a:rPr>
              <a:t>On the following pages, you will find:</a:t>
            </a:r>
          </a:p>
          <a:p>
            <a:pPr lvl="1"/>
            <a:r>
              <a:rPr lang="en-GB" sz="1400">
                <a:solidFill>
                  <a:schemeClr val="tx1">
                    <a:lumMod val="100000"/>
                  </a:schemeClr>
                </a:solidFill>
              </a:rPr>
              <a:t>Team Guide for Start Smart follow-up</a:t>
            </a:r>
          </a:p>
          <a:p>
            <a:pPr lvl="1"/>
            <a:r>
              <a:rPr lang="en-GB" sz="1400">
                <a:solidFill>
                  <a:schemeClr val="tx1">
                    <a:lumMod val="100000"/>
                  </a:schemeClr>
                </a:solidFill>
              </a:rPr>
              <a:t>Facilitator Guide for Start Smart follow-up</a:t>
            </a:r>
          </a:p>
          <a:p>
            <a:pPr marL="261768" lvl="1" indent="0">
              <a:buNone/>
            </a:pPr>
            <a:endParaRPr lang="nb-NO" sz="1400"/>
          </a:p>
        </p:txBody>
      </p:sp>
      <p:pic>
        <p:nvPicPr>
          <p:cNvPr id="17" name="Start Smart How to Build High Performing Teams(1)">
            <a:hlinkClick r:id="" action="ppaction://media"/>
            <a:extLst>
              <a:ext uri="{FF2B5EF4-FFF2-40B4-BE49-F238E27FC236}">
                <a16:creationId xmlns:a16="http://schemas.microsoft.com/office/drawing/2014/main" id="{B52B570E-6332-4935-8F25-8103F59E1201}"/>
              </a:ext>
            </a:extLst>
          </p:cNvPr>
          <p:cNvPicPr>
            <a:picLocks noGrp="1" noChangeAspect="1"/>
          </p:cNvPicPr>
          <p:nvPr>
            <p:ph idx="13"/>
            <a:videoFile r:link="rId2"/>
            <p:extLst>
              <p:ext uri="{DAA4B4D4-6D71-4841-9C94-3DE7FCFB9230}">
                <p14:media xmlns:p14="http://schemas.microsoft.com/office/powerpoint/2010/main" r:embed="rId1"/>
              </p:ext>
            </p:extLst>
          </p:nvPr>
        </p:nvPicPr>
        <p:blipFill>
          <a:blip r:embed="rId4"/>
          <a:stretch>
            <a:fillRect/>
          </a:stretch>
        </p:blipFill>
        <p:spPr>
          <a:xfrm>
            <a:off x="6615113" y="2203450"/>
            <a:ext cx="4899025" cy="2755900"/>
          </a:xfrm>
          <a:effectLst>
            <a:softEdge rad="19050"/>
          </a:effectLst>
        </p:spPr>
      </p:pic>
      <p:sp>
        <p:nvSpPr>
          <p:cNvPr id="6" name="TextBox 5">
            <a:extLst>
              <a:ext uri="{FF2B5EF4-FFF2-40B4-BE49-F238E27FC236}">
                <a16:creationId xmlns:a16="http://schemas.microsoft.com/office/drawing/2014/main" id="{1930DE2B-4B3A-4E40-AC5E-9F963451C4BD}"/>
              </a:ext>
            </a:extLst>
          </p:cNvPr>
          <p:cNvSpPr txBox="1"/>
          <p:nvPr/>
        </p:nvSpPr>
        <p:spPr>
          <a:xfrm>
            <a:off x="9964646" y="5428410"/>
            <a:ext cx="1660358" cy="107722"/>
          </a:xfrm>
          <a:prstGeom prst="rect">
            <a:avLst/>
          </a:prstGeom>
          <a:noFill/>
        </p:spPr>
        <p:txBody>
          <a:bodyPr wrap="square" lIns="0" tIns="0" rIns="0" bIns="0" rtlCol="0">
            <a:spAutoFit/>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a:ln>
                  <a:noFill/>
                </a:ln>
                <a:solidFill>
                  <a:prstClr val="black"/>
                </a:solidFill>
                <a:effectLst/>
                <a:uLnTx/>
                <a:uFillTx/>
                <a:latin typeface="Merriweather Light"/>
                <a:ea typeface="+mn-ea"/>
                <a:cs typeface="+mn-cs"/>
              </a:rPr>
              <a:t>Illustrasjon: Chance McGee</a:t>
            </a:r>
          </a:p>
        </p:txBody>
      </p:sp>
    </p:spTree>
    <p:extLst>
      <p:ext uri="{BB962C8B-B14F-4D97-AF65-F5344CB8AC3E}">
        <p14:creationId xmlns:p14="http://schemas.microsoft.com/office/powerpoint/2010/main" val="34424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a:bodyPr>
          <a:lstStyle/>
          <a:p>
            <a:r>
              <a:rPr lang="en-GB"/>
              <a:t>Teamguide</a:t>
            </a:r>
          </a:p>
        </p:txBody>
      </p:sp>
      <p:pic>
        <p:nvPicPr>
          <p:cNvPr id="4" name="Picture 3" descr="A picture containing text, clipart, sign&#10;&#10;Description automatically generated">
            <a:extLst>
              <a:ext uri="{FF2B5EF4-FFF2-40B4-BE49-F238E27FC236}">
                <a16:creationId xmlns:a16="http://schemas.microsoft.com/office/drawing/2014/main" id="{79B192BF-837A-43F8-B1E6-FCDCBAEBC59A}"/>
              </a:ext>
            </a:extLst>
          </p:cNvPr>
          <p:cNvPicPr>
            <a:picLocks noChangeAspect="1"/>
          </p:cNvPicPr>
          <p:nvPr/>
        </p:nvPicPr>
        <p:blipFill>
          <a:blip r:embed="rId3"/>
          <a:stretch>
            <a:fillRect/>
          </a:stretch>
        </p:blipFill>
        <p:spPr>
          <a:xfrm>
            <a:off x="691140" y="5998483"/>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BFA8EA2F-64A5-4ED8-9F56-DCEF4819E6AE}"/>
              </a:ext>
            </a:extLst>
          </p:cNvPr>
          <p:cNvPicPr>
            <a:picLocks noChangeAspect="1"/>
          </p:cNvPicPr>
          <p:nvPr/>
        </p:nvPicPr>
        <p:blipFill>
          <a:blip r:embed="rId4"/>
          <a:stretch>
            <a:fillRect/>
          </a:stretch>
        </p:blipFill>
        <p:spPr>
          <a:xfrm>
            <a:off x="192593" y="5998484"/>
            <a:ext cx="336379" cy="669867"/>
          </a:xfrm>
          <a:prstGeom prst="rect">
            <a:avLst/>
          </a:prstGeom>
        </p:spPr>
      </p:pic>
      <p:sp>
        <p:nvSpPr>
          <p:cNvPr id="7" name="TextBox 8">
            <a:extLst>
              <a:ext uri="{FF2B5EF4-FFF2-40B4-BE49-F238E27FC236}">
                <a16:creationId xmlns:a16="http://schemas.microsoft.com/office/drawing/2014/main" id="{A2F00C82-7A06-5191-176C-7D97F71FC81E}"/>
              </a:ext>
            </a:extLst>
          </p:cNvPr>
          <p:cNvSpPr txBox="1"/>
          <p:nvPr/>
        </p:nvSpPr>
        <p:spPr>
          <a:xfrm>
            <a:off x="853766" y="3693073"/>
            <a:ext cx="2298508" cy="553998"/>
          </a:xfrm>
          <a:prstGeom prst="rect">
            <a:avLst/>
          </a:prstGeom>
          <a:noFill/>
        </p:spPr>
        <p:txBody>
          <a:bodyPr wrap="square" lIns="91440" tIns="45720" rIns="91440" bIns="45720" anchor="t">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FB4D3D"/>
                </a:solidFill>
                <a:effectLst/>
                <a:uLnTx/>
                <a:uFillTx/>
                <a:latin typeface="Roboto Thin"/>
                <a:ea typeface="Roboto Thin"/>
                <a:cs typeface="Dreaming Outloud Pro"/>
              </a:rPr>
              <a:t>FOLLOW-UP</a:t>
            </a:r>
            <a:endParaRPr kumimoji="0" lang="en-GB" sz="1800" b="0" i="0" u="none" strike="noStrike" kern="1200" cap="none" spc="0" normalizeH="0" baseline="0" noProof="0">
              <a:ln>
                <a:noFill/>
              </a:ln>
              <a:solidFill>
                <a:srgbClr val="FB4D3D"/>
              </a:solidFill>
              <a:effectLst/>
              <a:uLnTx/>
              <a:uFillTx/>
              <a:latin typeface="Merriweather Light"/>
              <a:ea typeface="+mn-ea"/>
              <a:cs typeface="+mn-cs"/>
            </a:endParaRPr>
          </a:p>
        </p:txBody>
      </p:sp>
    </p:spTree>
    <p:extLst>
      <p:ext uri="{BB962C8B-B14F-4D97-AF65-F5344CB8AC3E}">
        <p14:creationId xmlns:p14="http://schemas.microsoft.com/office/powerpoint/2010/main" val="3120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p:txBody>
          <a:bodyPr/>
          <a:lstStyle/>
          <a:p>
            <a:r>
              <a:rPr lang="en-GB"/>
              <a:t>Preparations for the workshop</a:t>
            </a:r>
          </a:p>
        </p:txBody>
      </p:sp>
      <p:sp>
        <p:nvSpPr>
          <p:cNvPr id="3" name="Content Placeholder 2">
            <a:extLst>
              <a:ext uri="{FF2B5EF4-FFF2-40B4-BE49-F238E27FC236}">
                <a16:creationId xmlns:a16="http://schemas.microsoft.com/office/drawing/2014/main" id="{85C0017C-A655-4A1E-AF51-41D4799B7B72}"/>
              </a:ext>
            </a:extLst>
          </p:cNvPr>
          <p:cNvSpPr>
            <a:spLocks noGrp="1"/>
          </p:cNvSpPr>
          <p:nvPr>
            <p:ph idx="1"/>
          </p:nvPr>
        </p:nvSpPr>
        <p:spPr>
          <a:xfrm>
            <a:off x="901375" y="1669640"/>
            <a:ext cx="4941641" cy="4584964"/>
          </a:xfrm>
        </p:spPr>
        <p:txBody>
          <a:bodyPr wrap="square" anchor="t">
            <a:normAutofit/>
          </a:bodyPr>
          <a:lstStyle/>
          <a:p>
            <a:pPr>
              <a:spcAft>
                <a:spcPts val="1200"/>
              </a:spcAft>
            </a:pPr>
            <a:r>
              <a:rPr lang="en-GB" sz="1400">
                <a:solidFill>
                  <a:schemeClr val="tx1">
                    <a:lumMod val="100000"/>
                  </a:schemeClr>
                </a:solidFill>
                <a:effectLst/>
              </a:rPr>
              <a:t>In this Follow-up workshop, you will be working on further developing your team contract. To facilitate effective teamwork, it is crucial to learn from your experiences as a team. Therefore, you will explore what you believe has worked well within the team and what should be adjusted.</a:t>
            </a:r>
          </a:p>
          <a:p>
            <a:pPr>
              <a:spcAft>
                <a:spcPts val="1200"/>
              </a:spcAft>
            </a:pPr>
            <a:r>
              <a:rPr lang="en-GB" sz="1400" b="1">
                <a:solidFill>
                  <a:schemeClr val="tx1">
                    <a:lumMod val="100000"/>
                  </a:schemeClr>
                </a:solidFill>
                <a:effectLst/>
              </a:rPr>
              <a:t>As a preparation, we ask you to review your team contract to remember what you agreed upon during the previous Start Smart workshop.</a:t>
            </a:r>
            <a:endParaRPr lang="en-GB" sz="1400">
              <a:solidFill>
                <a:schemeClr val="tx1">
                  <a:lumMod val="100000"/>
                </a:schemeClr>
              </a:solidFill>
              <a:effectLst/>
            </a:endParaRPr>
          </a:p>
          <a:p>
            <a:pPr>
              <a:spcAft>
                <a:spcPts val="1200"/>
              </a:spcAft>
            </a:pPr>
            <a:r>
              <a:rPr lang="en-GB" sz="1400">
                <a:solidFill>
                  <a:schemeClr val="tx1">
                    <a:lumMod val="100000"/>
                  </a:schemeClr>
                </a:solidFill>
                <a:effectLst/>
              </a:rPr>
              <a:t>We learn a lot about ourselves when working together in teams. During the last Start Smart workshop, we asked you to fill out a personal user manual.</a:t>
            </a:r>
          </a:p>
          <a:p>
            <a:pPr>
              <a:spcAft>
                <a:spcPts val="1200"/>
              </a:spcAft>
            </a:pPr>
            <a:r>
              <a:rPr lang="en-GB" sz="1400" b="1">
                <a:solidFill>
                  <a:schemeClr val="tx1">
                    <a:lumMod val="100000"/>
                  </a:schemeClr>
                </a:solidFill>
                <a:effectLst/>
              </a:rPr>
              <a:t>As a part of your preparation, we also request you revisit your personal user manual to reflect on what new insights you have gained about yourself and your team members during the time you have worked together. This information will be used to provide feedback to each other during the workshop.</a:t>
            </a:r>
            <a:endParaRPr lang="nb-NO" sz="1400" b="1">
              <a:solidFill>
                <a:schemeClr val="tx1">
                  <a:lumMod val="100000"/>
                </a:schemeClr>
              </a:solidFill>
            </a:endParaRPr>
          </a:p>
        </p:txBody>
      </p:sp>
      <p:pic>
        <p:nvPicPr>
          <p:cNvPr id="11" name="Picture 10" descr="A picture containing text&#10;&#10;Description automatically generated">
            <a:extLst>
              <a:ext uri="{FF2B5EF4-FFF2-40B4-BE49-F238E27FC236}">
                <a16:creationId xmlns:a16="http://schemas.microsoft.com/office/drawing/2014/main" id="{974F3F0C-7B25-4685-A600-BA24D06734C4}"/>
              </a:ext>
            </a:extLst>
          </p:cNvPr>
          <p:cNvPicPr>
            <a:picLocks noChangeAspect="1"/>
          </p:cNvPicPr>
          <p:nvPr/>
        </p:nvPicPr>
        <p:blipFill>
          <a:blip r:embed="rId2"/>
          <a:stretch>
            <a:fillRect/>
          </a:stretch>
        </p:blipFill>
        <p:spPr>
          <a:xfrm>
            <a:off x="5610235" y="1679584"/>
            <a:ext cx="6223112" cy="3498831"/>
          </a:xfrm>
          <a:prstGeom prst="rect">
            <a:avLst/>
          </a:prstGeom>
        </p:spPr>
      </p:pic>
      <p:sp>
        <p:nvSpPr>
          <p:cNvPr id="5" name="TextBox 4">
            <a:extLst>
              <a:ext uri="{FF2B5EF4-FFF2-40B4-BE49-F238E27FC236}">
                <a16:creationId xmlns:a16="http://schemas.microsoft.com/office/drawing/2014/main" id="{45BFE9C1-FFA4-40A9-B310-817E097E9CDC}"/>
              </a:ext>
            </a:extLst>
          </p:cNvPr>
          <p:cNvSpPr txBox="1"/>
          <p:nvPr/>
        </p:nvSpPr>
        <p:spPr>
          <a:xfrm>
            <a:off x="9964646" y="5428410"/>
            <a:ext cx="1660358" cy="107722"/>
          </a:xfrm>
          <a:prstGeom prst="rect">
            <a:avLst/>
          </a:prstGeom>
          <a:noFill/>
        </p:spPr>
        <p:txBody>
          <a:bodyPr wrap="square" lIns="0" tIns="0" rIns="0" bIns="0" rtlCol="0">
            <a:spAutoFit/>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a:ln>
                  <a:noFill/>
                </a:ln>
                <a:solidFill>
                  <a:prstClr val="black"/>
                </a:solidFill>
                <a:effectLst/>
                <a:uLnTx/>
                <a:uFillTx/>
                <a:latin typeface="Merriweather Light"/>
                <a:ea typeface="+mn-ea"/>
                <a:cs typeface="+mn-cs"/>
              </a:rPr>
              <a:t>Illustrasjon: Chance McGee</a:t>
            </a:r>
          </a:p>
        </p:txBody>
      </p:sp>
    </p:spTree>
    <p:extLst>
      <p:ext uri="{BB962C8B-B14F-4D97-AF65-F5344CB8AC3E}">
        <p14:creationId xmlns:p14="http://schemas.microsoft.com/office/powerpoint/2010/main" val="98509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agenda and check-in </a:t>
            </a:r>
          </a:p>
        </p:txBody>
      </p:sp>
      <p:sp>
        <p:nvSpPr>
          <p:cNvPr id="4" name="Content Placeholder 3">
            <a:extLst>
              <a:ext uri="{FF2B5EF4-FFF2-40B4-BE49-F238E27FC236}">
                <a16:creationId xmlns:a16="http://schemas.microsoft.com/office/drawing/2014/main" id="{40219B43-44BE-44BA-A5CC-70D592E5C47D}"/>
              </a:ext>
            </a:extLst>
          </p:cNvPr>
          <p:cNvSpPr>
            <a:spLocks noGrp="1"/>
          </p:cNvSpPr>
          <p:nvPr>
            <p:ph sz="half" idx="1"/>
          </p:nvPr>
        </p:nvSpPr>
        <p:spPr/>
        <p:txBody>
          <a:bodyPr>
            <a:normAutofit/>
          </a:bodyPr>
          <a:lstStyle/>
          <a:p>
            <a:pPr marL="33" indent="0">
              <a:buNone/>
            </a:pPr>
            <a:endParaRPr lang="en-GB" sz="1300"/>
          </a:p>
          <a:p>
            <a:r>
              <a:rPr lang="en-GB" sz="1300"/>
              <a:t>Make necessary adjustments to our team contract to increase the likelihood of achieving the goals we have set.</a:t>
            </a:r>
            <a:endParaRPr lang="nb-NO" sz="1300"/>
          </a:p>
        </p:txBody>
      </p:sp>
      <p:sp>
        <p:nvSpPr>
          <p:cNvPr id="5" name="Content Placeholder 4">
            <a:extLst>
              <a:ext uri="{FF2B5EF4-FFF2-40B4-BE49-F238E27FC236}">
                <a16:creationId xmlns:a16="http://schemas.microsoft.com/office/drawing/2014/main" id="{D9A6735A-B4F1-47FB-A207-87203EE2F4C4}"/>
              </a:ext>
            </a:extLst>
          </p:cNvPr>
          <p:cNvSpPr>
            <a:spLocks noGrp="1"/>
          </p:cNvSpPr>
          <p:nvPr>
            <p:ph sz="half" idx="2"/>
          </p:nvPr>
        </p:nvSpPr>
        <p:spPr>
          <a:xfrm>
            <a:off x="4482677" y="4007675"/>
            <a:ext cx="3274795" cy="2140253"/>
          </a:xfrm>
        </p:spPr>
        <p:txBody>
          <a:bodyPr>
            <a:noAutofit/>
          </a:bodyPr>
          <a:lstStyle/>
          <a:p>
            <a:pPr marL="33" indent="0">
              <a:buNone/>
            </a:pPr>
            <a:endParaRPr lang="en-GB" sz="1300"/>
          </a:p>
          <a:p>
            <a:r>
              <a:rPr lang="en-GB" sz="1300"/>
              <a:t>Share and actively listen to each other, show curiosity and openness. </a:t>
            </a:r>
          </a:p>
          <a:p>
            <a:r>
              <a:rPr lang="en-GB" sz="1300"/>
              <a:t>It's not necessary to reach 100% agreement. </a:t>
            </a:r>
          </a:p>
          <a:p>
            <a:r>
              <a:rPr lang="en-GB" sz="1300"/>
              <a:t>Maintain attention and presence and obtain from using mobile phones or computers until the break.</a:t>
            </a:r>
            <a:endParaRPr lang="nb-NO" sz="1300"/>
          </a:p>
        </p:txBody>
      </p:sp>
      <p:sp>
        <p:nvSpPr>
          <p:cNvPr id="6" name="Content Placeholder 5">
            <a:extLst>
              <a:ext uri="{FF2B5EF4-FFF2-40B4-BE49-F238E27FC236}">
                <a16:creationId xmlns:a16="http://schemas.microsoft.com/office/drawing/2014/main" id="{C3843AF2-C2DA-4399-A1BC-49800F7AA50C}"/>
              </a:ext>
            </a:extLst>
          </p:cNvPr>
          <p:cNvSpPr>
            <a:spLocks noGrp="1"/>
          </p:cNvSpPr>
          <p:nvPr>
            <p:ph sz="half" idx="13"/>
          </p:nvPr>
        </p:nvSpPr>
        <p:spPr>
          <a:xfrm>
            <a:off x="8063158" y="4038820"/>
            <a:ext cx="3274795" cy="1047151"/>
          </a:xfrm>
        </p:spPr>
        <p:txBody>
          <a:bodyPr>
            <a:normAutofit/>
          </a:bodyPr>
          <a:lstStyle/>
          <a:p>
            <a:pPr marL="33" indent="0">
              <a:buNone/>
            </a:pPr>
            <a:endParaRPr lang="en-GB" sz="1300"/>
          </a:p>
          <a:p>
            <a:r>
              <a:rPr lang="en-GB" sz="1300"/>
              <a:t>How are you today?</a:t>
            </a:r>
          </a:p>
          <a:p>
            <a:r>
              <a:rPr lang="en-GB" sz="1300"/>
              <a:t>What are you feeling as we're about to start our session?</a:t>
            </a:r>
            <a:endParaRPr lang="nb-NO" sz="1300"/>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675" y="1670111"/>
            <a:ext cx="3274795" cy="1758890"/>
          </a:xfrm>
        </p:spPr>
        <p:txBody>
          <a:bodyPr>
            <a:normAutofit/>
          </a:bodyPr>
          <a:lstStyle/>
          <a:p>
            <a:endParaRPr lang="en-GB" sz="1300"/>
          </a:p>
          <a:p>
            <a:r>
              <a:rPr lang="en-GB" sz="1300"/>
              <a:t>We have an updated team contract that serves as a foundation for our ongoing team development. </a:t>
            </a:r>
          </a:p>
          <a:p>
            <a:r>
              <a:rPr lang="en-GB" sz="1300"/>
              <a:t>We are more confident in each other and our roles, and we are motivated for future collaboration.</a:t>
            </a:r>
            <a:endParaRPr lang="nb-NO" sz="1300"/>
          </a:p>
        </p:txBody>
      </p:sp>
      <p:sp>
        <p:nvSpPr>
          <p:cNvPr id="8" name="Content Placeholder 7">
            <a:extLst>
              <a:ext uri="{FF2B5EF4-FFF2-40B4-BE49-F238E27FC236}">
                <a16:creationId xmlns:a16="http://schemas.microsoft.com/office/drawing/2014/main" id="{05FBA7AF-783B-46BC-8876-08C6F73177A8}"/>
              </a:ext>
            </a:extLst>
          </p:cNvPr>
          <p:cNvSpPr>
            <a:spLocks noGrp="1"/>
          </p:cNvSpPr>
          <p:nvPr>
            <p:ph sz="half" idx="15"/>
          </p:nvPr>
        </p:nvSpPr>
        <p:spPr>
          <a:xfrm>
            <a:off x="8063158" y="1670111"/>
            <a:ext cx="3274795" cy="1904544"/>
          </a:xfrm>
        </p:spPr>
        <p:txBody>
          <a:bodyPr>
            <a:noAutofit/>
          </a:bodyPr>
          <a:lstStyle/>
          <a:p>
            <a:endParaRPr lang="en-GB" sz="1300"/>
          </a:p>
          <a:p>
            <a:r>
              <a:rPr lang="en-GB" sz="1300"/>
              <a:t>High intensity</a:t>
            </a:r>
          </a:p>
          <a:p>
            <a:r>
              <a:rPr lang="en-GB" sz="1300"/>
              <a:t>Individual reflection, note-taking, and then share with the group </a:t>
            </a:r>
          </a:p>
          <a:p>
            <a:r>
              <a:rPr lang="en-GB" sz="1300"/>
              <a:t>Providing feedback to each other</a:t>
            </a:r>
            <a:endParaRPr lang="nb-NO" sz="130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900555" y="4007675"/>
            <a:ext cx="3274795" cy="1951385"/>
          </a:xfrm>
        </p:spPr>
        <p:txBody>
          <a:bodyPr>
            <a:noAutofit/>
          </a:bodyPr>
          <a:lstStyle/>
          <a:p>
            <a:endParaRPr lang="en-GB" sz="1300" b="1"/>
          </a:p>
          <a:p>
            <a:r>
              <a:rPr lang="en-GB" sz="1300" b="1"/>
              <a:t>Facilitator: </a:t>
            </a:r>
            <a:r>
              <a:rPr lang="en-GB" sz="1300"/>
              <a:t>Responsible for leading the team through the workshop and managing the time.</a:t>
            </a:r>
          </a:p>
          <a:p>
            <a:r>
              <a:rPr lang="en-GB" sz="1300" b="1"/>
              <a:t>Team Members: </a:t>
            </a:r>
            <a:r>
              <a:rPr lang="en-GB" sz="1300"/>
              <a:t>Responsible for sharing their perspectives.</a:t>
            </a:r>
          </a:p>
          <a:p>
            <a:r>
              <a:rPr lang="en-GB" sz="1300" b="1"/>
              <a:t>Documentation: </a:t>
            </a:r>
            <a:r>
              <a:rPr lang="en-GB" sz="1300"/>
              <a:t>One team member is responsible for processing the information and finalizing the team contract after the workshop.</a:t>
            </a:r>
            <a:endParaRPr lang="nb-NO" sz="1300"/>
          </a:p>
        </p:txBody>
      </p:sp>
      <p:sp>
        <p:nvSpPr>
          <p:cNvPr id="10" name="Rectangle 9">
            <a:extLst>
              <a:ext uri="{FF2B5EF4-FFF2-40B4-BE49-F238E27FC236}">
                <a16:creationId xmlns:a16="http://schemas.microsoft.com/office/drawing/2014/main" id="{07FF94F4-0619-478A-A608-E00A985EC5F1}"/>
              </a:ext>
            </a:extLst>
          </p:cNvPr>
          <p:cNvSpPr>
            <a:spLocks/>
          </p:cNvSpPr>
          <p:nvPr/>
        </p:nvSpPr>
        <p:spPr>
          <a:xfrm>
            <a:off x="901374"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Intent</a:t>
            </a:r>
            <a:r>
              <a:rPr lang="en-GB">
                <a:solidFill>
                  <a:schemeClr val="bg2">
                    <a:lumMod val="100000"/>
                  </a:schemeClr>
                </a:solidFill>
                <a:latin typeface="Roboto Thin" panose="02000000000000000000" pitchFamily="2" charset="0"/>
              </a:rPr>
              <a:t>ion</a:t>
            </a:r>
            <a:endPar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endParaRPr>
          </a:p>
        </p:txBody>
      </p:sp>
      <p:sp>
        <p:nvSpPr>
          <p:cNvPr id="11" name="Rectangle 10">
            <a:extLst>
              <a:ext uri="{FF2B5EF4-FFF2-40B4-BE49-F238E27FC236}">
                <a16:creationId xmlns:a16="http://schemas.microsoft.com/office/drawing/2014/main" id="{8B86E368-F32A-4881-99D0-3BCB1F7F801B}"/>
              </a:ext>
            </a:extLst>
          </p:cNvPr>
          <p:cNvSpPr>
            <a:spLocks/>
          </p:cNvSpPr>
          <p:nvPr/>
        </p:nvSpPr>
        <p:spPr>
          <a:xfrm>
            <a:off x="8063567" y="3806507"/>
            <a:ext cx="3274386" cy="402336"/>
          </a:xfrm>
          <a:prstGeom prst="rect">
            <a:avLst/>
          </a:prstGeom>
          <a:solidFill>
            <a:srgbClr val="D9DBF1"/>
          </a:solidFill>
          <a:ln>
            <a:solidFill>
              <a:srgbClr val="D9D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Roboto Thin" panose="02000000000000000000" pitchFamily="2" charset="0"/>
                <a:ea typeface="+mn-ea"/>
                <a:cs typeface="+mn-cs"/>
              </a:rPr>
              <a:t>Check</a:t>
            </a:r>
            <a:r>
              <a:rPr lang="en-GB">
                <a:solidFill>
                  <a:prstClr val="black"/>
                </a:solidFill>
                <a:latin typeface="Roboto Thin" panose="02000000000000000000" pitchFamily="2" charset="0"/>
              </a:rPr>
              <a:t>-in </a:t>
            </a:r>
            <a:endParaRPr kumimoji="0" lang="en-GB" sz="1800" b="0" i="0" u="none" strike="noStrike" kern="1200" cap="none" spc="0" normalizeH="0" baseline="0" noProof="0">
              <a:ln>
                <a:noFill/>
              </a:ln>
              <a:solidFill>
                <a:prstClr val="black"/>
              </a:solidFill>
              <a:effectLst/>
              <a:uLnTx/>
              <a:uFillTx/>
              <a:latin typeface="Roboto Thin" panose="02000000000000000000" pitchFamily="2" charset="0"/>
              <a:ea typeface="+mn-ea"/>
              <a:cs typeface="+mn-cs"/>
            </a:endParaRPr>
          </a:p>
        </p:txBody>
      </p:sp>
      <p:sp>
        <p:nvSpPr>
          <p:cNvPr id="12" name="Rectangle 11">
            <a:extLst>
              <a:ext uri="{FF2B5EF4-FFF2-40B4-BE49-F238E27FC236}">
                <a16:creationId xmlns:a16="http://schemas.microsoft.com/office/drawing/2014/main" id="{061F454D-6950-4DDD-8FC3-100FAB519957}"/>
              </a:ext>
            </a:extLst>
          </p:cNvPr>
          <p:cNvSpPr>
            <a:spLocks/>
          </p:cNvSpPr>
          <p:nvPr/>
        </p:nvSpPr>
        <p:spPr>
          <a:xfrm>
            <a:off x="4482675" y="3806507"/>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a:solidFill>
                  <a:schemeClr val="bg2">
                    <a:lumMod val="100000"/>
                  </a:schemeClr>
                </a:solidFill>
                <a:latin typeface="Roboto Thin" panose="02000000000000000000" pitchFamily="2" charset="0"/>
              </a:rPr>
              <a:t>Meeting guidelines</a:t>
            </a:r>
            <a:endPar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endParaRP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5"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a:solidFill>
                  <a:schemeClr val="bg2">
                    <a:lumMod val="100000"/>
                  </a:schemeClr>
                </a:solidFill>
                <a:latin typeface="Roboto Thin" panose="02000000000000000000" pitchFamily="2" charset="0"/>
              </a:rPr>
              <a:t>Desired outcome </a:t>
            </a:r>
            <a:endParaRPr kumimoji="0" lang="en-GB" sz="1800" b="0" i="0" u="none" strike="noStrike" kern="1200" cap="none" spc="0" normalizeH="0" baseline="0">
              <a:ln>
                <a:noFill/>
              </a:ln>
              <a:solidFill>
                <a:schemeClr val="bg2">
                  <a:lumMod val="100000"/>
                </a:schemeClr>
              </a:solidFill>
              <a:effectLst/>
              <a:uLnTx/>
              <a:uFillTx/>
              <a:latin typeface="Roboto Thin" panose="02000000000000000000" pitchFamily="2" charset="0"/>
              <a:ea typeface="+mn-ea"/>
              <a:cs typeface="+mn-cs"/>
            </a:endParaRPr>
          </a:p>
        </p:txBody>
      </p:sp>
      <p:sp>
        <p:nvSpPr>
          <p:cNvPr id="14" name="Rectangle 13">
            <a:extLst>
              <a:ext uri="{FF2B5EF4-FFF2-40B4-BE49-F238E27FC236}">
                <a16:creationId xmlns:a16="http://schemas.microsoft.com/office/drawing/2014/main" id="{B384DF37-C2A1-4347-A965-56B899E0C1CD}"/>
              </a:ext>
            </a:extLst>
          </p:cNvPr>
          <p:cNvSpPr>
            <a:spLocks/>
          </p:cNvSpPr>
          <p:nvPr/>
        </p:nvSpPr>
        <p:spPr>
          <a:xfrm>
            <a:off x="8063567"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solidFill>
                  <a:schemeClr val="bg2">
                    <a:lumMod val="100000"/>
                  </a:schemeClr>
                </a:solidFill>
                <a:effectLst/>
                <a:uLnTx/>
                <a:uFillTx/>
                <a:latin typeface="Roboto Thin" panose="02000000000000000000" pitchFamily="2" charset="0"/>
                <a:ea typeface="+mn-ea"/>
                <a:cs typeface="+mn-cs"/>
              </a:rPr>
              <a:t>Work method</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900964" y="3806507"/>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solidFill>
                  <a:schemeClr val="bg2">
                    <a:lumMod val="100000"/>
                  </a:schemeClr>
                </a:solidFill>
                <a:effectLst/>
                <a:uLnTx/>
                <a:uFillTx/>
                <a:latin typeface="Roboto Thin" panose="02000000000000000000" pitchFamily="2" charset="0"/>
                <a:ea typeface="+mn-ea"/>
                <a:cs typeface="+mn-cs"/>
              </a:rPr>
              <a:t>Roles</a:t>
            </a: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 </a:t>
            </a:r>
          </a:p>
        </p:txBody>
      </p:sp>
    </p:spTree>
    <p:extLst>
      <p:ext uri="{BB962C8B-B14F-4D97-AF65-F5344CB8AC3E}">
        <p14:creationId xmlns:p14="http://schemas.microsoft.com/office/powerpoint/2010/main" val="2319269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a:bodyPr>
          <a:lstStyle/>
          <a:p>
            <a:r>
              <a:rPr lang="en-GB"/>
              <a:t>Recap </a:t>
            </a:r>
          </a:p>
        </p:txBody>
      </p:sp>
      <p:pic>
        <p:nvPicPr>
          <p:cNvPr id="4" name="Picture 3" descr="A picture containing text, clipart, sign&#10;&#10;Description automatically generated">
            <a:extLst>
              <a:ext uri="{FF2B5EF4-FFF2-40B4-BE49-F238E27FC236}">
                <a16:creationId xmlns:a16="http://schemas.microsoft.com/office/drawing/2014/main" id="{79B192BF-837A-43F8-B1E6-FCDCBAEBC59A}"/>
              </a:ext>
            </a:extLst>
          </p:cNvPr>
          <p:cNvPicPr>
            <a:picLocks noChangeAspect="1"/>
          </p:cNvPicPr>
          <p:nvPr/>
        </p:nvPicPr>
        <p:blipFill>
          <a:blip r:embed="rId3"/>
          <a:stretch>
            <a:fillRect/>
          </a:stretch>
        </p:blipFill>
        <p:spPr>
          <a:xfrm>
            <a:off x="691140" y="5998483"/>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BFA8EA2F-64A5-4ED8-9F56-DCEF4819E6AE}"/>
              </a:ext>
            </a:extLst>
          </p:cNvPr>
          <p:cNvPicPr>
            <a:picLocks noChangeAspect="1"/>
          </p:cNvPicPr>
          <p:nvPr/>
        </p:nvPicPr>
        <p:blipFill>
          <a:blip r:embed="rId4"/>
          <a:stretch>
            <a:fillRect/>
          </a:stretch>
        </p:blipFill>
        <p:spPr>
          <a:xfrm>
            <a:off x="192593" y="5998484"/>
            <a:ext cx="336379" cy="669867"/>
          </a:xfrm>
          <a:prstGeom prst="rect">
            <a:avLst/>
          </a:prstGeom>
        </p:spPr>
      </p:pic>
      <p:sp>
        <p:nvSpPr>
          <p:cNvPr id="6" name="TextBox 5">
            <a:extLst>
              <a:ext uri="{FF2B5EF4-FFF2-40B4-BE49-F238E27FC236}">
                <a16:creationId xmlns:a16="http://schemas.microsoft.com/office/drawing/2014/main" id="{50889857-AAA1-47FD-9206-C5CA30F2A14F}"/>
              </a:ext>
            </a:extLst>
          </p:cNvPr>
          <p:cNvSpPr txBox="1"/>
          <p:nvPr/>
        </p:nvSpPr>
        <p:spPr>
          <a:xfrm>
            <a:off x="6975081" y="3693073"/>
            <a:ext cx="3629957" cy="1477328"/>
          </a:xfrm>
          <a:prstGeom prst="rect">
            <a:avLst/>
          </a:prstGeom>
          <a:noFill/>
        </p:spPr>
        <p:txBody>
          <a:bodyPr wrap="square">
            <a:spAutoFit/>
          </a:bodyPr>
          <a:lstStyle/>
          <a:p>
            <a:pPr algn="ctr"/>
            <a:r>
              <a:rPr lang="en-GB">
                <a:latin typeface="Roboto Thin" panose="02000000000000000000" pitchFamily="2" charset="0"/>
                <a:ea typeface="Roboto Thin" panose="02000000000000000000" pitchFamily="2" charset="0"/>
                <a:cs typeface="Roboto Thin" panose="02000000000000000000" pitchFamily="2" charset="0"/>
              </a:rPr>
              <a:t>Each participant reads through the team contract from the previous Start Smart to refresh their memory about what the group agreed upon at that time.</a:t>
            </a:r>
            <a:endParaRPr lang="nb-NO">
              <a:latin typeface="Roboto Thin" panose="02000000000000000000" pitchFamily="2" charset="0"/>
              <a:ea typeface="Roboto Thin" panose="02000000000000000000" pitchFamily="2" charset="0"/>
              <a:cs typeface="Roboto Thin" panose="02000000000000000000" pitchFamily="2" charset="0"/>
            </a:endParaRPr>
          </a:p>
        </p:txBody>
      </p:sp>
      <p:sp>
        <p:nvSpPr>
          <p:cNvPr id="8" name="TextBox 8">
            <a:extLst>
              <a:ext uri="{FF2B5EF4-FFF2-40B4-BE49-F238E27FC236}">
                <a16:creationId xmlns:a16="http://schemas.microsoft.com/office/drawing/2014/main" id="{3B0AC857-EB3E-45D6-A40E-52B91839099F}"/>
              </a:ext>
            </a:extLst>
          </p:cNvPr>
          <p:cNvSpPr txBox="1"/>
          <p:nvPr/>
        </p:nvSpPr>
        <p:spPr>
          <a:xfrm>
            <a:off x="853766" y="3693073"/>
            <a:ext cx="2298508" cy="553998"/>
          </a:xfrm>
          <a:prstGeom prst="rect">
            <a:avLst/>
          </a:prstGeom>
          <a:noFill/>
        </p:spPr>
        <p:txBody>
          <a:bodyPr wrap="square" lIns="91440" tIns="45720" rIns="91440" bIns="45720" anchor="t">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FB4D3D"/>
                </a:solidFill>
                <a:effectLst/>
                <a:uLnTx/>
                <a:uFillTx/>
                <a:latin typeface="Roboto Thin"/>
                <a:ea typeface="Roboto Thin"/>
                <a:cs typeface="Dreaming Outloud Pro"/>
              </a:rPr>
              <a:t>FOLLOW-UP</a:t>
            </a:r>
            <a:endParaRPr kumimoji="0" lang="en-GB" sz="1800" b="0" i="0" u="none" strike="noStrike" kern="1200" cap="none" spc="0" normalizeH="0" baseline="0" noProof="0">
              <a:ln>
                <a:noFill/>
              </a:ln>
              <a:solidFill>
                <a:srgbClr val="FB4D3D"/>
              </a:solidFill>
              <a:effectLst/>
              <a:uLnTx/>
              <a:uFillTx/>
              <a:latin typeface="Merriweather Light"/>
              <a:ea typeface="+mn-ea"/>
              <a:cs typeface="+mn-cs"/>
            </a:endParaRPr>
          </a:p>
        </p:txBody>
      </p:sp>
    </p:spTree>
    <p:extLst>
      <p:ext uri="{BB962C8B-B14F-4D97-AF65-F5344CB8AC3E}">
        <p14:creationId xmlns:p14="http://schemas.microsoft.com/office/powerpoint/2010/main" val="162527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CEA9-0104-475F-B753-746AB27937B8}"/>
              </a:ext>
            </a:extLst>
          </p:cNvPr>
          <p:cNvSpPr>
            <a:spLocks noGrp="1"/>
          </p:cNvSpPr>
          <p:nvPr>
            <p:ph type="title" idx="4294967295"/>
          </p:nvPr>
        </p:nvSpPr>
        <p:spPr>
          <a:xfrm rot="16200000">
            <a:off x="-1399698" y="2085453"/>
            <a:ext cx="3840163" cy="369888"/>
          </a:xfrm>
        </p:spPr>
        <p:txBody>
          <a:bodyPr>
            <a:normAutofit/>
          </a:bodyPr>
          <a:lstStyle/>
          <a:p>
            <a:pPr algn="r"/>
            <a:r>
              <a:rPr lang="en-GB" dirty="0">
                <a:solidFill>
                  <a:schemeClr val="accent4"/>
                </a:solidFill>
              </a:rPr>
              <a:t>[Template for printing]</a:t>
            </a:r>
            <a:endParaRPr lang="en-GB">
              <a:solidFill>
                <a:schemeClr val="accent4"/>
              </a:solidFill>
            </a:endParaRPr>
          </a:p>
        </p:txBody>
      </p:sp>
      <p:sp>
        <p:nvSpPr>
          <p:cNvPr id="9" name="Rectangle 8">
            <a:extLst>
              <a:ext uri="{FF2B5EF4-FFF2-40B4-BE49-F238E27FC236}">
                <a16:creationId xmlns:a16="http://schemas.microsoft.com/office/drawing/2014/main" id="{1AFFACA9-9F5A-4E81-AE7D-47BDD7D078DE}"/>
              </a:ext>
            </a:extLst>
          </p:cNvPr>
          <p:cNvSpPr>
            <a:spLocks/>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cxnSp>
        <p:nvCxnSpPr>
          <p:cNvPr id="10" name="Straight Connector 9">
            <a:extLst>
              <a:ext uri="{FF2B5EF4-FFF2-40B4-BE49-F238E27FC236}">
                <a16:creationId xmlns:a16="http://schemas.microsoft.com/office/drawing/2014/main" id="{7E20A6AE-EE1C-44E9-81F2-C4048B42910E}"/>
              </a:ext>
            </a:extLst>
          </p:cNvPr>
          <p:cNvCxnSpPr>
            <a:cxnSpLocks/>
            <a:stCxn id="9" idx="0"/>
            <a:endCxn id="9" idx="2"/>
          </p:cNvCxnSpPr>
          <p:nvPr/>
        </p:nvCxnSpPr>
        <p:spPr>
          <a:xfrm>
            <a:off x="6403895" y="350315"/>
            <a:ext cx="0" cy="61573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62FC60-D3AC-47C5-BAE8-2D3085E7979C}"/>
              </a:ext>
            </a:extLst>
          </p:cNvPr>
          <p:cNvSpPr/>
          <p:nvPr/>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Why </a:t>
            </a:r>
            <a:r>
              <a:rPr lang="en-GB" sz="1200">
                <a:solidFill>
                  <a:schemeClr val="bg2">
                    <a:lumMod val="100000"/>
                  </a:schemeClr>
                </a:solidFill>
                <a:latin typeface="Roboto Thin" panose="02000000000000000000" pitchFamily="2" charset="0"/>
              </a:rPr>
              <a:t>are we a team? </a:t>
            </a:r>
          </a:p>
        </p:txBody>
      </p:sp>
      <p:sp>
        <p:nvSpPr>
          <p:cNvPr id="12" name="Rectangle 11">
            <a:extLst>
              <a:ext uri="{FF2B5EF4-FFF2-40B4-BE49-F238E27FC236}">
                <a16:creationId xmlns:a16="http://schemas.microsoft.com/office/drawing/2014/main" id="{292ED025-FB71-4378-8249-FD19CCF5D070}"/>
              </a:ext>
            </a:extLst>
          </p:cNvPr>
          <p:cNvSpPr/>
          <p:nvPr/>
        </p:nvSpPr>
        <p:spPr>
          <a:xfrm>
            <a:off x="1058773" y="2644878"/>
            <a:ext cx="520220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How </a:t>
            </a:r>
            <a:r>
              <a:rPr lang="en-GB" sz="1200">
                <a:solidFill>
                  <a:schemeClr val="bg2">
                    <a:lumMod val="100000"/>
                  </a:schemeClr>
                </a:solidFill>
                <a:latin typeface="Roboto Thin" panose="02000000000000000000" pitchFamily="2" charset="0"/>
              </a:rPr>
              <a:t>shall we work together going forward?</a:t>
            </a:r>
          </a:p>
        </p:txBody>
      </p:sp>
      <p:sp>
        <p:nvSpPr>
          <p:cNvPr id="13" name="Rectangle 12">
            <a:extLst>
              <a:ext uri="{FF2B5EF4-FFF2-40B4-BE49-F238E27FC236}">
                <a16:creationId xmlns:a16="http://schemas.microsoft.com/office/drawing/2014/main" id="{503EC2BB-5501-4CFB-B8F0-4F5F7D138376}"/>
              </a:ext>
            </a:extLst>
          </p:cNvPr>
          <p:cNvSpPr>
            <a:spLocks/>
          </p:cNvSpPr>
          <p:nvPr/>
        </p:nvSpPr>
        <p:spPr>
          <a:xfrm>
            <a:off x="1058773"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Roles &amp; Responsibilities </a:t>
            </a:r>
          </a:p>
        </p:txBody>
      </p:sp>
      <p:sp>
        <p:nvSpPr>
          <p:cNvPr id="14" name="Rectangle 13">
            <a:extLst>
              <a:ext uri="{FF2B5EF4-FFF2-40B4-BE49-F238E27FC236}">
                <a16:creationId xmlns:a16="http://schemas.microsoft.com/office/drawing/2014/main" id="{D599737A-5F9C-4A56-ABE7-E5FDD46EEC70}"/>
              </a:ext>
            </a:extLst>
          </p:cNvPr>
          <p:cNvSpPr>
            <a:spLocks/>
          </p:cNvSpPr>
          <p:nvPr/>
        </p:nvSpPr>
        <p:spPr>
          <a:xfrm>
            <a:off x="3750642"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15" name="Rectangle 14">
            <a:extLst>
              <a:ext uri="{FF2B5EF4-FFF2-40B4-BE49-F238E27FC236}">
                <a16:creationId xmlns:a16="http://schemas.microsoft.com/office/drawing/2014/main" id="{D64CC25D-2D5C-4463-A033-6E12B3AC1085}"/>
              </a:ext>
            </a:extLst>
          </p:cNvPr>
          <p:cNvSpPr/>
          <p:nvPr/>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Purpose </a:t>
            </a:r>
          </a:p>
        </p:txBody>
      </p:sp>
      <p:sp>
        <p:nvSpPr>
          <p:cNvPr id="16" name="Rectangle 15">
            <a:extLst>
              <a:ext uri="{FF2B5EF4-FFF2-40B4-BE49-F238E27FC236}">
                <a16:creationId xmlns:a16="http://schemas.microsoft.com/office/drawing/2014/main" id="{623C0566-3C15-4C79-864C-F23639DFF283}"/>
              </a:ext>
            </a:extLst>
          </p:cNvPr>
          <p:cNvSpPr/>
          <p:nvPr/>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Goals</a:t>
            </a:r>
          </a:p>
        </p:txBody>
      </p:sp>
      <p:sp>
        <p:nvSpPr>
          <p:cNvPr id="17" name="Rectangle 16">
            <a:extLst>
              <a:ext uri="{FF2B5EF4-FFF2-40B4-BE49-F238E27FC236}">
                <a16:creationId xmlns:a16="http://schemas.microsoft.com/office/drawing/2014/main" id="{6B6D077A-51D9-4F14-A2A0-C30C59176540}"/>
              </a:ext>
            </a:extLst>
          </p:cNvPr>
          <p:cNvSpPr/>
          <p:nvPr/>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What </a:t>
            </a:r>
            <a:r>
              <a:rPr lang="en-GB" sz="1200">
                <a:solidFill>
                  <a:schemeClr val="bg2">
                    <a:lumMod val="100000"/>
                  </a:schemeClr>
                </a:solidFill>
                <a:latin typeface="Roboto Thin" panose="02000000000000000000" pitchFamily="2" charset="0"/>
              </a:rPr>
              <a:t>do we want to achieve? </a:t>
            </a:r>
          </a:p>
        </p:txBody>
      </p:sp>
      <p:sp>
        <p:nvSpPr>
          <p:cNvPr id="18" name="Rectangle 17">
            <a:extLst>
              <a:ext uri="{FF2B5EF4-FFF2-40B4-BE49-F238E27FC236}">
                <a16:creationId xmlns:a16="http://schemas.microsoft.com/office/drawing/2014/main" id="{9F47D7EF-312A-4218-8708-C0FBECC16B91}"/>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Who </a:t>
            </a:r>
            <a:r>
              <a:rPr lang="en-GB" sz="1200">
                <a:solidFill>
                  <a:schemeClr val="bg2">
                    <a:lumMod val="100000"/>
                  </a:schemeClr>
                </a:solidFill>
                <a:latin typeface="Roboto Thin" panose="02000000000000000000" pitchFamily="2" charset="0"/>
              </a:rPr>
              <a:t>are we in this team now? </a:t>
            </a:r>
          </a:p>
        </p:txBody>
      </p:sp>
      <p:sp>
        <p:nvSpPr>
          <p:cNvPr id="19" name="Rectangle 18">
            <a:extLst>
              <a:ext uri="{FF2B5EF4-FFF2-40B4-BE49-F238E27FC236}">
                <a16:creationId xmlns:a16="http://schemas.microsoft.com/office/drawing/2014/main" id="{087C3E71-FD78-44F9-98C8-EEDB8300EEF9}"/>
              </a:ext>
            </a:extLst>
          </p:cNvPr>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New insight about ourselves and our </a:t>
            </a:r>
            <a:r>
              <a:rPr lang="en-GB" sz="1000" dirty="0">
                <a:solidFill>
                  <a:schemeClr val="tx2"/>
                </a:solidFill>
                <a:latin typeface="Roboto" panose="02000000000000000000" pitchFamily="2" charset="0"/>
              </a:rPr>
              <a:t>team</a:t>
            </a:r>
            <a:r>
              <a:rPr lang="en-GB" sz="1000">
                <a:solidFill>
                  <a:schemeClr val="tx2"/>
                </a:solidFill>
                <a:latin typeface="Roboto" panose="02000000000000000000" pitchFamily="2" charset="0"/>
              </a:rPr>
              <a:t> members </a:t>
            </a:r>
          </a:p>
        </p:txBody>
      </p:sp>
      <p:sp>
        <p:nvSpPr>
          <p:cNvPr id="20" name="Rectangle 19">
            <a:extLst>
              <a:ext uri="{FF2B5EF4-FFF2-40B4-BE49-F238E27FC236}">
                <a16:creationId xmlns:a16="http://schemas.microsoft.com/office/drawing/2014/main" id="{14B7278A-8C4F-45A3-9E88-FD403D66AEDD}"/>
              </a:ext>
            </a:extLst>
          </p:cNvPr>
          <p:cNvSpPr>
            <a:spLocks/>
          </p:cNvSpPr>
          <p:nvPr/>
        </p:nvSpPr>
        <p:spPr>
          <a:xfrm>
            <a:off x="1058773"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Collaboration norms </a:t>
            </a:r>
          </a:p>
        </p:txBody>
      </p:sp>
      <p:sp>
        <p:nvSpPr>
          <p:cNvPr id="21" name="Rectangle 20">
            <a:extLst>
              <a:ext uri="{FF2B5EF4-FFF2-40B4-BE49-F238E27FC236}">
                <a16:creationId xmlns:a16="http://schemas.microsoft.com/office/drawing/2014/main" id="{112D0D9F-5D5E-45D7-9E9B-58E0B2C75E8A}"/>
              </a:ext>
            </a:extLst>
          </p:cNvPr>
          <p:cNvSpPr>
            <a:spLocks/>
          </p:cNvSpPr>
          <p:nvPr/>
        </p:nvSpPr>
        <p:spPr>
          <a:xfrm>
            <a:off x="3750642"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Team development </a:t>
            </a:r>
          </a:p>
        </p:txBody>
      </p:sp>
      <p:sp>
        <p:nvSpPr>
          <p:cNvPr id="22" name="Rectangle 21">
            <a:extLst>
              <a:ext uri="{FF2B5EF4-FFF2-40B4-BE49-F238E27FC236}">
                <a16:creationId xmlns:a16="http://schemas.microsoft.com/office/drawing/2014/main" id="{B6F1ACB5-8525-4963-85A0-C871A343CC85}"/>
              </a:ext>
            </a:extLst>
          </p:cNvPr>
          <p:cNvSpPr/>
          <p:nvPr/>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p>
        </p:txBody>
      </p:sp>
      <p:sp>
        <p:nvSpPr>
          <p:cNvPr id="23" name="Rectangle 22">
            <a:extLst>
              <a:ext uri="{FF2B5EF4-FFF2-40B4-BE49-F238E27FC236}">
                <a16:creationId xmlns:a16="http://schemas.microsoft.com/office/drawing/2014/main" id="{55691A41-A9CF-4507-979D-AC26B67EFFA9}"/>
              </a:ext>
            </a:extLst>
          </p:cNvPr>
          <p:cNvSpPr/>
          <p:nvPr/>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p>
        </p:txBody>
      </p:sp>
      <p:cxnSp>
        <p:nvCxnSpPr>
          <p:cNvPr id="24" name="Straight Connector 23">
            <a:extLst>
              <a:ext uri="{FF2B5EF4-FFF2-40B4-BE49-F238E27FC236}">
                <a16:creationId xmlns:a16="http://schemas.microsoft.com/office/drawing/2014/main" id="{BA914EBC-4871-40A0-8EE4-DBFD3C6545BF}"/>
              </a:ext>
            </a:extLst>
          </p:cNvPr>
          <p:cNvCxnSpPr>
            <a:cxnSpLocks/>
          </p:cNvCxnSpPr>
          <p:nvPr/>
        </p:nvCxnSpPr>
        <p:spPr>
          <a:xfrm>
            <a:off x="3660596" y="350315"/>
            <a:ext cx="0" cy="213815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5ACDE82-D58D-4F67-AE6A-18F5A8014A01}"/>
              </a:ext>
            </a:extLst>
          </p:cNvPr>
          <p:cNvCxnSpPr>
            <a:cxnSpLocks/>
          </p:cNvCxnSpPr>
          <p:nvPr/>
        </p:nvCxnSpPr>
        <p:spPr>
          <a:xfrm>
            <a:off x="943897" y="2488467"/>
            <a:ext cx="54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E52F6A-5ABF-4BA9-8DAA-5C01CFDADA85}"/>
              </a:ext>
            </a:extLst>
          </p:cNvPr>
          <p:cNvCxnSpPr>
            <a:cxnSpLocks/>
          </p:cNvCxnSpPr>
          <p:nvPr/>
        </p:nvCxnSpPr>
        <p:spPr>
          <a:xfrm flipH="1">
            <a:off x="3655492" y="3006213"/>
            <a:ext cx="0" cy="3411416"/>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FE5C1C9-335D-4959-BE93-167B0AE00F37}"/>
              </a:ext>
            </a:extLst>
          </p:cNvPr>
          <p:cNvSpPr/>
          <p:nvPr/>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p>
        </p:txBody>
      </p:sp>
      <p:sp>
        <p:nvSpPr>
          <p:cNvPr id="28" name="Rectangle 27">
            <a:extLst>
              <a:ext uri="{FF2B5EF4-FFF2-40B4-BE49-F238E27FC236}">
                <a16:creationId xmlns:a16="http://schemas.microsoft.com/office/drawing/2014/main" id="{ED3D0925-B256-41B1-8061-C43E20E823AD}"/>
              </a:ext>
            </a:extLst>
          </p:cNvPr>
          <p:cNvSpPr/>
          <p:nvPr/>
        </p:nvSpPr>
        <p:spPr>
          <a:xfrm>
            <a:off x="981037" y="2682977"/>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4</a:t>
            </a:r>
          </a:p>
        </p:txBody>
      </p:sp>
      <p:sp>
        <p:nvSpPr>
          <p:cNvPr id="29" name="TextBox 28">
            <a:extLst>
              <a:ext uri="{FF2B5EF4-FFF2-40B4-BE49-F238E27FC236}">
                <a16:creationId xmlns:a16="http://schemas.microsoft.com/office/drawing/2014/main" id="{F7D3EC60-D196-4CD5-BE79-36772E23FF88}"/>
              </a:ext>
            </a:extLst>
          </p:cNvPr>
          <p:cNvSpPr txBox="1"/>
          <p:nvPr/>
        </p:nvSpPr>
        <p:spPr>
          <a:xfrm>
            <a:off x="1058772" y="1073907"/>
            <a:ext cx="2510337" cy="276999"/>
          </a:xfrm>
          <a:prstGeom prst="rect">
            <a:avLst/>
          </a:prstGeom>
          <a:noFill/>
        </p:spPr>
        <p:txBody>
          <a:bodyPr wrap="square" lIns="0" tIns="0" rIns="0" bIns="0" rtlCol="0">
            <a:spAutoFit/>
          </a:bodyPr>
          <a:lstStyle/>
          <a:p>
            <a:pPr algn="l"/>
            <a:r>
              <a:rPr lang="en-GB" sz="900" dirty="0">
                <a:latin typeface="Roboto Thin" panose="02000000000000000000" pitchFamily="2" charset="0"/>
              </a:rPr>
              <a:t>Does our purpose still make sense? Or should we adjust it? </a:t>
            </a:r>
            <a:endParaRPr lang="en-GB" sz="900" i="0" dirty="0">
              <a:latin typeface="Roboto Thin" panose="02000000000000000000" pitchFamily="2" charset="0"/>
            </a:endParaRPr>
          </a:p>
        </p:txBody>
      </p:sp>
      <p:sp>
        <p:nvSpPr>
          <p:cNvPr id="30" name="TextBox 29">
            <a:extLst>
              <a:ext uri="{FF2B5EF4-FFF2-40B4-BE49-F238E27FC236}">
                <a16:creationId xmlns:a16="http://schemas.microsoft.com/office/drawing/2014/main" id="{9530614B-8899-48DE-9E93-1ABC1899C163}"/>
              </a:ext>
            </a:extLst>
          </p:cNvPr>
          <p:cNvSpPr txBox="1"/>
          <p:nvPr/>
        </p:nvSpPr>
        <p:spPr>
          <a:xfrm>
            <a:off x="3750642" y="1068091"/>
            <a:ext cx="2510337" cy="138499"/>
          </a:xfrm>
          <a:prstGeom prst="rect">
            <a:avLst/>
          </a:prstGeom>
          <a:noFill/>
        </p:spPr>
        <p:txBody>
          <a:bodyPr wrap="square" lIns="0" tIns="0" rIns="0" bIns="0" rtlCol="0" anchor="t">
            <a:spAutoFit/>
          </a:bodyPr>
          <a:lstStyle/>
          <a:p>
            <a:r>
              <a:rPr lang="en-GB" sz="900">
                <a:latin typeface="Roboto Thin"/>
                <a:ea typeface="Roboto Thin"/>
                <a:cs typeface="Roboto Thin"/>
              </a:rPr>
              <a:t>What are NOW our most important goals? </a:t>
            </a:r>
            <a:endParaRPr lang="en-GB" sz="900" i="0">
              <a:latin typeface="Roboto Thin" panose="02000000000000000000" pitchFamily="2" charset="0"/>
            </a:endParaRPr>
          </a:p>
        </p:txBody>
      </p:sp>
      <p:sp>
        <p:nvSpPr>
          <p:cNvPr id="31" name="TextBox 30">
            <a:extLst>
              <a:ext uri="{FF2B5EF4-FFF2-40B4-BE49-F238E27FC236}">
                <a16:creationId xmlns:a16="http://schemas.microsoft.com/office/drawing/2014/main" id="{F61E220A-622E-4FB2-BCC0-5914C05DBC4A}"/>
              </a:ext>
            </a:extLst>
          </p:cNvPr>
          <p:cNvSpPr txBox="1">
            <a:spLocks/>
          </p:cNvSpPr>
          <p:nvPr/>
        </p:nvSpPr>
        <p:spPr>
          <a:xfrm>
            <a:off x="6569226" y="1073918"/>
            <a:ext cx="4816323" cy="415498"/>
          </a:xfrm>
          <a:prstGeom prst="rect">
            <a:avLst/>
          </a:prstGeom>
          <a:noFill/>
        </p:spPr>
        <p:txBody>
          <a:bodyPr wrap="square" lIns="0" tIns="0" rIns="0" bIns="0" rtlCol="0">
            <a:spAutoFit/>
          </a:bodyPr>
          <a:lstStyle/>
          <a:p>
            <a:r>
              <a:rPr lang="en-GB" sz="900" b="1" dirty="0">
                <a:latin typeface="Roboto Thin" panose="02000000000000000000" pitchFamily="2" charset="0"/>
              </a:rPr>
              <a:t>Each participant shares:</a:t>
            </a:r>
            <a:r>
              <a:rPr lang="en-GB" sz="900" dirty="0">
                <a:latin typeface="Roboto Thin" panose="02000000000000000000" pitchFamily="2" charset="0"/>
              </a:rPr>
              <a:t> </a:t>
            </a:r>
          </a:p>
          <a:p>
            <a:pPr algn="l"/>
            <a:r>
              <a:rPr lang="en-GB" sz="900" dirty="0">
                <a:latin typeface="Roboto Thin" panose="02000000000000000000" pitchFamily="2" charset="0"/>
              </a:rPr>
              <a:t>How have I contributed to the team? </a:t>
            </a:r>
          </a:p>
          <a:p>
            <a:pPr algn="l"/>
            <a:r>
              <a:rPr lang="en-GB" sz="900" i="0">
                <a:latin typeface="Roboto Thin" panose="02000000000000000000" pitchFamily="2" charset="0"/>
              </a:rPr>
              <a:t>How</a:t>
            </a:r>
            <a:r>
              <a:rPr lang="en-GB" sz="900" i="0" dirty="0">
                <a:latin typeface="Roboto Thin" panose="02000000000000000000" pitchFamily="2" charset="0"/>
              </a:rPr>
              <a:t> do I wish to develop myself and </a:t>
            </a:r>
            <a:r>
              <a:rPr lang="en-GB" sz="900" i="0">
                <a:latin typeface="Roboto Thin" panose="02000000000000000000" pitchFamily="2" charset="0"/>
              </a:rPr>
              <a:t>what </a:t>
            </a:r>
            <a:r>
              <a:rPr lang="en-GB" sz="900">
                <a:latin typeface="Roboto Thin" panose="02000000000000000000" pitchFamily="2" charset="0"/>
              </a:rPr>
              <a:t>would I like feedback on going forward?</a:t>
            </a:r>
            <a:r>
              <a:rPr lang="en-GB" sz="900" i="0" dirty="0">
                <a:latin typeface="Roboto Thin" panose="02000000000000000000" pitchFamily="2" charset="0"/>
              </a:rPr>
              <a:t> </a:t>
            </a:r>
          </a:p>
        </p:txBody>
      </p:sp>
      <p:sp>
        <p:nvSpPr>
          <p:cNvPr id="33" name="TextBox 32">
            <a:extLst>
              <a:ext uri="{FF2B5EF4-FFF2-40B4-BE49-F238E27FC236}">
                <a16:creationId xmlns:a16="http://schemas.microsoft.com/office/drawing/2014/main" id="{B1EAF840-2EB3-48C0-B8A2-71438CA72D07}"/>
              </a:ext>
            </a:extLst>
          </p:cNvPr>
          <p:cNvSpPr txBox="1"/>
          <p:nvPr/>
        </p:nvSpPr>
        <p:spPr>
          <a:xfrm>
            <a:off x="3750642" y="3234647"/>
            <a:ext cx="2510337" cy="276999"/>
          </a:xfrm>
          <a:prstGeom prst="rect">
            <a:avLst/>
          </a:prstGeom>
          <a:noFill/>
        </p:spPr>
        <p:txBody>
          <a:bodyPr wrap="square" lIns="0" tIns="0" rIns="0" bIns="0" rtlCol="0">
            <a:spAutoFit/>
          </a:bodyPr>
          <a:lstStyle/>
          <a:p>
            <a:pPr algn="l"/>
            <a:r>
              <a:rPr lang="en-GB" sz="900">
                <a:latin typeface="Roboto Thin" panose="02000000000000000000" pitchFamily="2" charset="0"/>
              </a:rPr>
              <a:t>What has worked well? </a:t>
            </a:r>
          </a:p>
          <a:p>
            <a:pPr algn="l"/>
            <a:r>
              <a:rPr lang="en-GB" sz="900" i="0">
                <a:latin typeface="Roboto Thin" panose="02000000000000000000" pitchFamily="2" charset="0"/>
              </a:rPr>
              <a:t>What do we wish to adjust</a:t>
            </a:r>
            <a:r>
              <a:rPr lang="en-GB" sz="900">
                <a:latin typeface="Roboto Thin" panose="02000000000000000000" pitchFamily="2" charset="0"/>
              </a:rPr>
              <a:t>? </a:t>
            </a:r>
            <a:endParaRPr lang="en-GB" sz="900" i="0">
              <a:latin typeface="Roboto Thin" panose="02000000000000000000" pitchFamily="2" charset="0"/>
            </a:endParaRPr>
          </a:p>
        </p:txBody>
      </p:sp>
      <p:sp>
        <p:nvSpPr>
          <p:cNvPr id="34" name="TextBox 33">
            <a:extLst>
              <a:ext uri="{FF2B5EF4-FFF2-40B4-BE49-F238E27FC236}">
                <a16:creationId xmlns:a16="http://schemas.microsoft.com/office/drawing/2014/main" id="{C54CCECC-684C-4CB9-B1A4-E8C4856C29A6}"/>
              </a:ext>
            </a:extLst>
          </p:cNvPr>
          <p:cNvSpPr txBox="1"/>
          <p:nvPr/>
        </p:nvSpPr>
        <p:spPr>
          <a:xfrm>
            <a:off x="1058772" y="4931333"/>
            <a:ext cx="2510337" cy="276999"/>
          </a:xfrm>
          <a:prstGeom prst="rect">
            <a:avLst/>
          </a:prstGeom>
          <a:noFill/>
        </p:spPr>
        <p:txBody>
          <a:bodyPr wrap="square" lIns="0" tIns="0" rIns="0" bIns="0" rtlCol="0">
            <a:spAutoFit/>
          </a:bodyPr>
          <a:lstStyle/>
          <a:p>
            <a:pPr algn="l"/>
            <a:r>
              <a:rPr lang="en-GB" sz="900">
                <a:latin typeface="Roboto Thin" panose="02000000000000000000" pitchFamily="2" charset="0"/>
              </a:rPr>
              <a:t>What has worked well? </a:t>
            </a:r>
          </a:p>
          <a:p>
            <a:pPr algn="l"/>
            <a:r>
              <a:rPr lang="en-GB" sz="900" i="0">
                <a:latin typeface="Roboto Thin" panose="02000000000000000000" pitchFamily="2" charset="0"/>
              </a:rPr>
              <a:t>What do we wish to adjust</a:t>
            </a:r>
            <a:r>
              <a:rPr lang="en-GB" sz="900">
                <a:latin typeface="Roboto Thin" panose="02000000000000000000" pitchFamily="2" charset="0"/>
              </a:rPr>
              <a:t>? </a:t>
            </a:r>
            <a:endParaRPr lang="en-GB" sz="900" i="0">
              <a:latin typeface="Roboto Thin" panose="02000000000000000000" pitchFamily="2" charset="0"/>
            </a:endParaRPr>
          </a:p>
        </p:txBody>
      </p:sp>
      <p:sp>
        <p:nvSpPr>
          <p:cNvPr id="35" name="TextBox 34">
            <a:extLst>
              <a:ext uri="{FF2B5EF4-FFF2-40B4-BE49-F238E27FC236}">
                <a16:creationId xmlns:a16="http://schemas.microsoft.com/office/drawing/2014/main" id="{D5254BD1-29D5-4557-8688-06E75A300179}"/>
              </a:ext>
            </a:extLst>
          </p:cNvPr>
          <p:cNvSpPr txBox="1"/>
          <p:nvPr/>
        </p:nvSpPr>
        <p:spPr>
          <a:xfrm>
            <a:off x="3761390" y="4930034"/>
            <a:ext cx="2510337" cy="276999"/>
          </a:xfrm>
          <a:prstGeom prst="rect">
            <a:avLst/>
          </a:prstGeom>
          <a:noFill/>
        </p:spPr>
        <p:txBody>
          <a:bodyPr wrap="square" lIns="0" tIns="0" rIns="0" bIns="0" rtlCol="0">
            <a:spAutoFit/>
          </a:bodyPr>
          <a:lstStyle/>
          <a:p>
            <a:pPr algn="l"/>
            <a:r>
              <a:rPr lang="en-GB" sz="900">
                <a:latin typeface="Roboto Thin" panose="02000000000000000000" pitchFamily="2" charset="0"/>
              </a:rPr>
              <a:t>What has worked well? </a:t>
            </a:r>
          </a:p>
          <a:p>
            <a:pPr algn="l"/>
            <a:r>
              <a:rPr lang="en-GB" sz="900" i="0">
                <a:latin typeface="Roboto Thin" panose="02000000000000000000" pitchFamily="2" charset="0"/>
              </a:rPr>
              <a:t>What do we wish to adjust</a:t>
            </a:r>
            <a:r>
              <a:rPr lang="en-GB" sz="900">
                <a:latin typeface="Roboto Thin" panose="02000000000000000000" pitchFamily="2" charset="0"/>
              </a:rPr>
              <a:t>? </a:t>
            </a:r>
            <a:endParaRPr lang="en-GB" sz="900" i="0">
              <a:latin typeface="Roboto Thin" panose="02000000000000000000" pitchFamily="2" charset="0"/>
            </a:endParaRPr>
          </a:p>
        </p:txBody>
      </p:sp>
      <p:sp>
        <p:nvSpPr>
          <p:cNvPr id="3" name="TextBox 2">
            <a:extLst>
              <a:ext uri="{FF2B5EF4-FFF2-40B4-BE49-F238E27FC236}">
                <a16:creationId xmlns:a16="http://schemas.microsoft.com/office/drawing/2014/main" id="{3DFF1DAF-A3A4-9C0D-F63B-7A3B9B3AA6CA}"/>
              </a:ext>
            </a:extLst>
          </p:cNvPr>
          <p:cNvSpPr txBox="1"/>
          <p:nvPr/>
        </p:nvSpPr>
        <p:spPr>
          <a:xfrm>
            <a:off x="1113272" y="3217936"/>
            <a:ext cx="2526339" cy="276999"/>
          </a:xfrm>
          <a:prstGeom prst="rect">
            <a:avLst/>
          </a:prstGeom>
          <a:noFill/>
        </p:spPr>
        <p:txBody>
          <a:bodyPr wrap="square" lIns="0" tIns="0" rIns="0" bIns="0" rtlCol="0">
            <a:spAutoFit/>
          </a:bodyPr>
          <a:lstStyle/>
          <a:p>
            <a:pPr algn="l"/>
            <a:r>
              <a:rPr lang="en-GB" sz="900" dirty="0">
                <a:latin typeface="Roboto Thin" panose="02000000000000000000" pitchFamily="2" charset="0"/>
              </a:rPr>
              <a:t>What has worked well? </a:t>
            </a:r>
          </a:p>
          <a:p>
            <a:pPr algn="l"/>
            <a:r>
              <a:rPr lang="en-GB" sz="900" i="0" dirty="0">
                <a:latin typeface="Roboto Thin" panose="02000000000000000000" pitchFamily="2" charset="0"/>
              </a:rPr>
              <a:t>What do we wish to adjust</a:t>
            </a:r>
            <a:r>
              <a:rPr lang="en-GB" sz="900" dirty="0">
                <a:latin typeface="Roboto Thin" panose="02000000000000000000" pitchFamily="2" charset="0"/>
              </a:rPr>
              <a:t>? </a:t>
            </a:r>
            <a:endParaRPr lang="en-GB" sz="900" i="0" dirty="0">
              <a:latin typeface="Roboto Thin" panose="02000000000000000000" pitchFamily="2" charset="0"/>
            </a:endParaRPr>
          </a:p>
        </p:txBody>
      </p:sp>
      <p:grpSp>
        <p:nvGrpSpPr>
          <p:cNvPr id="5" name="Group 4">
            <a:extLst>
              <a:ext uri="{FF2B5EF4-FFF2-40B4-BE49-F238E27FC236}">
                <a16:creationId xmlns:a16="http://schemas.microsoft.com/office/drawing/2014/main" id="{98427183-1E72-24D3-1624-E895BBCAC09A}"/>
              </a:ext>
            </a:extLst>
          </p:cNvPr>
          <p:cNvGrpSpPr>
            <a:grpSpLocks/>
          </p:cNvGrpSpPr>
          <p:nvPr/>
        </p:nvGrpSpPr>
        <p:grpSpPr>
          <a:xfrm>
            <a:off x="2909362" y="814280"/>
            <a:ext cx="629359" cy="183405"/>
            <a:chOff x="5600969" y="828712"/>
            <a:chExt cx="629359" cy="183405"/>
          </a:xfrm>
        </p:grpSpPr>
        <p:pic>
          <p:nvPicPr>
            <p:cNvPr id="6" name="Graphic 7" descr="Clock outline">
              <a:extLst>
                <a:ext uri="{FF2B5EF4-FFF2-40B4-BE49-F238E27FC236}">
                  <a16:creationId xmlns:a16="http://schemas.microsoft.com/office/drawing/2014/main" id="{54DD3E1B-9967-C536-D564-40AE1DCBF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 name="TextBox 8">
              <a:extLst>
                <a:ext uri="{FF2B5EF4-FFF2-40B4-BE49-F238E27FC236}">
                  <a16:creationId xmlns:a16="http://schemas.microsoft.com/office/drawing/2014/main" id="{21D33E94-AF9C-56A3-71CB-BAB4444EE4D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8" name="Group 7">
            <a:extLst>
              <a:ext uri="{FF2B5EF4-FFF2-40B4-BE49-F238E27FC236}">
                <a16:creationId xmlns:a16="http://schemas.microsoft.com/office/drawing/2014/main" id="{B8193EA2-AB78-68AC-6E27-5C677FE9909C}"/>
              </a:ext>
            </a:extLst>
          </p:cNvPr>
          <p:cNvGrpSpPr>
            <a:grpSpLocks/>
          </p:cNvGrpSpPr>
          <p:nvPr/>
        </p:nvGrpSpPr>
        <p:grpSpPr>
          <a:xfrm>
            <a:off x="5623798" y="830866"/>
            <a:ext cx="610188" cy="183405"/>
            <a:chOff x="8289760" y="-894932"/>
            <a:chExt cx="610188" cy="183405"/>
          </a:xfrm>
        </p:grpSpPr>
        <p:pic>
          <p:nvPicPr>
            <p:cNvPr id="36" name="Graphic 7" descr="Clock outline">
              <a:extLst>
                <a:ext uri="{FF2B5EF4-FFF2-40B4-BE49-F238E27FC236}">
                  <a16:creationId xmlns:a16="http://schemas.microsoft.com/office/drawing/2014/main" id="{3B015336-1324-016A-BF6A-7F32BB611D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280" y="-894932"/>
              <a:ext cx="187668" cy="183405"/>
            </a:xfrm>
            <a:prstGeom prst="rect">
              <a:avLst/>
            </a:prstGeom>
          </p:spPr>
        </p:pic>
        <p:sp>
          <p:nvSpPr>
            <p:cNvPr id="37" name="TextBox 8">
              <a:extLst>
                <a:ext uri="{FF2B5EF4-FFF2-40B4-BE49-F238E27FC236}">
                  <a16:creationId xmlns:a16="http://schemas.microsoft.com/office/drawing/2014/main" id="{CD4BA176-1587-C79F-AE2F-EEE049A04111}"/>
                </a:ext>
              </a:extLst>
            </p:cNvPr>
            <p:cNvSpPr txBox="1">
              <a:spLocks/>
            </p:cNvSpPr>
            <p:nvPr/>
          </p:nvSpPr>
          <p:spPr>
            <a:xfrm>
              <a:off x="8289760" y="-863902"/>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38" name="Group 37">
            <a:extLst>
              <a:ext uri="{FF2B5EF4-FFF2-40B4-BE49-F238E27FC236}">
                <a16:creationId xmlns:a16="http://schemas.microsoft.com/office/drawing/2014/main" id="{CD621E7D-3E1C-CF25-32C3-384308320F7C}"/>
              </a:ext>
            </a:extLst>
          </p:cNvPr>
          <p:cNvGrpSpPr>
            <a:grpSpLocks/>
          </p:cNvGrpSpPr>
          <p:nvPr/>
        </p:nvGrpSpPr>
        <p:grpSpPr>
          <a:xfrm>
            <a:off x="5586710" y="2984107"/>
            <a:ext cx="629359" cy="183405"/>
            <a:chOff x="5600969" y="828712"/>
            <a:chExt cx="629359" cy="183405"/>
          </a:xfrm>
        </p:grpSpPr>
        <p:pic>
          <p:nvPicPr>
            <p:cNvPr id="39" name="Graphic 7" descr="Clock outline">
              <a:extLst>
                <a:ext uri="{FF2B5EF4-FFF2-40B4-BE49-F238E27FC236}">
                  <a16:creationId xmlns:a16="http://schemas.microsoft.com/office/drawing/2014/main" id="{AC592494-53C9-B2D5-19DA-D5B38053D5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0" name="TextBox 8">
              <a:extLst>
                <a:ext uri="{FF2B5EF4-FFF2-40B4-BE49-F238E27FC236}">
                  <a16:creationId xmlns:a16="http://schemas.microsoft.com/office/drawing/2014/main" id="{5FCB7423-46B5-64CC-6248-8253105FCD99}"/>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1" name="Group 40">
            <a:extLst>
              <a:ext uri="{FF2B5EF4-FFF2-40B4-BE49-F238E27FC236}">
                <a16:creationId xmlns:a16="http://schemas.microsoft.com/office/drawing/2014/main" id="{C47C161F-D59A-5F53-EA85-94947323B2E9}"/>
              </a:ext>
            </a:extLst>
          </p:cNvPr>
          <p:cNvGrpSpPr>
            <a:grpSpLocks/>
          </p:cNvGrpSpPr>
          <p:nvPr/>
        </p:nvGrpSpPr>
        <p:grpSpPr>
          <a:xfrm>
            <a:off x="2992699" y="2994178"/>
            <a:ext cx="629359" cy="183405"/>
            <a:chOff x="5600969" y="828712"/>
            <a:chExt cx="629359" cy="183405"/>
          </a:xfrm>
        </p:grpSpPr>
        <p:pic>
          <p:nvPicPr>
            <p:cNvPr id="42" name="Graphic 7" descr="Clock outline">
              <a:extLst>
                <a:ext uri="{FF2B5EF4-FFF2-40B4-BE49-F238E27FC236}">
                  <a16:creationId xmlns:a16="http://schemas.microsoft.com/office/drawing/2014/main" id="{FF8754C6-FF42-FAD5-39B9-5668191AD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3" name="TextBox 8">
              <a:extLst>
                <a:ext uri="{FF2B5EF4-FFF2-40B4-BE49-F238E27FC236}">
                  <a16:creationId xmlns:a16="http://schemas.microsoft.com/office/drawing/2014/main" id="{68E8BDA5-8C73-AA37-A16F-7843BE054BEC}"/>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4" name="Group 43">
            <a:extLst>
              <a:ext uri="{FF2B5EF4-FFF2-40B4-BE49-F238E27FC236}">
                <a16:creationId xmlns:a16="http://schemas.microsoft.com/office/drawing/2014/main" id="{7EB54F3C-7E23-607D-73EC-107FAACC3704}"/>
              </a:ext>
            </a:extLst>
          </p:cNvPr>
          <p:cNvGrpSpPr>
            <a:grpSpLocks/>
          </p:cNvGrpSpPr>
          <p:nvPr/>
        </p:nvGrpSpPr>
        <p:grpSpPr>
          <a:xfrm>
            <a:off x="2928657" y="4674503"/>
            <a:ext cx="629359" cy="183405"/>
            <a:chOff x="5600969" y="828712"/>
            <a:chExt cx="629359" cy="183405"/>
          </a:xfrm>
        </p:grpSpPr>
        <p:pic>
          <p:nvPicPr>
            <p:cNvPr id="45" name="Graphic 7" descr="Clock outline">
              <a:extLst>
                <a:ext uri="{FF2B5EF4-FFF2-40B4-BE49-F238E27FC236}">
                  <a16:creationId xmlns:a16="http://schemas.microsoft.com/office/drawing/2014/main" id="{A2E11B6C-6148-3AC5-498B-848748144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6" name="TextBox 8">
              <a:extLst>
                <a:ext uri="{FF2B5EF4-FFF2-40B4-BE49-F238E27FC236}">
                  <a16:creationId xmlns:a16="http://schemas.microsoft.com/office/drawing/2014/main" id="{91FB7E0B-A7E1-51C8-8769-BA8E06731133}"/>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7" name="Group 46">
            <a:extLst>
              <a:ext uri="{FF2B5EF4-FFF2-40B4-BE49-F238E27FC236}">
                <a16:creationId xmlns:a16="http://schemas.microsoft.com/office/drawing/2014/main" id="{FEC49773-5C1C-C1C3-E102-A7F0506F8C66}"/>
              </a:ext>
            </a:extLst>
          </p:cNvPr>
          <p:cNvGrpSpPr>
            <a:grpSpLocks/>
          </p:cNvGrpSpPr>
          <p:nvPr/>
        </p:nvGrpSpPr>
        <p:grpSpPr>
          <a:xfrm>
            <a:off x="5623798" y="4696426"/>
            <a:ext cx="629359" cy="183405"/>
            <a:chOff x="5600969" y="828712"/>
            <a:chExt cx="629359" cy="183405"/>
          </a:xfrm>
        </p:grpSpPr>
        <p:pic>
          <p:nvPicPr>
            <p:cNvPr id="48" name="Graphic 7" descr="Clock outline">
              <a:extLst>
                <a:ext uri="{FF2B5EF4-FFF2-40B4-BE49-F238E27FC236}">
                  <a16:creationId xmlns:a16="http://schemas.microsoft.com/office/drawing/2014/main" id="{61388A3B-11B4-537D-2419-B2E0F02292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9" name="TextBox 8">
              <a:extLst>
                <a:ext uri="{FF2B5EF4-FFF2-40B4-BE49-F238E27FC236}">
                  <a16:creationId xmlns:a16="http://schemas.microsoft.com/office/drawing/2014/main" id="{F2DEFCD1-F79A-0E6A-7984-18B1CE2AE88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50" name="Group 49">
            <a:extLst>
              <a:ext uri="{FF2B5EF4-FFF2-40B4-BE49-F238E27FC236}">
                <a16:creationId xmlns:a16="http://schemas.microsoft.com/office/drawing/2014/main" id="{3034D55E-701B-A1BA-5C69-6EF5E8CEADA9}"/>
              </a:ext>
            </a:extLst>
          </p:cNvPr>
          <p:cNvGrpSpPr>
            <a:grpSpLocks/>
          </p:cNvGrpSpPr>
          <p:nvPr/>
        </p:nvGrpSpPr>
        <p:grpSpPr>
          <a:xfrm>
            <a:off x="10729177" y="830865"/>
            <a:ext cx="956646" cy="183405"/>
            <a:chOff x="5629763" y="828712"/>
            <a:chExt cx="956646" cy="183405"/>
          </a:xfrm>
        </p:grpSpPr>
        <p:pic>
          <p:nvPicPr>
            <p:cNvPr id="51" name="Graphic 7" descr="Clock outline">
              <a:extLst>
                <a:ext uri="{FF2B5EF4-FFF2-40B4-BE49-F238E27FC236}">
                  <a16:creationId xmlns:a16="http://schemas.microsoft.com/office/drawing/2014/main" id="{B62E1650-F7A0-F3DF-E28E-BD24384D48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8741" y="828712"/>
              <a:ext cx="187668" cy="183405"/>
            </a:xfrm>
            <a:prstGeom prst="rect">
              <a:avLst/>
            </a:prstGeom>
          </p:spPr>
        </p:pic>
        <p:sp>
          <p:nvSpPr>
            <p:cNvPr id="52" name="TextBox 8">
              <a:extLst>
                <a:ext uri="{FF2B5EF4-FFF2-40B4-BE49-F238E27FC236}">
                  <a16:creationId xmlns:a16="http://schemas.microsoft.com/office/drawing/2014/main" id="{DEFF6469-B7C9-E1C0-51B2-81C8F0A5203A}"/>
                </a:ext>
              </a:extLst>
            </p:cNvPr>
            <p:cNvSpPr txBox="1">
              <a:spLocks/>
            </p:cNvSpPr>
            <p:nvPr/>
          </p:nvSpPr>
          <p:spPr>
            <a:xfrm>
              <a:off x="5629763" y="836834"/>
              <a:ext cx="761427"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effectLst/>
                  <a:uLnTx/>
                  <a:uFillTx/>
                  <a:latin typeface="Roboto Thin" panose="02000000000000000000" pitchFamily="2" charset="0"/>
                  <a:ea typeface="+mn-ea"/>
                  <a:cs typeface="+mn-cs"/>
                </a:rPr>
                <a:t>8 min per pers. </a:t>
              </a:r>
            </a:p>
          </p:txBody>
        </p:sp>
      </p:grpSp>
      <p:sp>
        <p:nvSpPr>
          <p:cNvPr id="4" name="TextBox 3">
            <a:extLst>
              <a:ext uri="{FF2B5EF4-FFF2-40B4-BE49-F238E27FC236}">
                <a16:creationId xmlns:a16="http://schemas.microsoft.com/office/drawing/2014/main" id="{3C99A3B4-F38C-63C3-2302-2DBAD03169A5}"/>
              </a:ext>
            </a:extLst>
          </p:cNvPr>
          <p:cNvSpPr txBox="1"/>
          <p:nvPr/>
        </p:nvSpPr>
        <p:spPr>
          <a:xfrm>
            <a:off x="6591722" y="839442"/>
            <a:ext cx="1426464" cy="138499"/>
          </a:xfrm>
          <a:prstGeom prst="rect">
            <a:avLst/>
          </a:prstGeom>
          <a:noFill/>
        </p:spPr>
        <p:txBody>
          <a:bodyPr wrap="square" lIns="0" tIns="0" rIns="0" bIns="0" rtlCol="0">
            <a:spAutoFit/>
          </a:bodyPr>
          <a:lstStyle/>
          <a:p>
            <a:pPr algn="l"/>
            <a:r>
              <a:rPr lang="en-GB" sz="900">
                <a:solidFill>
                  <a:schemeClr val="tx2"/>
                </a:solidFill>
                <a:latin typeface="Roboto Thin" panose="02000000000000000000" pitchFamily="2" charset="0"/>
              </a:rPr>
              <a:t>7 min </a:t>
            </a:r>
            <a:r>
              <a:rPr lang="en-GB" sz="900" dirty="0">
                <a:latin typeface="Roboto Thin" panose="02000000000000000000" pitchFamily="2" charset="0"/>
              </a:rPr>
              <a:t>preparation </a:t>
            </a:r>
            <a:endParaRPr lang="en-GB" sz="900" dirty="0"/>
          </a:p>
        </p:txBody>
      </p:sp>
      <p:pic>
        <p:nvPicPr>
          <p:cNvPr id="32" name="Graphic 7" descr="Clock outline">
            <a:extLst>
              <a:ext uri="{FF2B5EF4-FFF2-40B4-BE49-F238E27FC236}">
                <a16:creationId xmlns:a16="http://schemas.microsoft.com/office/drawing/2014/main" id="{6179F86F-421C-DF61-D805-50BFA594E6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7597" y="813361"/>
            <a:ext cx="187668" cy="183405"/>
          </a:xfrm>
          <a:prstGeom prst="rect">
            <a:avLst/>
          </a:prstGeom>
        </p:spPr>
      </p:pic>
      <p:sp>
        <p:nvSpPr>
          <p:cNvPr id="54" name="TextBox 53">
            <a:extLst>
              <a:ext uri="{FF2B5EF4-FFF2-40B4-BE49-F238E27FC236}">
                <a16:creationId xmlns:a16="http://schemas.microsoft.com/office/drawing/2014/main" id="{F7FD4FB4-1728-83B7-71A2-085C3F4F7647}"/>
              </a:ext>
            </a:extLst>
          </p:cNvPr>
          <p:cNvSpPr txBox="1">
            <a:spLocks/>
          </p:cNvSpPr>
          <p:nvPr/>
        </p:nvSpPr>
        <p:spPr>
          <a:xfrm>
            <a:off x="6569226" y="3278871"/>
            <a:ext cx="4816323" cy="276999"/>
          </a:xfrm>
          <a:prstGeom prst="rect">
            <a:avLst/>
          </a:prstGeom>
          <a:noFill/>
        </p:spPr>
        <p:txBody>
          <a:bodyPr wrap="square" lIns="0" tIns="0" rIns="0" bIns="0" rtlCol="0">
            <a:spAutoFit/>
          </a:bodyPr>
          <a:lstStyle/>
          <a:p>
            <a:r>
              <a:rPr lang="en-GB" sz="900" b="1" dirty="0">
                <a:latin typeface="Roboto Thin" panose="02000000000000000000" pitchFamily="2" charset="0"/>
              </a:rPr>
              <a:t>Each participant gives feedback to the others:</a:t>
            </a:r>
            <a:r>
              <a:rPr lang="en-GB" sz="900" dirty="0">
                <a:latin typeface="Roboto Thin" panose="02000000000000000000" pitchFamily="2" charset="0"/>
              </a:rPr>
              <a:t> </a:t>
            </a:r>
          </a:p>
          <a:p>
            <a:pPr marL="0" indent="0" algn="l">
              <a:buFont typeface="Arial" panose="020B0604020202020204" pitchFamily="34" charset="0"/>
              <a:buNone/>
            </a:pPr>
            <a:r>
              <a:rPr lang="en-GB" sz="900" i="0" kern="1200" dirty="0">
                <a:solidFill>
                  <a:schemeClr val="tx1"/>
                </a:solidFill>
                <a:latin typeface="Roboto Thin" panose="02000000000000000000" pitchFamily="2" charset="0"/>
                <a:ea typeface="+mn-ea"/>
                <a:cs typeface="+mn-cs"/>
              </a:rPr>
              <a:t>What have I appreciated </a:t>
            </a:r>
            <a:r>
              <a:rPr lang="en-GB" sz="900" dirty="0">
                <a:latin typeface="Roboto Thin" panose="02000000000000000000" pitchFamily="2" charset="0"/>
              </a:rPr>
              <a:t>when working with you</a:t>
            </a:r>
            <a:r>
              <a:rPr lang="en-GB" sz="900">
                <a:latin typeface="Roboto Thin" panose="02000000000000000000" pitchFamily="2" charset="0"/>
              </a:rPr>
              <a:t>.</a:t>
            </a:r>
            <a:endParaRPr lang="en-GB" sz="900" i="0" kern="1200" dirty="0">
              <a:solidFill>
                <a:schemeClr val="tx1"/>
              </a:solidFill>
              <a:latin typeface="Roboto Thin" panose="02000000000000000000" pitchFamily="2" charset="0"/>
              <a:ea typeface="+mn-ea"/>
              <a:cs typeface="+mn-cs"/>
            </a:endParaRPr>
          </a:p>
        </p:txBody>
      </p:sp>
    </p:spTree>
    <p:extLst>
      <p:ext uri="{BB962C8B-B14F-4D97-AF65-F5344CB8AC3E}">
        <p14:creationId xmlns:p14="http://schemas.microsoft.com/office/powerpoint/2010/main" val="267827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CB3-F7EB-4240-AC96-5C8B67840C38}"/>
              </a:ext>
            </a:extLst>
          </p:cNvPr>
          <p:cNvSpPr>
            <a:spLocks noGrp="1"/>
          </p:cNvSpPr>
          <p:nvPr>
            <p:ph type="title" idx="4294967295"/>
          </p:nvPr>
        </p:nvSpPr>
        <p:spPr>
          <a:xfrm rot="16200000">
            <a:off x="-1384940" y="2085452"/>
            <a:ext cx="3840163" cy="369888"/>
          </a:xfrm>
        </p:spPr>
        <p:txBody>
          <a:bodyPr/>
          <a:lstStyle/>
          <a:p>
            <a:pPr algn="r"/>
            <a:r>
              <a:rPr lang="en-GB"/>
              <a:t>Our teamcontract</a:t>
            </a:r>
          </a:p>
        </p:txBody>
      </p:sp>
      <p:sp>
        <p:nvSpPr>
          <p:cNvPr id="5" name="Rectangle 4">
            <a:extLst>
              <a:ext uri="{FF2B5EF4-FFF2-40B4-BE49-F238E27FC236}">
                <a16:creationId xmlns:a16="http://schemas.microsoft.com/office/drawing/2014/main" id="{80BDA67E-56E6-40B3-8798-996E5A864F64}"/>
              </a:ext>
            </a:extLst>
          </p:cNvPr>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4EF1C5D-510F-443A-AB0F-27328FAF269D}"/>
              </a:ext>
            </a:extLst>
          </p:cNvPr>
          <p:cNvSpPr/>
          <p:nvPr/>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Why </a:t>
            </a:r>
            <a:r>
              <a:rPr lang="en-GB" sz="1200">
                <a:solidFill>
                  <a:schemeClr val="bg2">
                    <a:lumMod val="100000"/>
                  </a:schemeClr>
                </a:solidFill>
                <a:latin typeface="Roboto Thin" panose="02000000000000000000" pitchFamily="2" charset="0"/>
              </a:rPr>
              <a:t>are we a team? </a:t>
            </a:r>
          </a:p>
        </p:txBody>
      </p:sp>
      <p:sp>
        <p:nvSpPr>
          <p:cNvPr id="7" name="Rectangle 6">
            <a:extLst>
              <a:ext uri="{FF2B5EF4-FFF2-40B4-BE49-F238E27FC236}">
                <a16:creationId xmlns:a16="http://schemas.microsoft.com/office/drawing/2014/main" id="{3E4E5D78-0F6C-4421-A6D3-CB38878CC60D}"/>
              </a:ext>
            </a:extLst>
          </p:cNvPr>
          <p:cNvSpPr/>
          <p:nvPr/>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How </a:t>
            </a:r>
            <a:r>
              <a:rPr lang="en-GB" sz="1200">
                <a:solidFill>
                  <a:schemeClr val="bg2">
                    <a:lumMod val="100000"/>
                  </a:schemeClr>
                </a:solidFill>
                <a:latin typeface="Roboto Thin" panose="02000000000000000000" pitchFamily="2" charset="0"/>
              </a:rPr>
              <a:t>shall we work together going forward?</a:t>
            </a:r>
          </a:p>
        </p:txBody>
      </p:sp>
      <p:sp>
        <p:nvSpPr>
          <p:cNvPr id="8" name="Rectangle 7">
            <a:extLst>
              <a:ext uri="{FF2B5EF4-FFF2-40B4-BE49-F238E27FC236}">
                <a16:creationId xmlns:a16="http://schemas.microsoft.com/office/drawing/2014/main" id="{BD9123AF-04FB-4D71-BBEA-FE809AF8514D}"/>
              </a:ext>
            </a:extLst>
          </p:cNvPr>
          <p:cNvSpPr>
            <a:spLocks/>
          </p:cNvSpPr>
          <p:nvPr/>
        </p:nvSpPr>
        <p:spPr>
          <a:xfrm>
            <a:off x="1058773" y="372720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            Roles &amp; responsibilities </a:t>
            </a:r>
          </a:p>
        </p:txBody>
      </p:sp>
      <p:sp>
        <p:nvSpPr>
          <p:cNvPr id="9" name="Rectangle 8">
            <a:extLst>
              <a:ext uri="{FF2B5EF4-FFF2-40B4-BE49-F238E27FC236}">
                <a16:creationId xmlns:a16="http://schemas.microsoft.com/office/drawing/2014/main" id="{077CDA13-B310-4F3F-AB08-F50859C47B6A}"/>
              </a:ext>
            </a:extLst>
          </p:cNvPr>
          <p:cNvSpPr>
            <a:spLocks/>
          </p:cNvSpPr>
          <p:nvPr/>
        </p:nvSpPr>
        <p:spPr>
          <a:xfrm>
            <a:off x="3785406" y="372720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10" name="Rectangle 9">
            <a:extLst>
              <a:ext uri="{FF2B5EF4-FFF2-40B4-BE49-F238E27FC236}">
                <a16:creationId xmlns:a16="http://schemas.microsoft.com/office/drawing/2014/main" id="{5766C93C-C67C-4ACC-8B9B-1F72277B5188}"/>
              </a:ext>
            </a:extLst>
          </p:cNvPr>
          <p:cNvSpPr/>
          <p:nvPr/>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Purpose </a:t>
            </a:r>
          </a:p>
        </p:txBody>
      </p:sp>
      <p:sp>
        <p:nvSpPr>
          <p:cNvPr id="11" name="Rectangle 10">
            <a:extLst>
              <a:ext uri="{FF2B5EF4-FFF2-40B4-BE49-F238E27FC236}">
                <a16:creationId xmlns:a16="http://schemas.microsoft.com/office/drawing/2014/main" id="{AE969DA8-AFCD-46B5-BFB9-D5E46F65B2C5}"/>
              </a:ext>
            </a:extLst>
          </p:cNvPr>
          <p:cNvSpPr>
            <a:spLocks/>
          </p:cNvSpPr>
          <p:nvPr/>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Goals </a:t>
            </a:r>
          </a:p>
        </p:txBody>
      </p:sp>
      <p:sp>
        <p:nvSpPr>
          <p:cNvPr id="12" name="Rectangle 11">
            <a:extLst>
              <a:ext uri="{FF2B5EF4-FFF2-40B4-BE49-F238E27FC236}">
                <a16:creationId xmlns:a16="http://schemas.microsoft.com/office/drawing/2014/main" id="{354BFB5D-A81C-48D7-BEC5-FBEC7237AF68}"/>
              </a:ext>
            </a:extLst>
          </p:cNvPr>
          <p:cNvSpPr/>
          <p:nvPr/>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What </a:t>
            </a:r>
            <a:r>
              <a:rPr lang="en-GB" sz="1200">
                <a:solidFill>
                  <a:schemeClr val="bg2">
                    <a:lumMod val="100000"/>
                  </a:schemeClr>
                </a:solidFill>
                <a:latin typeface="Roboto Thin" panose="02000000000000000000" pitchFamily="2" charset="0"/>
              </a:rPr>
              <a:t>do we want to achieve? </a:t>
            </a:r>
          </a:p>
        </p:txBody>
      </p:sp>
      <p:sp>
        <p:nvSpPr>
          <p:cNvPr id="13" name="Rectangle 12">
            <a:extLst>
              <a:ext uri="{FF2B5EF4-FFF2-40B4-BE49-F238E27FC236}">
                <a16:creationId xmlns:a16="http://schemas.microsoft.com/office/drawing/2014/main" id="{E44DBA31-6533-48CA-9E2F-72E4A0C0C1E1}"/>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Who </a:t>
            </a:r>
            <a:r>
              <a:rPr lang="en-GB" sz="1200">
                <a:solidFill>
                  <a:schemeClr val="bg2">
                    <a:lumMod val="100000"/>
                  </a:schemeClr>
                </a:solidFill>
                <a:latin typeface="Roboto Thin" panose="02000000000000000000" pitchFamily="2" charset="0"/>
              </a:rPr>
              <a:t>are we in this team now? </a:t>
            </a:r>
          </a:p>
        </p:txBody>
      </p:sp>
      <p:sp>
        <p:nvSpPr>
          <p:cNvPr id="14" name="Rectangle 13">
            <a:extLst>
              <a:ext uri="{FF2B5EF4-FFF2-40B4-BE49-F238E27FC236}">
                <a16:creationId xmlns:a16="http://schemas.microsoft.com/office/drawing/2014/main" id="{D8B9E262-51C7-4376-B565-BB68DC3B2B34}"/>
              </a:ext>
            </a:extLst>
          </p:cNvPr>
          <p:cNvSpPr>
            <a:spLocks/>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New insight about ourselves and our team members </a:t>
            </a:r>
          </a:p>
        </p:txBody>
      </p:sp>
      <p:sp>
        <p:nvSpPr>
          <p:cNvPr id="15" name="Rectangle 14">
            <a:extLst>
              <a:ext uri="{FF2B5EF4-FFF2-40B4-BE49-F238E27FC236}">
                <a16:creationId xmlns:a16="http://schemas.microsoft.com/office/drawing/2014/main" id="{84F09AB2-7E37-4C2E-97C3-811C67F4670A}"/>
              </a:ext>
            </a:extLst>
          </p:cNvPr>
          <p:cNvSpPr>
            <a:spLocks/>
          </p:cNvSpPr>
          <p:nvPr/>
        </p:nvSpPr>
        <p:spPr>
          <a:xfrm>
            <a:off x="6512039" y="372720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                Collaboration norms </a:t>
            </a:r>
          </a:p>
        </p:txBody>
      </p:sp>
      <p:sp>
        <p:nvSpPr>
          <p:cNvPr id="16" name="Rectangle 15">
            <a:extLst>
              <a:ext uri="{FF2B5EF4-FFF2-40B4-BE49-F238E27FC236}">
                <a16:creationId xmlns:a16="http://schemas.microsoft.com/office/drawing/2014/main" id="{A9611A96-9536-4B2E-B18A-F4FFBC1C0EA1}"/>
              </a:ext>
            </a:extLst>
          </p:cNvPr>
          <p:cNvSpPr>
            <a:spLocks/>
          </p:cNvSpPr>
          <p:nvPr/>
        </p:nvSpPr>
        <p:spPr>
          <a:xfrm>
            <a:off x="9238672" y="372720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Team development </a:t>
            </a:r>
          </a:p>
        </p:txBody>
      </p:sp>
      <p:sp>
        <p:nvSpPr>
          <p:cNvPr id="17" name="Rectangle 16">
            <a:extLst>
              <a:ext uri="{FF2B5EF4-FFF2-40B4-BE49-F238E27FC236}">
                <a16:creationId xmlns:a16="http://schemas.microsoft.com/office/drawing/2014/main" id="{8855B444-D251-4041-A622-20E4636B9EB0}"/>
              </a:ext>
            </a:extLst>
          </p:cNvPr>
          <p:cNvSpPr/>
          <p:nvPr/>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p>
        </p:txBody>
      </p:sp>
      <p:sp>
        <p:nvSpPr>
          <p:cNvPr id="18" name="Rectangle 17">
            <a:extLst>
              <a:ext uri="{FF2B5EF4-FFF2-40B4-BE49-F238E27FC236}">
                <a16:creationId xmlns:a16="http://schemas.microsoft.com/office/drawing/2014/main" id="{20BBD784-31C9-4C23-86A1-C76CCEC225CF}"/>
              </a:ext>
            </a:extLst>
          </p:cNvPr>
          <p:cNvSpPr/>
          <p:nvPr/>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p>
        </p:txBody>
      </p:sp>
      <p:cxnSp>
        <p:nvCxnSpPr>
          <p:cNvPr id="19" name="Straight Connector 18">
            <a:extLst>
              <a:ext uri="{FF2B5EF4-FFF2-40B4-BE49-F238E27FC236}">
                <a16:creationId xmlns:a16="http://schemas.microsoft.com/office/drawing/2014/main" id="{CEB77E73-AAA9-4D9F-AA98-695027132B65}"/>
              </a:ext>
            </a:extLst>
          </p:cNvPr>
          <p:cNvCxnSpPr>
            <a:cxnSpLocks/>
          </p:cNvCxnSpPr>
          <p:nvPr/>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35997D-1D81-454F-BBE4-8D504FB05AA2}"/>
              </a:ext>
            </a:extLst>
          </p:cNvPr>
          <p:cNvCxnSpPr>
            <a:cxnSpLocks/>
          </p:cNvCxnSpPr>
          <p:nvPr/>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798F15C-9C7B-4EA6-9648-40F4ECF5DEF1}"/>
              </a:ext>
            </a:extLst>
          </p:cNvPr>
          <p:cNvSpPr/>
          <p:nvPr/>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p>
        </p:txBody>
      </p:sp>
      <p:sp>
        <p:nvSpPr>
          <p:cNvPr id="22" name="Rectangle 21">
            <a:extLst>
              <a:ext uri="{FF2B5EF4-FFF2-40B4-BE49-F238E27FC236}">
                <a16:creationId xmlns:a16="http://schemas.microsoft.com/office/drawing/2014/main" id="{7336B2B5-8C91-456B-BF10-5687242F9584}"/>
              </a:ext>
            </a:extLst>
          </p:cNvPr>
          <p:cNvSpPr/>
          <p:nvPr/>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4</a:t>
            </a:r>
          </a:p>
        </p:txBody>
      </p:sp>
      <p:sp>
        <p:nvSpPr>
          <p:cNvPr id="23" name="TextBox 22">
            <a:extLst>
              <a:ext uri="{FF2B5EF4-FFF2-40B4-BE49-F238E27FC236}">
                <a16:creationId xmlns:a16="http://schemas.microsoft.com/office/drawing/2014/main" id="{0477B5A6-8E79-4B94-9A5D-CF0085CD372C}"/>
              </a:ext>
            </a:extLst>
          </p:cNvPr>
          <p:cNvSpPr txBox="1"/>
          <p:nvPr/>
        </p:nvSpPr>
        <p:spPr>
          <a:xfrm>
            <a:off x="1058772" y="1073907"/>
            <a:ext cx="2510337" cy="338554"/>
          </a:xfrm>
          <a:prstGeom prst="rect">
            <a:avLst/>
          </a:prstGeom>
          <a:noFill/>
        </p:spPr>
        <p:txBody>
          <a:bodyPr wrap="square" lIns="0" tIns="0" rIns="0" bIns="0" rtlCol="0">
            <a:spAutoFit/>
          </a:bodyPr>
          <a:lstStyle/>
          <a:p>
            <a:pPr algn="l"/>
            <a:r>
              <a:rPr lang="en-GB" sz="1100">
                <a:latin typeface="Roboto Thin" panose="02000000000000000000" pitchFamily="2" charset="0"/>
              </a:rPr>
              <a:t>Does our purpose still make sense? </a:t>
            </a:r>
            <a:br>
              <a:rPr lang="en-GB" sz="1100">
                <a:latin typeface="Roboto Thin" panose="02000000000000000000" pitchFamily="2" charset="0"/>
              </a:rPr>
            </a:br>
            <a:r>
              <a:rPr lang="en-GB" sz="1100">
                <a:latin typeface="Roboto Thin" panose="02000000000000000000" pitchFamily="2" charset="0"/>
              </a:rPr>
              <a:t>Or should we adjust it? </a:t>
            </a:r>
            <a:endParaRPr lang="en-GB" sz="1100" i="0">
              <a:latin typeface="Roboto Thin" panose="02000000000000000000" pitchFamily="2" charset="0"/>
            </a:endParaRPr>
          </a:p>
        </p:txBody>
      </p:sp>
      <p:cxnSp>
        <p:nvCxnSpPr>
          <p:cNvPr id="30" name="Straight Connector 29">
            <a:extLst>
              <a:ext uri="{FF2B5EF4-FFF2-40B4-BE49-F238E27FC236}">
                <a16:creationId xmlns:a16="http://schemas.microsoft.com/office/drawing/2014/main" id="{73E0289E-56B7-4AFE-8E4D-999BCAFEB202}"/>
              </a:ext>
            </a:extLst>
          </p:cNvPr>
          <p:cNvCxnSpPr>
            <a:cxnSpLocks/>
          </p:cNvCxnSpPr>
          <p:nvPr/>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33">
            <a:extLst>
              <a:ext uri="{FF2B5EF4-FFF2-40B4-BE49-F238E27FC236}">
                <a16:creationId xmlns:a16="http://schemas.microsoft.com/office/drawing/2014/main" id="{618DE8C7-5801-4EFC-B560-B1DE80C69494}"/>
              </a:ext>
            </a:extLst>
          </p:cNvPr>
          <p:cNvSpPr txBox="1">
            <a:spLocks/>
          </p:cNvSpPr>
          <p:nvPr/>
        </p:nvSpPr>
        <p:spPr>
          <a:xfrm>
            <a:off x="1076844" y="4922572"/>
            <a:ext cx="2498289" cy="1437266"/>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cxnSp>
        <p:nvCxnSpPr>
          <p:cNvPr id="35" name="Straight Connector 34">
            <a:extLst>
              <a:ext uri="{FF2B5EF4-FFF2-40B4-BE49-F238E27FC236}">
                <a16:creationId xmlns:a16="http://schemas.microsoft.com/office/drawing/2014/main" id="{D97A6173-D5B0-46DE-9F54-95D6B3EF840F}"/>
              </a:ext>
            </a:extLst>
          </p:cNvPr>
          <p:cNvCxnSpPr>
            <a:cxnSpLocks/>
          </p:cNvCxnSpPr>
          <p:nvPr/>
        </p:nvCxnSpPr>
        <p:spPr>
          <a:xfrm>
            <a:off x="3669241" y="3972775"/>
            <a:ext cx="0" cy="2403759"/>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D3CE9F-2071-4CC3-8DC2-6397B6D4A1AA}"/>
              </a:ext>
            </a:extLst>
          </p:cNvPr>
          <p:cNvCxnSpPr>
            <a:cxnSpLocks/>
          </p:cNvCxnSpPr>
          <p:nvPr/>
        </p:nvCxnSpPr>
        <p:spPr>
          <a:xfrm>
            <a:off x="6401208" y="3972775"/>
            <a:ext cx="0" cy="2403759"/>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DAD55CF-CF65-4E08-BCF4-ECF0CA292CBB}"/>
              </a:ext>
            </a:extLst>
          </p:cNvPr>
          <p:cNvCxnSpPr>
            <a:cxnSpLocks/>
          </p:cNvCxnSpPr>
          <p:nvPr/>
        </p:nvCxnSpPr>
        <p:spPr>
          <a:xfrm>
            <a:off x="9127843" y="3972775"/>
            <a:ext cx="0" cy="2403759"/>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 Placeholder 33">
            <a:extLst>
              <a:ext uri="{FF2B5EF4-FFF2-40B4-BE49-F238E27FC236}">
                <a16:creationId xmlns:a16="http://schemas.microsoft.com/office/drawing/2014/main" id="{E6E18E5F-BDDE-4F3B-81F1-6CD09C08A3D7}"/>
              </a:ext>
            </a:extLst>
          </p:cNvPr>
          <p:cNvSpPr txBox="1">
            <a:spLocks/>
          </p:cNvSpPr>
          <p:nvPr/>
        </p:nvSpPr>
        <p:spPr>
          <a:xfrm>
            <a:off x="1002995" y="1526975"/>
            <a:ext cx="2498289" cy="157956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41" name="Text Placeholder 33">
            <a:extLst>
              <a:ext uri="{FF2B5EF4-FFF2-40B4-BE49-F238E27FC236}">
                <a16:creationId xmlns:a16="http://schemas.microsoft.com/office/drawing/2014/main" id="{082D5375-3AE0-41F3-B37C-4E614F9808DB}"/>
              </a:ext>
            </a:extLst>
          </p:cNvPr>
          <p:cNvSpPr txBox="1">
            <a:spLocks/>
          </p:cNvSpPr>
          <p:nvPr/>
        </p:nvSpPr>
        <p:spPr>
          <a:xfrm>
            <a:off x="3756277" y="1526975"/>
            <a:ext cx="2498289" cy="157956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grpSp>
        <p:nvGrpSpPr>
          <p:cNvPr id="43" name="Group 42">
            <a:extLst>
              <a:ext uri="{FF2B5EF4-FFF2-40B4-BE49-F238E27FC236}">
                <a16:creationId xmlns:a16="http://schemas.microsoft.com/office/drawing/2014/main" id="{22D1AC6F-629E-C9A4-0C01-B6218AECF7D1}"/>
              </a:ext>
            </a:extLst>
          </p:cNvPr>
          <p:cNvGrpSpPr>
            <a:grpSpLocks/>
          </p:cNvGrpSpPr>
          <p:nvPr/>
        </p:nvGrpSpPr>
        <p:grpSpPr>
          <a:xfrm>
            <a:off x="2909362" y="822821"/>
            <a:ext cx="629359" cy="183405"/>
            <a:chOff x="5600969" y="828712"/>
            <a:chExt cx="629359" cy="183405"/>
          </a:xfrm>
        </p:grpSpPr>
        <p:pic>
          <p:nvPicPr>
            <p:cNvPr id="44" name="Graphic 7" descr="Clock outline">
              <a:extLst>
                <a:ext uri="{FF2B5EF4-FFF2-40B4-BE49-F238E27FC236}">
                  <a16:creationId xmlns:a16="http://schemas.microsoft.com/office/drawing/2014/main" id="{92726C65-8E1C-345B-BF07-5A44B6A4C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5" name="TextBox 8">
              <a:extLst>
                <a:ext uri="{FF2B5EF4-FFF2-40B4-BE49-F238E27FC236}">
                  <a16:creationId xmlns:a16="http://schemas.microsoft.com/office/drawing/2014/main" id="{8FFD01E5-94A0-A643-7BBF-CA8CE958D2A5}"/>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6" name="Group 45">
            <a:extLst>
              <a:ext uri="{FF2B5EF4-FFF2-40B4-BE49-F238E27FC236}">
                <a16:creationId xmlns:a16="http://schemas.microsoft.com/office/drawing/2014/main" id="{D6156AF4-7A05-F312-4CEE-582C25168CB5}"/>
              </a:ext>
            </a:extLst>
          </p:cNvPr>
          <p:cNvGrpSpPr>
            <a:grpSpLocks/>
          </p:cNvGrpSpPr>
          <p:nvPr/>
        </p:nvGrpSpPr>
        <p:grpSpPr>
          <a:xfrm>
            <a:off x="5607610" y="822821"/>
            <a:ext cx="629359" cy="183405"/>
            <a:chOff x="5600969" y="828712"/>
            <a:chExt cx="629359" cy="183405"/>
          </a:xfrm>
        </p:grpSpPr>
        <p:pic>
          <p:nvPicPr>
            <p:cNvPr id="47" name="Graphic 7" descr="Clock outline">
              <a:extLst>
                <a:ext uri="{FF2B5EF4-FFF2-40B4-BE49-F238E27FC236}">
                  <a16:creationId xmlns:a16="http://schemas.microsoft.com/office/drawing/2014/main" id="{82500C39-F2D3-3E54-9AA7-CD6D0377DD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8" name="TextBox 8">
              <a:extLst>
                <a:ext uri="{FF2B5EF4-FFF2-40B4-BE49-F238E27FC236}">
                  <a16:creationId xmlns:a16="http://schemas.microsoft.com/office/drawing/2014/main" id="{29821F47-FF3E-BC0A-5D40-661A5DA41F76}"/>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52" name="Group 51">
            <a:extLst>
              <a:ext uri="{FF2B5EF4-FFF2-40B4-BE49-F238E27FC236}">
                <a16:creationId xmlns:a16="http://schemas.microsoft.com/office/drawing/2014/main" id="{7DFB253C-7961-F0D7-784E-69CEEDF5354A}"/>
              </a:ext>
            </a:extLst>
          </p:cNvPr>
          <p:cNvGrpSpPr>
            <a:grpSpLocks/>
          </p:cNvGrpSpPr>
          <p:nvPr/>
        </p:nvGrpSpPr>
        <p:grpSpPr>
          <a:xfrm>
            <a:off x="2874801" y="3737365"/>
            <a:ext cx="629359" cy="183405"/>
            <a:chOff x="5600969" y="828712"/>
            <a:chExt cx="629359" cy="183405"/>
          </a:xfrm>
        </p:grpSpPr>
        <p:pic>
          <p:nvPicPr>
            <p:cNvPr id="53" name="Graphic 7" descr="Clock outline">
              <a:extLst>
                <a:ext uri="{FF2B5EF4-FFF2-40B4-BE49-F238E27FC236}">
                  <a16:creationId xmlns:a16="http://schemas.microsoft.com/office/drawing/2014/main" id="{8682B68F-351A-7F90-0020-DF3EA2BC1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4" name="TextBox 8">
              <a:extLst>
                <a:ext uri="{FF2B5EF4-FFF2-40B4-BE49-F238E27FC236}">
                  <a16:creationId xmlns:a16="http://schemas.microsoft.com/office/drawing/2014/main" id="{525F271B-BF48-E0C1-9F12-66EBBB4F75A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sp>
        <p:nvSpPr>
          <p:cNvPr id="65" name="TextBox 64">
            <a:extLst>
              <a:ext uri="{FF2B5EF4-FFF2-40B4-BE49-F238E27FC236}">
                <a16:creationId xmlns:a16="http://schemas.microsoft.com/office/drawing/2014/main" id="{1B721205-2A38-C094-A66E-F26FDB17913B}"/>
              </a:ext>
            </a:extLst>
          </p:cNvPr>
          <p:cNvSpPr txBox="1">
            <a:spLocks/>
          </p:cNvSpPr>
          <p:nvPr/>
        </p:nvSpPr>
        <p:spPr>
          <a:xfrm>
            <a:off x="3756277" y="1092807"/>
            <a:ext cx="2506639" cy="338554"/>
          </a:xfrm>
          <a:prstGeom prst="rect">
            <a:avLst/>
          </a:prstGeom>
          <a:noFill/>
        </p:spPr>
        <p:txBody>
          <a:bodyPr wrap="square" lIns="0" tIns="0" rIns="0" bIns="0" rtlCol="0">
            <a:spAutoFit/>
          </a:bodyPr>
          <a:lstStyle/>
          <a:p>
            <a:r>
              <a:rPr lang="en-GB" sz="1100">
                <a:latin typeface="Roboto Thin"/>
                <a:ea typeface="Roboto Thin"/>
                <a:cs typeface="Roboto Thin"/>
              </a:rPr>
              <a:t>What are NOW our most important goals? </a:t>
            </a:r>
            <a:endParaRPr lang="en-GB" sz="1100" i="0">
              <a:latin typeface="Roboto Thin" panose="02000000000000000000" pitchFamily="2" charset="0"/>
            </a:endParaRPr>
          </a:p>
        </p:txBody>
      </p:sp>
      <p:sp>
        <p:nvSpPr>
          <p:cNvPr id="67" name="TextBox 66">
            <a:extLst>
              <a:ext uri="{FF2B5EF4-FFF2-40B4-BE49-F238E27FC236}">
                <a16:creationId xmlns:a16="http://schemas.microsoft.com/office/drawing/2014/main" id="{0D9B7104-362A-6FA6-CCF4-424ECAFCE997}"/>
              </a:ext>
            </a:extLst>
          </p:cNvPr>
          <p:cNvSpPr txBox="1"/>
          <p:nvPr/>
        </p:nvSpPr>
        <p:spPr>
          <a:xfrm>
            <a:off x="1089794" y="3992405"/>
            <a:ext cx="2526339" cy="846386"/>
          </a:xfrm>
          <a:prstGeom prst="rect">
            <a:avLst/>
          </a:prstGeom>
          <a:noFill/>
        </p:spPr>
        <p:txBody>
          <a:bodyPr wrap="square" lIns="0" tIns="0" rIns="0" bIns="0" rtlCol="0">
            <a:spAutoFit/>
          </a:bodyPr>
          <a:lstStyle/>
          <a:p>
            <a:pPr algn="l"/>
            <a:r>
              <a:rPr lang="en-GB" sz="1100" i="1">
                <a:latin typeface="Roboto Thin" panose="02000000000000000000" pitchFamily="2" charset="0"/>
              </a:rPr>
              <a:t>Given our purpose, goals and who we are, which roles and responsibilities do we need to ensure for this team to succeed. </a:t>
            </a:r>
          </a:p>
          <a:p>
            <a:pPr algn="l"/>
            <a:r>
              <a:rPr lang="en-GB" sz="1100">
                <a:latin typeface="Roboto" panose="02000000000000000000" pitchFamily="2" charset="0"/>
                <a:ea typeface="Roboto" panose="02000000000000000000" pitchFamily="2" charset="0"/>
                <a:cs typeface="Roboto" panose="02000000000000000000" pitchFamily="2" charset="0"/>
              </a:rPr>
              <a:t>What has worked well? </a:t>
            </a:r>
          </a:p>
          <a:p>
            <a:pPr algn="l"/>
            <a:r>
              <a:rPr lang="en-GB" sz="1100" i="0">
                <a:latin typeface="Roboto" panose="02000000000000000000" pitchFamily="2" charset="0"/>
                <a:ea typeface="Roboto" panose="02000000000000000000" pitchFamily="2" charset="0"/>
                <a:cs typeface="Roboto" panose="02000000000000000000" pitchFamily="2" charset="0"/>
              </a:rPr>
              <a:t>What do we wish to adjust</a:t>
            </a:r>
            <a:r>
              <a:rPr lang="en-GB" sz="1100">
                <a:latin typeface="Roboto" panose="02000000000000000000" pitchFamily="2" charset="0"/>
                <a:ea typeface="Roboto" panose="02000000000000000000" pitchFamily="2" charset="0"/>
                <a:cs typeface="Roboto" panose="02000000000000000000" pitchFamily="2" charset="0"/>
              </a:rPr>
              <a:t>? </a:t>
            </a:r>
            <a:endParaRPr lang="en-GB" sz="1100" i="0">
              <a:latin typeface="Roboto" panose="02000000000000000000" pitchFamily="2" charset="0"/>
              <a:ea typeface="Roboto" panose="02000000000000000000" pitchFamily="2" charset="0"/>
              <a:cs typeface="Roboto" panose="02000000000000000000" pitchFamily="2" charset="0"/>
            </a:endParaRPr>
          </a:p>
        </p:txBody>
      </p:sp>
      <p:sp>
        <p:nvSpPr>
          <p:cNvPr id="68" name="TextBox 67">
            <a:extLst>
              <a:ext uri="{FF2B5EF4-FFF2-40B4-BE49-F238E27FC236}">
                <a16:creationId xmlns:a16="http://schemas.microsoft.com/office/drawing/2014/main" id="{4CFE8BC6-317C-2867-F380-28352E336251}"/>
              </a:ext>
            </a:extLst>
          </p:cNvPr>
          <p:cNvSpPr txBox="1"/>
          <p:nvPr/>
        </p:nvSpPr>
        <p:spPr>
          <a:xfrm>
            <a:off x="3825332" y="4002095"/>
            <a:ext cx="2510337" cy="677108"/>
          </a:xfrm>
          <a:prstGeom prst="rect">
            <a:avLst/>
          </a:prstGeom>
          <a:noFill/>
        </p:spPr>
        <p:txBody>
          <a:bodyPr wrap="square" lIns="0" tIns="0" rIns="0" bIns="0" rtlCol="0">
            <a:spAutoFit/>
          </a:bodyPr>
          <a:lstStyle/>
          <a:p>
            <a:pPr algn="l"/>
            <a:r>
              <a:rPr lang="en-GB" sz="1100" i="1">
                <a:latin typeface="Roboto Thin" panose="02000000000000000000" pitchFamily="2" charset="0"/>
              </a:rPr>
              <a:t>How can we best organize our work to succeed with our tasks and goals?</a:t>
            </a:r>
          </a:p>
          <a:p>
            <a:pPr algn="l"/>
            <a:r>
              <a:rPr lang="en-GB" sz="1100">
                <a:latin typeface="Roboto" panose="02000000000000000000" pitchFamily="2" charset="0"/>
                <a:ea typeface="Roboto" panose="02000000000000000000" pitchFamily="2" charset="0"/>
                <a:cs typeface="Roboto" panose="02000000000000000000" pitchFamily="2" charset="0"/>
              </a:rPr>
              <a:t>What has worked well? </a:t>
            </a:r>
          </a:p>
          <a:p>
            <a:pPr algn="l"/>
            <a:r>
              <a:rPr lang="en-GB" sz="1100" i="0">
                <a:latin typeface="Roboto" panose="02000000000000000000" pitchFamily="2" charset="0"/>
                <a:ea typeface="Roboto" panose="02000000000000000000" pitchFamily="2" charset="0"/>
                <a:cs typeface="Roboto" panose="02000000000000000000" pitchFamily="2" charset="0"/>
              </a:rPr>
              <a:t>What do we wish to adjust</a:t>
            </a:r>
            <a:r>
              <a:rPr lang="en-GB" sz="1100">
                <a:latin typeface="Roboto" panose="02000000000000000000" pitchFamily="2" charset="0"/>
                <a:ea typeface="Roboto" panose="02000000000000000000" pitchFamily="2" charset="0"/>
                <a:cs typeface="Roboto" panose="02000000000000000000" pitchFamily="2" charset="0"/>
              </a:rPr>
              <a:t>?</a:t>
            </a:r>
            <a:r>
              <a:rPr lang="en-GB" sz="1100" i="1">
                <a:latin typeface="Roboto Thin" panose="02000000000000000000" pitchFamily="2" charset="0"/>
              </a:rPr>
              <a:t> </a:t>
            </a:r>
          </a:p>
        </p:txBody>
      </p:sp>
      <p:sp>
        <p:nvSpPr>
          <p:cNvPr id="69" name="TextBox 68">
            <a:extLst>
              <a:ext uri="{FF2B5EF4-FFF2-40B4-BE49-F238E27FC236}">
                <a16:creationId xmlns:a16="http://schemas.microsoft.com/office/drawing/2014/main" id="{036D3A05-09D4-BAD1-0BD2-1EFB6FFD4F89}"/>
              </a:ext>
            </a:extLst>
          </p:cNvPr>
          <p:cNvSpPr txBox="1"/>
          <p:nvPr/>
        </p:nvSpPr>
        <p:spPr>
          <a:xfrm>
            <a:off x="6552628" y="4002095"/>
            <a:ext cx="2510337" cy="677108"/>
          </a:xfrm>
          <a:prstGeom prst="rect">
            <a:avLst/>
          </a:prstGeom>
          <a:noFill/>
        </p:spPr>
        <p:txBody>
          <a:bodyPr wrap="square" lIns="0" tIns="0" rIns="0" bIns="0" rtlCol="0">
            <a:spAutoFit/>
          </a:bodyPr>
          <a:lstStyle/>
          <a:p>
            <a:pPr algn="l"/>
            <a:r>
              <a:rPr lang="en-GB" sz="1100" i="1">
                <a:latin typeface="Roboto Thin" panose="02000000000000000000" pitchFamily="2" charset="0"/>
              </a:rPr>
              <a:t>Which mutual expectations should we have to optimize working together? </a:t>
            </a:r>
          </a:p>
          <a:p>
            <a:pPr algn="l"/>
            <a:r>
              <a:rPr lang="en-GB" sz="1100">
                <a:latin typeface="Roboto" panose="02000000000000000000" pitchFamily="2" charset="0"/>
                <a:ea typeface="Roboto" panose="02000000000000000000" pitchFamily="2" charset="0"/>
                <a:cs typeface="Roboto" panose="02000000000000000000" pitchFamily="2" charset="0"/>
              </a:rPr>
              <a:t>What has worked well? </a:t>
            </a:r>
          </a:p>
          <a:p>
            <a:pPr algn="l"/>
            <a:r>
              <a:rPr lang="en-GB" sz="1100" i="0">
                <a:latin typeface="Roboto" panose="02000000000000000000" pitchFamily="2" charset="0"/>
                <a:ea typeface="Roboto" panose="02000000000000000000" pitchFamily="2" charset="0"/>
                <a:cs typeface="Roboto" panose="02000000000000000000" pitchFamily="2" charset="0"/>
              </a:rPr>
              <a:t>What do we wish to adjust</a:t>
            </a:r>
            <a:r>
              <a:rPr lang="en-GB" sz="1100">
                <a:latin typeface="Roboto" panose="02000000000000000000" pitchFamily="2" charset="0"/>
                <a:ea typeface="Roboto" panose="02000000000000000000" pitchFamily="2" charset="0"/>
                <a:cs typeface="Roboto" panose="02000000000000000000" pitchFamily="2" charset="0"/>
              </a:rPr>
              <a:t>?</a:t>
            </a:r>
            <a:endParaRPr lang="en-GB" sz="1100" i="1">
              <a:latin typeface="Roboto Thin" panose="02000000000000000000" pitchFamily="2" charset="0"/>
            </a:endParaRPr>
          </a:p>
        </p:txBody>
      </p:sp>
      <p:sp>
        <p:nvSpPr>
          <p:cNvPr id="70" name="TextBox 69">
            <a:extLst>
              <a:ext uri="{FF2B5EF4-FFF2-40B4-BE49-F238E27FC236}">
                <a16:creationId xmlns:a16="http://schemas.microsoft.com/office/drawing/2014/main" id="{C7E2FFD5-E23E-572E-DE1D-5FC8A3AAAEF6}"/>
              </a:ext>
            </a:extLst>
          </p:cNvPr>
          <p:cNvSpPr txBox="1"/>
          <p:nvPr/>
        </p:nvSpPr>
        <p:spPr>
          <a:xfrm>
            <a:off x="9250720" y="4003705"/>
            <a:ext cx="2510337" cy="846386"/>
          </a:xfrm>
          <a:prstGeom prst="rect">
            <a:avLst/>
          </a:prstGeom>
          <a:noFill/>
        </p:spPr>
        <p:txBody>
          <a:bodyPr wrap="square" lIns="0" tIns="0" rIns="0" bIns="0" rtlCol="0">
            <a:spAutoFit/>
          </a:bodyPr>
          <a:lstStyle/>
          <a:p>
            <a:pPr algn="l"/>
            <a:r>
              <a:rPr lang="en-GB" sz="1100" i="1">
                <a:latin typeface="Roboto Thin" panose="02000000000000000000" pitchFamily="2" charset="0"/>
              </a:rPr>
              <a:t>How can we follow up what we have agreed upon in this contract and ensure that we develop as a team? </a:t>
            </a:r>
          </a:p>
          <a:p>
            <a:pPr algn="l"/>
            <a:r>
              <a:rPr lang="en-GB" sz="1100">
                <a:latin typeface="Roboto" panose="02000000000000000000" pitchFamily="2" charset="0"/>
                <a:ea typeface="Roboto" panose="02000000000000000000" pitchFamily="2" charset="0"/>
                <a:cs typeface="Roboto" panose="02000000000000000000" pitchFamily="2" charset="0"/>
              </a:rPr>
              <a:t>What has worked well? </a:t>
            </a:r>
          </a:p>
          <a:p>
            <a:pPr algn="l"/>
            <a:r>
              <a:rPr lang="en-GB" sz="1100" i="0">
                <a:latin typeface="Roboto" panose="02000000000000000000" pitchFamily="2" charset="0"/>
                <a:ea typeface="Roboto" panose="02000000000000000000" pitchFamily="2" charset="0"/>
                <a:cs typeface="Roboto" panose="02000000000000000000" pitchFamily="2" charset="0"/>
              </a:rPr>
              <a:t>What do we wish to adjust</a:t>
            </a:r>
            <a:r>
              <a:rPr lang="en-GB" sz="1100">
                <a:latin typeface="Roboto" panose="02000000000000000000" pitchFamily="2" charset="0"/>
                <a:ea typeface="Roboto" panose="02000000000000000000" pitchFamily="2" charset="0"/>
                <a:cs typeface="Roboto" panose="02000000000000000000" pitchFamily="2" charset="0"/>
              </a:rPr>
              <a:t>?</a:t>
            </a:r>
            <a:endParaRPr lang="en-GB" sz="1100" i="1">
              <a:latin typeface="Roboto Thin" panose="02000000000000000000" pitchFamily="2" charset="0"/>
            </a:endParaRPr>
          </a:p>
        </p:txBody>
      </p:sp>
      <p:grpSp>
        <p:nvGrpSpPr>
          <p:cNvPr id="66" name="Group 65">
            <a:extLst>
              <a:ext uri="{FF2B5EF4-FFF2-40B4-BE49-F238E27FC236}">
                <a16:creationId xmlns:a16="http://schemas.microsoft.com/office/drawing/2014/main" id="{9202B3C7-490D-4A39-B44B-583B13689629}"/>
              </a:ext>
            </a:extLst>
          </p:cNvPr>
          <p:cNvGrpSpPr>
            <a:grpSpLocks/>
          </p:cNvGrpSpPr>
          <p:nvPr/>
        </p:nvGrpSpPr>
        <p:grpSpPr>
          <a:xfrm>
            <a:off x="5607858" y="3737365"/>
            <a:ext cx="629359" cy="183405"/>
            <a:chOff x="5600969" y="828712"/>
            <a:chExt cx="629359" cy="183405"/>
          </a:xfrm>
        </p:grpSpPr>
        <p:pic>
          <p:nvPicPr>
            <p:cNvPr id="71" name="Graphic 7" descr="Clock outline">
              <a:extLst>
                <a:ext uri="{FF2B5EF4-FFF2-40B4-BE49-F238E27FC236}">
                  <a16:creationId xmlns:a16="http://schemas.microsoft.com/office/drawing/2014/main" id="{C555CE07-C540-4D8E-AEE9-11D1722AF6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2" name="TextBox 8">
              <a:extLst>
                <a:ext uri="{FF2B5EF4-FFF2-40B4-BE49-F238E27FC236}">
                  <a16:creationId xmlns:a16="http://schemas.microsoft.com/office/drawing/2014/main" id="{C813438C-0526-48DC-A5B9-641677E273C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73" name="Group 72">
            <a:extLst>
              <a:ext uri="{FF2B5EF4-FFF2-40B4-BE49-F238E27FC236}">
                <a16:creationId xmlns:a16="http://schemas.microsoft.com/office/drawing/2014/main" id="{C4DCFE95-71EF-498B-A996-EC8154E9CA89}"/>
              </a:ext>
            </a:extLst>
          </p:cNvPr>
          <p:cNvGrpSpPr>
            <a:grpSpLocks/>
          </p:cNvGrpSpPr>
          <p:nvPr/>
        </p:nvGrpSpPr>
        <p:grpSpPr>
          <a:xfrm>
            <a:off x="8351396" y="3737365"/>
            <a:ext cx="629359" cy="183405"/>
            <a:chOff x="5600969" y="828712"/>
            <a:chExt cx="629359" cy="183405"/>
          </a:xfrm>
        </p:grpSpPr>
        <p:pic>
          <p:nvPicPr>
            <p:cNvPr id="74" name="Graphic 7" descr="Clock outline">
              <a:extLst>
                <a:ext uri="{FF2B5EF4-FFF2-40B4-BE49-F238E27FC236}">
                  <a16:creationId xmlns:a16="http://schemas.microsoft.com/office/drawing/2014/main" id="{3FD080EB-50A2-4935-9188-5210A1D4A6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5" name="TextBox 8">
              <a:extLst>
                <a:ext uri="{FF2B5EF4-FFF2-40B4-BE49-F238E27FC236}">
                  <a16:creationId xmlns:a16="http://schemas.microsoft.com/office/drawing/2014/main" id="{C1031A79-AAAA-4A93-BF19-99ED0F5D3DAF}"/>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76" name="Group 75">
            <a:extLst>
              <a:ext uri="{FF2B5EF4-FFF2-40B4-BE49-F238E27FC236}">
                <a16:creationId xmlns:a16="http://schemas.microsoft.com/office/drawing/2014/main" id="{0E1613EA-7FB0-40AA-87BE-C76EE67B589D}"/>
              </a:ext>
            </a:extLst>
          </p:cNvPr>
          <p:cNvGrpSpPr>
            <a:grpSpLocks/>
          </p:cNvGrpSpPr>
          <p:nvPr/>
        </p:nvGrpSpPr>
        <p:grpSpPr>
          <a:xfrm>
            <a:off x="11094934" y="3737365"/>
            <a:ext cx="629359" cy="183405"/>
            <a:chOff x="5600969" y="828712"/>
            <a:chExt cx="629359" cy="183405"/>
          </a:xfrm>
        </p:grpSpPr>
        <p:pic>
          <p:nvPicPr>
            <p:cNvPr id="77" name="Graphic 7" descr="Clock outline">
              <a:extLst>
                <a:ext uri="{FF2B5EF4-FFF2-40B4-BE49-F238E27FC236}">
                  <a16:creationId xmlns:a16="http://schemas.microsoft.com/office/drawing/2014/main" id="{A18E1BEF-F6B6-4595-8632-889E4A6D64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8" name="TextBox 8">
              <a:extLst>
                <a:ext uri="{FF2B5EF4-FFF2-40B4-BE49-F238E27FC236}">
                  <a16:creationId xmlns:a16="http://schemas.microsoft.com/office/drawing/2014/main" id="{67620A79-7A7D-48C4-A23B-ACF3A84FF45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sp>
        <p:nvSpPr>
          <p:cNvPr id="80" name="Text Placeholder 33">
            <a:extLst>
              <a:ext uri="{FF2B5EF4-FFF2-40B4-BE49-F238E27FC236}">
                <a16:creationId xmlns:a16="http://schemas.microsoft.com/office/drawing/2014/main" id="{9736931A-643E-4D27-B328-7CCC17F55854}"/>
              </a:ext>
            </a:extLst>
          </p:cNvPr>
          <p:cNvSpPr txBox="1">
            <a:spLocks/>
          </p:cNvSpPr>
          <p:nvPr/>
        </p:nvSpPr>
        <p:spPr>
          <a:xfrm>
            <a:off x="3785406" y="4922572"/>
            <a:ext cx="2498289" cy="1437266"/>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81" name="Text Placeholder 33">
            <a:extLst>
              <a:ext uri="{FF2B5EF4-FFF2-40B4-BE49-F238E27FC236}">
                <a16:creationId xmlns:a16="http://schemas.microsoft.com/office/drawing/2014/main" id="{F8731108-65A9-4674-8864-8A92181E5CE7}"/>
              </a:ext>
            </a:extLst>
          </p:cNvPr>
          <p:cNvSpPr txBox="1">
            <a:spLocks/>
          </p:cNvSpPr>
          <p:nvPr/>
        </p:nvSpPr>
        <p:spPr>
          <a:xfrm>
            <a:off x="6512039" y="4922572"/>
            <a:ext cx="2498289" cy="1437266"/>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82" name="Text Placeholder 33">
            <a:extLst>
              <a:ext uri="{FF2B5EF4-FFF2-40B4-BE49-F238E27FC236}">
                <a16:creationId xmlns:a16="http://schemas.microsoft.com/office/drawing/2014/main" id="{B5E1E6E9-72A6-4D8D-83D4-7BA4C831C238}"/>
              </a:ext>
            </a:extLst>
          </p:cNvPr>
          <p:cNvSpPr txBox="1">
            <a:spLocks/>
          </p:cNvSpPr>
          <p:nvPr/>
        </p:nvSpPr>
        <p:spPr>
          <a:xfrm>
            <a:off x="9238672" y="4922572"/>
            <a:ext cx="2498289" cy="1437266"/>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60" name="TextBox 59">
            <a:extLst>
              <a:ext uri="{FF2B5EF4-FFF2-40B4-BE49-F238E27FC236}">
                <a16:creationId xmlns:a16="http://schemas.microsoft.com/office/drawing/2014/main" id="{97F3FF95-8C31-4E9E-8336-3EDBD7490F66}"/>
              </a:ext>
            </a:extLst>
          </p:cNvPr>
          <p:cNvSpPr txBox="1">
            <a:spLocks/>
          </p:cNvSpPr>
          <p:nvPr/>
        </p:nvSpPr>
        <p:spPr>
          <a:xfrm>
            <a:off x="6569226" y="1073918"/>
            <a:ext cx="4816323" cy="677108"/>
          </a:xfrm>
          <a:prstGeom prst="rect">
            <a:avLst/>
          </a:prstGeom>
          <a:noFill/>
        </p:spPr>
        <p:txBody>
          <a:bodyPr wrap="square" lIns="0" tIns="0" rIns="0" bIns="0" rtlCol="0">
            <a:spAutoFit/>
          </a:bodyPr>
          <a:lstStyle/>
          <a:p>
            <a:r>
              <a:rPr lang="en-GB" sz="1100">
                <a:latin typeface="Roboto" panose="02000000000000000000" pitchFamily="2" charset="0"/>
                <a:ea typeface="Roboto" panose="02000000000000000000" pitchFamily="2" charset="0"/>
                <a:cs typeface="Roboto" panose="02000000000000000000" pitchFamily="2" charset="0"/>
              </a:rPr>
              <a:t>Each participant shares: </a:t>
            </a:r>
          </a:p>
          <a:p>
            <a:pPr algn="l"/>
            <a:r>
              <a:rPr lang="en-GB" sz="1100">
                <a:latin typeface="Roboto Thin" panose="02000000000000000000" pitchFamily="2" charset="0"/>
              </a:rPr>
              <a:t>How have I contributed to the team? </a:t>
            </a:r>
          </a:p>
          <a:p>
            <a:pPr algn="l"/>
            <a:r>
              <a:rPr lang="en-GB" sz="1100" i="0">
                <a:latin typeface="Roboto Thin" panose="02000000000000000000" pitchFamily="2" charset="0"/>
              </a:rPr>
              <a:t>How do I wish to develop myself and what </a:t>
            </a:r>
            <a:r>
              <a:rPr lang="en-GB" sz="1100">
                <a:latin typeface="Roboto Thin" panose="02000000000000000000" pitchFamily="2" charset="0"/>
              </a:rPr>
              <a:t>would I like feedback on going forward?</a:t>
            </a:r>
            <a:r>
              <a:rPr lang="en-GB" sz="1100" i="0">
                <a:latin typeface="Roboto Thin" panose="02000000000000000000" pitchFamily="2" charset="0"/>
              </a:rPr>
              <a:t> </a:t>
            </a:r>
          </a:p>
        </p:txBody>
      </p:sp>
      <p:sp>
        <p:nvSpPr>
          <p:cNvPr id="61" name="TextBox 60">
            <a:extLst>
              <a:ext uri="{FF2B5EF4-FFF2-40B4-BE49-F238E27FC236}">
                <a16:creationId xmlns:a16="http://schemas.microsoft.com/office/drawing/2014/main" id="{7E3EF12F-D884-4659-BB9D-FD7D67C2B074}"/>
              </a:ext>
            </a:extLst>
          </p:cNvPr>
          <p:cNvSpPr txBox="1">
            <a:spLocks/>
          </p:cNvSpPr>
          <p:nvPr/>
        </p:nvSpPr>
        <p:spPr>
          <a:xfrm>
            <a:off x="6569226" y="2758915"/>
            <a:ext cx="4816323" cy="338554"/>
          </a:xfrm>
          <a:prstGeom prst="rect">
            <a:avLst/>
          </a:prstGeom>
          <a:noFill/>
        </p:spPr>
        <p:txBody>
          <a:bodyPr wrap="square" lIns="0" tIns="0" rIns="0" bIns="0" rtlCol="0">
            <a:spAutoFit/>
          </a:bodyPr>
          <a:lstStyle/>
          <a:p>
            <a:r>
              <a:rPr lang="en-GB" sz="1100">
                <a:latin typeface="Roboto" panose="02000000000000000000" pitchFamily="2" charset="0"/>
                <a:ea typeface="Roboto" panose="02000000000000000000" pitchFamily="2" charset="0"/>
                <a:cs typeface="Roboto" panose="02000000000000000000" pitchFamily="2" charset="0"/>
              </a:rPr>
              <a:t>Each participant gives feedback to the others: </a:t>
            </a:r>
          </a:p>
          <a:p>
            <a:pPr marL="0" indent="0" algn="l">
              <a:buFont typeface="Arial" panose="020B0604020202020204" pitchFamily="34" charset="0"/>
              <a:buNone/>
            </a:pPr>
            <a:r>
              <a:rPr lang="en-GB" sz="1100" i="0" kern="1200">
                <a:solidFill>
                  <a:schemeClr val="tx1"/>
                </a:solidFill>
                <a:latin typeface="Roboto Thin" panose="02000000000000000000" pitchFamily="2" charset="0"/>
                <a:ea typeface="+mn-ea"/>
                <a:cs typeface="+mn-cs"/>
              </a:rPr>
              <a:t>What have I appreciated </a:t>
            </a:r>
            <a:r>
              <a:rPr lang="en-GB" sz="1100">
                <a:latin typeface="Roboto Thin" panose="02000000000000000000" pitchFamily="2" charset="0"/>
              </a:rPr>
              <a:t>when working with you.</a:t>
            </a:r>
            <a:endParaRPr lang="en-GB" sz="1100" i="0" kern="1200">
              <a:solidFill>
                <a:schemeClr val="tx1"/>
              </a:solidFill>
              <a:latin typeface="Roboto Thin" panose="02000000000000000000" pitchFamily="2" charset="0"/>
              <a:ea typeface="+mn-ea"/>
              <a:cs typeface="+mn-cs"/>
            </a:endParaRPr>
          </a:p>
        </p:txBody>
      </p:sp>
      <p:grpSp>
        <p:nvGrpSpPr>
          <p:cNvPr id="62" name="Group 61">
            <a:extLst>
              <a:ext uri="{FF2B5EF4-FFF2-40B4-BE49-F238E27FC236}">
                <a16:creationId xmlns:a16="http://schemas.microsoft.com/office/drawing/2014/main" id="{A9EA708F-F80E-49E6-A891-EA10DE6F51FB}"/>
              </a:ext>
            </a:extLst>
          </p:cNvPr>
          <p:cNvGrpSpPr>
            <a:grpSpLocks/>
          </p:cNvGrpSpPr>
          <p:nvPr/>
        </p:nvGrpSpPr>
        <p:grpSpPr>
          <a:xfrm>
            <a:off x="10729177" y="830865"/>
            <a:ext cx="956646" cy="183405"/>
            <a:chOff x="5629763" y="828712"/>
            <a:chExt cx="956646" cy="183405"/>
          </a:xfrm>
        </p:grpSpPr>
        <p:pic>
          <p:nvPicPr>
            <p:cNvPr id="63" name="Graphic 7" descr="Clock outline">
              <a:extLst>
                <a:ext uri="{FF2B5EF4-FFF2-40B4-BE49-F238E27FC236}">
                  <a16:creationId xmlns:a16="http://schemas.microsoft.com/office/drawing/2014/main" id="{72E617D5-C5CF-4CA5-A982-2CD86DCFF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8741" y="828712"/>
              <a:ext cx="187668" cy="183405"/>
            </a:xfrm>
            <a:prstGeom prst="rect">
              <a:avLst/>
            </a:prstGeom>
          </p:spPr>
        </p:pic>
        <p:sp>
          <p:nvSpPr>
            <p:cNvPr id="79" name="TextBox 8">
              <a:extLst>
                <a:ext uri="{FF2B5EF4-FFF2-40B4-BE49-F238E27FC236}">
                  <a16:creationId xmlns:a16="http://schemas.microsoft.com/office/drawing/2014/main" id="{23C2D7BE-DFC2-45DE-9900-212343F6ECDE}"/>
                </a:ext>
              </a:extLst>
            </p:cNvPr>
            <p:cNvSpPr txBox="1">
              <a:spLocks/>
            </p:cNvSpPr>
            <p:nvPr/>
          </p:nvSpPr>
          <p:spPr>
            <a:xfrm>
              <a:off x="5629763" y="836834"/>
              <a:ext cx="761427"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effectLst/>
                  <a:uLnTx/>
                  <a:uFillTx/>
                  <a:latin typeface="Roboto Thin" panose="02000000000000000000" pitchFamily="2" charset="0"/>
                  <a:ea typeface="+mn-ea"/>
                  <a:cs typeface="+mn-cs"/>
                </a:rPr>
                <a:t>8 min per pers. </a:t>
              </a:r>
            </a:p>
          </p:txBody>
        </p:sp>
      </p:grpSp>
      <p:sp>
        <p:nvSpPr>
          <p:cNvPr id="83" name="TextBox 82">
            <a:extLst>
              <a:ext uri="{FF2B5EF4-FFF2-40B4-BE49-F238E27FC236}">
                <a16:creationId xmlns:a16="http://schemas.microsoft.com/office/drawing/2014/main" id="{F4C9A0AE-B68C-4E53-941C-082F2277E45F}"/>
              </a:ext>
            </a:extLst>
          </p:cNvPr>
          <p:cNvSpPr txBox="1"/>
          <p:nvPr/>
        </p:nvSpPr>
        <p:spPr>
          <a:xfrm>
            <a:off x="6591722" y="839442"/>
            <a:ext cx="1426464" cy="138499"/>
          </a:xfrm>
          <a:prstGeom prst="rect">
            <a:avLst/>
          </a:prstGeom>
          <a:noFill/>
        </p:spPr>
        <p:txBody>
          <a:bodyPr wrap="square" lIns="0" tIns="0" rIns="0" bIns="0" rtlCol="0">
            <a:spAutoFit/>
          </a:bodyPr>
          <a:lstStyle/>
          <a:p>
            <a:pPr algn="l"/>
            <a:r>
              <a:rPr lang="en-GB" sz="900">
                <a:solidFill>
                  <a:schemeClr val="tx2"/>
                </a:solidFill>
                <a:latin typeface="Roboto Thin" panose="02000000000000000000" pitchFamily="2" charset="0"/>
              </a:rPr>
              <a:t>7 min </a:t>
            </a:r>
            <a:r>
              <a:rPr lang="en-GB" sz="900">
                <a:latin typeface="Roboto Thin" panose="02000000000000000000" pitchFamily="2" charset="0"/>
              </a:rPr>
              <a:t>preparation </a:t>
            </a:r>
            <a:endParaRPr lang="en-GB" sz="900"/>
          </a:p>
        </p:txBody>
      </p:sp>
    </p:spTree>
    <p:extLst>
      <p:ext uri="{BB962C8B-B14F-4D97-AF65-F5344CB8AC3E}">
        <p14:creationId xmlns:p14="http://schemas.microsoft.com/office/powerpoint/2010/main" val="171311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summary, follow-up and check-out</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265" y="1687927"/>
            <a:ext cx="3274795" cy="2906375"/>
          </a:xfrm>
        </p:spPr>
        <p:txBody>
          <a:bodyPr>
            <a:normAutofit/>
          </a:bodyPr>
          <a:lstStyle/>
          <a:p>
            <a:endParaRPr lang="en-GB" sz="1300"/>
          </a:p>
          <a:p>
            <a:r>
              <a:rPr lang="en-GB" sz="1300"/>
              <a:t>Allocate 5-10 minutes at the end of each meeting for a meta-meeting (i.e., reflect on how you worked together today): What worked well, and what can we possibly adjust?</a:t>
            </a:r>
          </a:p>
          <a:p>
            <a:endParaRPr lang="en-GB" sz="1300"/>
          </a:p>
          <a:p>
            <a:r>
              <a:rPr lang="en-GB" sz="1300"/>
              <a:t>If you're going to work together for an extended period, we recommend conducting another follow-up session after some time to explore how team collaboration continues to function</a:t>
            </a:r>
            <a:endParaRPr lang="nb-NO" sz="130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1645177"/>
            <a:ext cx="3274795" cy="2140253"/>
          </a:xfrm>
        </p:spPr>
        <p:txBody>
          <a:bodyPr>
            <a:normAutofit/>
          </a:bodyPr>
          <a:lstStyle/>
          <a:p>
            <a:pPr marL="33" indent="0">
              <a:buNone/>
            </a:pPr>
            <a:endParaRPr lang="en-GB" sz="1300"/>
          </a:p>
          <a:p>
            <a:r>
              <a:rPr lang="en-GB" sz="1300"/>
              <a:t>How was it to work together as a team today? </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51125"/>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latin typeface="Roboto Thin" panose="02000000000000000000" pitchFamily="2" charset="0"/>
              </a:rPr>
              <a:t>Follow-up </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563"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accent1"/>
                </a:solidFill>
                <a:latin typeface="Roboto Thin"/>
                <a:ea typeface="Roboto Thin"/>
                <a:cs typeface="Roboto Thin"/>
              </a:rPr>
              <a:t>Check-out </a:t>
            </a:r>
            <a:endParaRPr lang="en-GB">
              <a:solidFill>
                <a:schemeClr val="accent1"/>
              </a:solidFill>
              <a:latin typeface="Roboto Thin" panose="02000000000000000000" pitchFamily="2" charset="0"/>
            </a:endParaRP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3640" y="1687927"/>
            <a:ext cx="3274795" cy="3355791"/>
          </a:xfrm>
          <a:prstGeom prst="rect">
            <a:avLst/>
          </a:prstGeom>
        </p:spPr>
        <p:txBody>
          <a:bodyPr vert="horz" lIns="0" tIns="0" rIns="0" bIns="0" rtlCol="0" anchor="t">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0" indent="0">
              <a:buFont typeface="Wingdings 3" panose="05040102010807070707" pitchFamily="18" charset="2"/>
              <a:buNone/>
            </a:pPr>
            <a:endParaRPr lang="en-GB" sz="1300"/>
          </a:p>
          <a:p>
            <a:r>
              <a:rPr lang="en-GB" sz="1300"/>
              <a:t>Summarize what there is consensus on, what may still be unclear, and how this will be followed up. Any points requiring further clarification will be noted by the facilitator.</a:t>
            </a:r>
          </a:p>
          <a:p>
            <a:pPr marL="261620" indent="-261620"/>
            <a:endParaRPr lang="en-GB" sz="1300"/>
          </a:p>
          <a:p>
            <a:pPr marR="0" lvl="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0" i="0" u="none" strike="noStrike" kern="1200" cap="none" spc="0" normalizeH="0" baseline="0" noProof="0">
                <a:ln>
                  <a:noFill/>
                </a:ln>
                <a:solidFill>
                  <a:prstClr val="black"/>
                </a:solidFill>
                <a:effectLst/>
                <a:uLnTx/>
                <a:uFillTx/>
                <a:latin typeface="Merriweather Light"/>
                <a:ea typeface="+mn-ea"/>
                <a:cs typeface="+mn-cs"/>
              </a:rPr>
              <a:t>Agree on when a revised team contract based on the input provided in the workshop should be ready. This includes the teams purpose, goals, roles, work methods, collaboration norms and team development.</a:t>
            </a: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3640"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latin typeface="Roboto Thin" panose="02000000000000000000" pitchFamily="2" charset="0"/>
              </a:rPr>
              <a:t>Summary </a:t>
            </a:r>
          </a:p>
        </p:txBody>
      </p:sp>
    </p:spTree>
    <p:extLst>
      <p:ext uri="{BB962C8B-B14F-4D97-AF65-F5344CB8AC3E}">
        <p14:creationId xmlns:p14="http://schemas.microsoft.com/office/powerpoint/2010/main" val="5438326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heme/theme1.xml><?xml version="1.0" encoding="utf-8"?>
<a:theme xmlns:a="http://schemas.openxmlformats.org/drawingml/2006/main" name="Start Smart mal">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Start Smart">
      <a:majorFont>
        <a:latin typeface="Roboto Thin"/>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AE06B84C-D773-4A1E-9A89-9E3781D56943}" vid="{36A6C21E-4382-45A6-9817-9382342205C9}"/>
    </a:ext>
  </a:extLst>
</a:theme>
</file>

<file path=ppt/theme/theme2.xml><?xml version="1.0" encoding="utf-8"?>
<a:theme xmlns:a="http://schemas.openxmlformats.org/drawingml/2006/main" name="Teamkontrakter">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AFF">
      <a:majorFont>
        <a:latin typeface="Riks Normal"/>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AE06B84C-D773-4A1E-9A89-9E3781D56943}" vid="{997EDB35-A12A-48A4-8A38-1A774E74C4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60C73D15F7EDE4AB71BC2A5F644F7E3" ma:contentTypeVersion="11" ma:contentTypeDescription="Opprett et nytt dokument." ma:contentTypeScope="" ma:versionID="a66f39512469725f8860d226e7623c6c">
  <xsd:schema xmlns:xsd="http://www.w3.org/2001/XMLSchema" xmlns:xs="http://www.w3.org/2001/XMLSchema" xmlns:p="http://schemas.microsoft.com/office/2006/metadata/properties" xmlns:ns2="8812dd19-0318-46c9-adfe-191c1f339381" xmlns:ns3="31c56389-846b-4729-87b7-b5f409bf553f" targetNamespace="http://schemas.microsoft.com/office/2006/metadata/properties" ma:root="true" ma:fieldsID="8a0fb21e3d08cc81fea213b661965971" ns2:_="" ns3:_="">
    <xsd:import namespace="8812dd19-0318-46c9-adfe-191c1f339381"/>
    <xsd:import namespace="31c56389-846b-4729-87b7-b5f409bf553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2dd19-0318-46c9-adfe-191c1f339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da416309-978b-475a-8186-0e7e88e7999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c56389-846b-4729-87b7-b5f409bf553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957c0b2-be7f-476f-8fab-c16c4961aadb}" ma:internalName="TaxCatchAll" ma:showField="CatchAllData" ma:web="31c56389-846b-4729-87b7-b5f409bf553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12dd19-0318-46c9-adfe-191c1f339381">
      <Terms xmlns="http://schemas.microsoft.com/office/infopath/2007/PartnerControls"/>
    </lcf76f155ced4ddcb4097134ff3c332f>
    <TaxCatchAll xmlns="31c56389-846b-4729-87b7-b5f409bf553f" xsi:nil="true"/>
    <SharedWithUsers xmlns="31c56389-846b-4729-87b7-b5f409bf553f">
      <UserInfo>
        <DisplayName>Harald Engesæth</DisplayName>
        <AccountId>12</AccountId>
        <AccountType/>
      </UserInfo>
    </SharedWithUsers>
  </documentManagement>
</p:properties>
</file>

<file path=customXml/itemProps1.xml><?xml version="1.0" encoding="utf-8"?>
<ds:datastoreItem xmlns:ds="http://schemas.openxmlformats.org/officeDocument/2006/customXml" ds:itemID="{D6D9A385-FC0F-4FD7-A089-C7CD655C6297}">
  <ds:schemaRefs>
    <ds:schemaRef ds:uri="http://schemas.microsoft.com/sharepoint/v3/contenttype/forms"/>
  </ds:schemaRefs>
</ds:datastoreItem>
</file>

<file path=customXml/itemProps2.xml><?xml version="1.0" encoding="utf-8"?>
<ds:datastoreItem xmlns:ds="http://schemas.openxmlformats.org/officeDocument/2006/customXml" ds:itemID="{956F38A3-8B39-4A9A-B20D-0B11046465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2dd19-0318-46c9-adfe-191c1f339381"/>
    <ds:schemaRef ds:uri="31c56389-846b-4729-87b7-b5f409bf5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069D85-F7F3-415C-AEFE-1D0F594EBDD5}">
  <ds:schemaRefs>
    <ds:schemaRef ds:uri="31c56389-846b-4729-87b7-b5f409bf553f"/>
    <ds:schemaRef ds:uri="8812dd19-0318-46c9-adfe-191c1f3393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Start Smart ppt template</Template>
  <TotalTime>0</TotalTime>
  <Words>3398</Words>
  <Application>Microsoft Office PowerPoint</Application>
  <PresentationFormat>Widescreen</PresentationFormat>
  <Paragraphs>341</Paragraphs>
  <Slides>17</Slides>
  <Notes>9</Notes>
  <HiddenSlides>0</HiddenSlides>
  <MMClips>1</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Start Smart mal</vt:lpstr>
      <vt:lpstr>Teamkontrakter</vt:lpstr>
      <vt:lpstr>PowerPoint Presentation</vt:lpstr>
      <vt:lpstr>Get to know START SMART</vt:lpstr>
      <vt:lpstr>Teamguide</vt:lpstr>
      <vt:lpstr>Preparations for the workshop</vt:lpstr>
      <vt:lpstr>START SMART agenda and check-in </vt:lpstr>
      <vt:lpstr>Recap </vt:lpstr>
      <vt:lpstr>[Template for printing]</vt:lpstr>
      <vt:lpstr>Our teamcontract</vt:lpstr>
      <vt:lpstr>START SMART summary, follow-up and check-out</vt:lpstr>
      <vt:lpstr>Parking lot    Anything that arises during the workshop that cannot be addressed there but should be discussed in another relevant forum or meeting </vt:lpstr>
      <vt:lpstr>Facilitator guide</vt:lpstr>
      <vt:lpstr>Preparations for the facilitator</vt:lpstr>
      <vt:lpstr>The workshop - 1/4 </vt:lpstr>
      <vt:lpstr>The workshop – 2/4</vt:lpstr>
      <vt:lpstr>The workshop – 3/4</vt:lpstr>
      <vt:lpstr>The workshop 4/4</vt:lpstr>
      <vt:lpstr>Facilitator slide with sub-questions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Linn Lien Lømo</dc:creator>
  <cp:lastModifiedBy>Marie Bjerga</cp:lastModifiedBy>
  <cp:revision>2</cp:revision>
  <cp:lastPrinted>2023-09-11T07:26:54Z</cp:lastPrinted>
  <dcterms:created xsi:type="dcterms:W3CDTF">2023-09-08T10:33:51Z</dcterms:created>
  <dcterms:modified xsi:type="dcterms:W3CDTF">2023-09-11T16:05:49Z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aff</vt:lpwstr>
  </property>
  <property fmtid="{D5CDD505-2E9C-101B-9397-08002B2CF9AE}" pid="3" name="TemplateId">
    <vt:lpwstr>636967130208446213</vt:lpwstr>
  </property>
  <property fmtid="{D5CDD505-2E9C-101B-9397-08002B2CF9AE}" pid="4" name="UserProfileId">
    <vt:lpwstr>636946435778362070</vt:lpwstr>
  </property>
  <property fmtid="{D5CDD505-2E9C-101B-9397-08002B2CF9AE}" pid="5" name="ContentTypeId">
    <vt:lpwstr>0x010100260C73D15F7EDE4AB71BC2A5F644F7E3</vt:lpwstr>
  </property>
  <property fmtid="{D5CDD505-2E9C-101B-9397-08002B2CF9AE}" pid="6" name="MediaServiceImageTags">
    <vt:lpwstr/>
  </property>
</Properties>
</file>