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5" r:id="rId4"/>
    <p:sldMasterId id="2147483668" r:id="rId5"/>
  </p:sldMasterIdLst>
  <p:notesMasterIdLst>
    <p:notesMasterId r:id="rId23"/>
  </p:notesMasterIdLst>
  <p:sldIdLst>
    <p:sldId id="295" r:id="rId6"/>
    <p:sldId id="298" r:id="rId7"/>
    <p:sldId id="290" r:id="rId8"/>
    <p:sldId id="277" r:id="rId9"/>
    <p:sldId id="284" r:id="rId10"/>
    <p:sldId id="299" r:id="rId11"/>
    <p:sldId id="303" r:id="rId12"/>
    <p:sldId id="304" r:id="rId13"/>
    <p:sldId id="297" r:id="rId14"/>
    <p:sldId id="286" r:id="rId15"/>
    <p:sldId id="289" r:id="rId16"/>
    <p:sldId id="278" r:id="rId17"/>
    <p:sldId id="279" r:id="rId18"/>
    <p:sldId id="281" r:id="rId19"/>
    <p:sldId id="291" r:id="rId20"/>
    <p:sldId id="282" r:id="rId21"/>
    <p:sldId id="305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erriweather Light" panose="00000400000000000000" pitchFamily="2" charset="0"/>
      <p:regular r:id="rId28"/>
      <p: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Thin" panose="02000000000000000000" pitchFamily="2" charset="0"/>
      <p:regular r:id="rId34"/>
      <p:italic r:id="rId35"/>
    </p:embeddedFont>
    <p:embeddedFont>
      <p:font typeface="Wingdings 3" panose="05040102010807070707" pitchFamily="18" charset="2"/>
      <p:regular r:id="rId36"/>
    </p:embeddedFont>
  </p:embeddedFontLst>
  <p:custDataLst>
    <p:tags r:id="rId37"/>
  </p:custDataLst>
  <p:defaultTextStyle>
    <a:defPPr>
      <a:defRPr lang="nb-NO"/>
    </a:defPPr>
    <a:lvl1pPr marL="0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9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8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5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4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3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52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30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+ Title Section" id="{63C616C7-A2C6-42D3-A945-660027590C85}">
          <p14:sldIdLst>
            <p14:sldId id="295"/>
            <p14:sldId id="298"/>
          </p14:sldIdLst>
        </p14:section>
        <p14:section name="Teamguide" id="{7C0EF269-C1B5-4C3A-9F3D-2BEBE3275EE6}">
          <p14:sldIdLst>
            <p14:sldId id="290"/>
            <p14:sldId id="277"/>
            <p14:sldId id="284"/>
            <p14:sldId id="299"/>
            <p14:sldId id="303"/>
            <p14:sldId id="304"/>
            <p14:sldId id="297"/>
            <p14:sldId id="286"/>
          </p14:sldIdLst>
        </p14:section>
        <p14:section name="Fasilitatorguide" id="{17AF80B5-6296-413F-8651-FE3F09A52B4A}">
          <p14:sldIdLst>
            <p14:sldId id="289"/>
            <p14:sldId id="278"/>
            <p14:sldId id="279"/>
            <p14:sldId id="281"/>
            <p14:sldId id="291"/>
            <p14:sldId id="282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87B014-7786-DE50-FC1A-20BEF862DABE}" name="Therese Egeland" initials="TE" userId="S::Therese.Egeland@nhh.no::fede74bc-7dae-45a6-a514-33668504c638" providerId="AD"/>
  <p188:author id="{E3AE1C33-71F9-E47A-BFA0-E8E75FDA37EB}" name="Cinta Lilis Jacobsen" initials="CLJ" userId="S::Cinta.Jacobsen@student.nhh.no::92db34bd-c27a-44a8-9fea-8b5d8b534797" providerId="AD"/>
  <p188:author id="{00443769-FAB7-7961-0542-B1C5398ADCC0}" name="Marie Bjerga" initials="MB" userId="S::marie.bjerga@aff.no::ab95f6c2-5c8c-43a3-888f-7fb64bf5fd5c" providerId="AD"/>
  <p188:author id="{9461E675-100F-FABC-BA4B-01748AECB138}" name="Linn Lien Lømo" initials="LLL" userId="S::linn.lomo@aff.no::4c328ff5-2ca2-4df5-8c15-3268c04a7909" providerId="AD"/>
  <p188:author id="{C602E0DC-E5E4-A2D0-63AD-85ABD2F539CB}" name="Therese E. Sverdrup" initials="TES" userId="S::Therese.Sverdrup@nhh.no::fede74bc-7dae-45a6-a514-33668504c6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BF1"/>
    <a:srgbClr val="8CA5BF"/>
    <a:srgbClr val="D94C00"/>
    <a:srgbClr val="EFECE7"/>
    <a:srgbClr val="231651"/>
    <a:srgbClr val="3D5471"/>
    <a:srgbClr val="FF3300"/>
    <a:srgbClr val="C4D8DD"/>
    <a:srgbClr val="9FC5CD"/>
    <a:srgbClr val="D7E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BDAC3-2B9F-4AAE-83AC-FA9D9379DBCE}" v="341" dt="2023-09-10T15:07:15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64" autoAdjust="0"/>
  </p:normalViewPr>
  <p:slideViewPr>
    <p:cSldViewPr snapToGrid="0">
      <p:cViewPr>
        <p:scale>
          <a:sx n="100" d="100"/>
          <a:sy n="100" d="100"/>
        </p:scale>
        <p:origin x="31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D4B22-1BDE-42D6-9EA3-30EB705DC4B0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7A900-E83A-4738-99F8-0543BD825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8831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7A900-E83A-4738-99F8-0543BD8254B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30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859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GJENNOMGÅ AGENDA 5 min </a:t>
            </a:r>
          </a:p>
          <a:p>
            <a:r>
              <a:rPr lang="nb-NO" b="1"/>
              <a:t>INNSJEKK 10 min – ta runden innom alle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5640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259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Denne versjonen kan skrives ut og henges på veggen til workshopen.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5445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Dette er en teamkontraktsmal hvor dere kan fylle inn det dere har blitt enige om i etterkant av workshopen. </a:t>
            </a:r>
          </a:p>
          <a:p>
            <a:r>
              <a:rPr lang="nb-NO" dirty="0"/>
              <a:t>Boksene i denne kan justeres og redigeres.</a:t>
            </a:r>
          </a:p>
          <a:p>
            <a:r>
              <a:rPr lang="nb-NO" dirty="0"/>
              <a:t>De personlige bruksanvisningene trengs ikke å legges inn her i teamkontrakten, men vi har beholdt feltet for å synliggjøre hva dere har gjennomgått i Start Smart workshopen.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7245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OPPSUMMERING, OPPFØLGING OG UTSJEKK 15 min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526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553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292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294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E9E4-9987-4A77-A9A0-8E88107A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78070" y="2085989"/>
            <a:ext cx="3840681" cy="36933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64550-7153-499B-A553-FFE23745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9C7D9-025E-4529-BD0F-F0D907F1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CE35C-3DCA-46DD-A0C1-89EB849E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034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1762F-12D6-4DA0-84C0-66B51BD5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14870-F92B-4C10-A8A3-17E77C45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DABCB-3FD8-4831-B01F-F729379B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066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 til utfylling_Kortver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B121EE71-0E1A-4ACC-A321-2093775C1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9617" y="4288735"/>
            <a:ext cx="3439399" cy="2056775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171C33A-D335-46A9-A889-B1061E720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187" y="4288736"/>
            <a:ext cx="3439399" cy="2056776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ED049FB-0F9F-4098-B893-722E40055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771" y="4288735"/>
            <a:ext cx="3443415" cy="2057453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863" y="1120775"/>
            <a:ext cx="5200639" cy="2201340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609488" y="1317407"/>
            <a:ext cx="23035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Vår </a:t>
            </a:r>
            <a:r>
              <a:rPr lang="nb-NO" sz="2400">
                <a:solidFill>
                  <a:srgbClr val="231651"/>
                </a:solidFill>
                <a:latin typeface="Roboto Thin" panose="02000000000000000000" pitchFamily="2" charset="0"/>
              </a:rPr>
              <a:t>teamkontrakt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>
            <a:spLocks/>
          </p:cNvSpPr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024CB-FC82-4D59-8552-4CA26F3C8B6C}"/>
              </a:ext>
            </a:extLst>
          </p:cNvPr>
          <p:cNvCxnSpPr>
            <a:cxnSpLocks/>
            <a:stCxn id="6" idx="0"/>
          </p:cNvCxnSpPr>
          <p:nvPr userDrawn="1"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Personlig brukanvisning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8F1D296-5025-4CF0-97D2-9397541EC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9227" y="1117216"/>
            <a:ext cx="5200639" cy="2208221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336720-455F-458A-A367-CD2563ACC872}"/>
              </a:ext>
            </a:extLst>
          </p:cNvPr>
          <p:cNvCxnSpPr>
            <a:cxnSpLocks/>
          </p:cNvCxnSpPr>
          <p:nvPr userDrawn="1"/>
        </p:nvCxnSpPr>
        <p:spPr>
          <a:xfrm>
            <a:off x="4587309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522D58-4602-4DD2-86E0-4CB38EB7EB0C}"/>
              </a:ext>
            </a:extLst>
          </p:cNvPr>
          <p:cNvCxnSpPr>
            <a:cxnSpLocks/>
          </p:cNvCxnSpPr>
          <p:nvPr userDrawn="1"/>
        </p:nvCxnSpPr>
        <p:spPr>
          <a:xfrm>
            <a:off x="8218633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75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versjon med 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B121EE71-0E1A-4ACC-A321-2093775C1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9617" y="4675536"/>
            <a:ext cx="3439399" cy="1669974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171C33A-D335-46A9-A889-B1061E720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187" y="4675536"/>
            <a:ext cx="3439399" cy="166997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ED049FB-0F9F-4098-B893-722E40055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771" y="4675537"/>
            <a:ext cx="3443415" cy="167065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863" y="1485341"/>
            <a:ext cx="5200639" cy="183677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609488" y="1317407"/>
            <a:ext cx="23035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Vår teamkontrakt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>
            <a:spLocks/>
          </p:cNvSpPr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024CB-FC82-4D59-8552-4CA26F3C8B6C}"/>
              </a:ext>
            </a:extLst>
          </p:cNvPr>
          <p:cNvCxnSpPr>
            <a:cxnSpLocks/>
            <a:stCxn id="6" idx="0"/>
          </p:cNvCxnSpPr>
          <p:nvPr userDrawn="1"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Personlig bruksanvisning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8F1D296-5025-4CF0-97D2-9397541EC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9227" y="1485341"/>
            <a:ext cx="5200639" cy="184009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77886" y="1081042"/>
            <a:ext cx="5200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 Thin" panose="02000000000000000000" pitchFamily="2" charset="0"/>
              </a:rPr>
              <a:t>Hva er det vi som gruppe ønsker å oppnå? 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FB14ABF-082F-407C-B13F-D7F8CA29D1DB}"/>
              </a:ext>
            </a:extLst>
          </p:cNvPr>
          <p:cNvSpPr txBox="1"/>
          <p:nvPr userDrawn="1"/>
        </p:nvSpPr>
        <p:spPr>
          <a:xfrm>
            <a:off x="6569227" y="1081042"/>
            <a:ext cx="52006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 Thin" panose="02000000000000000000" pitchFamily="2" charset="0"/>
              </a:rPr>
              <a:t>Hva er mine egenopplevde styrker og svakheter i samarbeidssituasjoner?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 Thin" panose="02000000000000000000" pitchFamily="2" charset="0"/>
              </a:rPr>
              <a:t>Hva trenger jeg fra gruppen for å være på mitt beste?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EACAC66-83E9-4F60-BB8D-6386DD749167}"/>
              </a:ext>
            </a:extLst>
          </p:cNvPr>
          <p:cNvSpPr txBox="1"/>
          <p:nvPr userDrawn="1"/>
        </p:nvSpPr>
        <p:spPr>
          <a:xfrm>
            <a:off x="1058864" y="4276514"/>
            <a:ext cx="3438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 Thin" panose="02000000000000000000" pitchFamily="2" charset="0"/>
              </a:rPr>
              <a:t>Hvilke roller trenger vi i denne gruppen for å levere på </a:t>
            </a:r>
            <a:br>
              <a:rPr lang="nb-NO" sz="1000" i="0">
                <a:latin typeface="Roboto Thin" panose="02000000000000000000" pitchFamily="2" charset="0"/>
              </a:rPr>
            </a:br>
            <a:r>
              <a:rPr lang="nb-NO" sz="1000" i="0">
                <a:latin typeface="Roboto Thin" panose="02000000000000000000" pitchFamily="2" charset="0"/>
              </a:rPr>
              <a:t>mål og ambisjon vi har satt oss?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F36326F7-D525-4213-A2BB-314B6E8A8685}"/>
              </a:ext>
            </a:extLst>
          </p:cNvPr>
          <p:cNvSpPr txBox="1"/>
          <p:nvPr userDrawn="1"/>
        </p:nvSpPr>
        <p:spPr>
          <a:xfrm>
            <a:off x="4680147" y="4276513"/>
            <a:ext cx="3438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24E2905D-E8AD-430F-BC45-42A7CBE34277}"/>
              </a:ext>
            </a:extLst>
          </p:cNvPr>
          <p:cNvSpPr txBox="1"/>
          <p:nvPr userDrawn="1"/>
        </p:nvSpPr>
        <p:spPr>
          <a:xfrm>
            <a:off x="8309617" y="4276512"/>
            <a:ext cx="3438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 Thin" panose="02000000000000000000" pitchFamily="2" charset="0"/>
              </a:rPr>
              <a:t>Hvilke spilleregler bør vi ha for å jobbe best sammen som et team?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70FA06A-4C3B-4494-8FF5-EF807E8A0BA3}"/>
              </a:ext>
            </a:extLst>
          </p:cNvPr>
          <p:cNvCxnSpPr>
            <a:cxnSpLocks/>
          </p:cNvCxnSpPr>
          <p:nvPr userDrawn="1"/>
        </p:nvCxnSpPr>
        <p:spPr>
          <a:xfrm>
            <a:off x="4587309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40AB38-D571-4361-9DEB-5BD35538B060}"/>
              </a:ext>
            </a:extLst>
          </p:cNvPr>
          <p:cNvCxnSpPr>
            <a:cxnSpLocks/>
          </p:cNvCxnSpPr>
          <p:nvPr userDrawn="1"/>
        </p:nvCxnSpPr>
        <p:spPr>
          <a:xfrm>
            <a:off x="8218633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67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versjon med fasilitator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B121EE71-0E1A-4ACC-A321-2093775C1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9617" y="4898390"/>
            <a:ext cx="3439399" cy="144711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171C33A-D335-46A9-A889-B1061E720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187" y="4898391"/>
            <a:ext cx="3439399" cy="1447120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ED049FB-0F9F-4098-B893-722E40055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771" y="4898391"/>
            <a:ext cx="3443415" cy="144779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863" y="1724893"/>
            <a:ext cx="5200639" cy="159722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024CB-FC82-4D59-8552-4CA26F3C8B6C}"/>
              </a:ext>
            </a:extLst>
          </p:cNvPr>
          <p:cNvCxnSpPr>
            <a:cxnSpLocks/>
            <a:stCxn id="6" idx="0"/>
          </p:cNvCxnSpPr>
          <p:nvPr userDrawn="1"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Personlig bruksanvisning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8F1D296-5025-4CF0-97D2-9397541EC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9227" y="1724893"/>
            <a:ext cx="5200639" cy="160054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77886" y="1081042"/>
            <a:ext cx="52006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</a:rPr>
              <a:t>Hva er det vi som gruppe ønsker å oppnå?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</a:rPr>
              <a:t> 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FB14ABF-082F-407C-B13F-D7F8CA29D1DB}"/>
              </a:ext>
            </a:extLst>
          </p:cNvPr>
          <p:cNvSpPr txBox="1"/>
          <p:nvPr userDrawn="1"/>
        </p:nvSpPr>
        <p:spPr>
          <a:xfrm>
            <a:off x="6569227" y="1081042"/>
            <a:ext cx="52006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</a:rPr>
              <a:t>Hva er mine egenopplevde styrker og svakheter i samarbeidssituasjoner?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</a:rPr>
              <a:t>Hva trenger jeg fra gruppen for å være på mitt beste?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EACAC66-83E9-4F60-BB8D-6386DD749167}"/>
              </a:ext>
            </a:extLst>
          </p:cNvPr>
          <p:cNvSpPr txBox="1"/>
          <p:nvPr userDrawn="1"/>
        </p:nvSpPr>
        <p:spPr>
          <a:xfrm>
            <a:off x="1058864" y="4276514"/>
            <a:ext cx="34386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</a:rPr>
              <a:t>Hvilke roller trenger vi i denne gruppen for å levere på mål og ambisjon vi har satt oss?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F36326F7-D525-4213-A2BB-314B6E8A8685}"/>
              </a:ext>
            </a:extLst>
          </p:cNvPr>
          <p:cNvSpPr txBox="1"/>
          <p:nvPr userDrawn="1"/>
        </p:nvSpPr>
        <p:spPr>
          <a:xfrm>
            <a:off x="4680147" y="4276513"/>
            <a:ext cx="34386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24E2905D-E8AD-430F-BC45-42A7CBE34277}"/>
              </a:ext>
            </a:extLst>
          </p:cNvPr>
          <p:cNvSpPr txBox="1"/>
          <p:nvPr userDrawn="1"/>
        </p:nvSpPr>
        <p:spPr>
          <a:xfrm>
            <a:off x="8309617" y="4276512"/>
            <a:ext cx="34386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20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/>
          <p:nvPr userDrawn="1"/>
        </p:nvSpPr>
        <p:spPr>
          <a:xfrm rot="16200000">
            <a:off x="-1254691" y="1694366"/>
            <a:ext cx="35125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800" err="1">
                <a:solidFill>
                  <a:schemeClr val="accent4"/>
                </a:solidFill>
                <a:latin typeface="Roboto Thin" panose="02000000000000000000" pitchFamily="2" charset="0"/>
              </a:rPr>
              <a:t>Fasilitatorspørsmål</a:t>
            </a:r>
            <a:r>
              <a:rPr lang="nb-NO" sz="1800">
                <a:solidFill>
                  <a:schemeClr val="accent4"/>
                </a:solidFill>
                <a:latin typeface="Roboto Thin" panose="02000000000000000000" pitchFamily="2" charset="0"/>
              </a:rPr>
              <a:t> og aktuelle hjelpespørsmål for hvert område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C7DBF46-8A0E-43B6-82CC-B10B735F42F3}"/>
              </a:ext>
            </a:extLst>
          </p:cNvPr>
          <p:cNvCxnSpPr>
            <a:cxnSpLocks/>
          </p:cNvCxnSpPr>
          <p:nvPr userDrawn="1"/>
        </p:nvCxnSpPr>
        <p:spPr>
          <a:xfrm>
            <a:off x="4587309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E8058D-AF8D-4ACA-B278-6EFD6C7204FB}"/>
              </a:ext>
            </a:extLst>
          </p:cNvPr>
          <p:cNvCxnSpPr>
            <a:cxnSpLocks/>
          </p:cNvCxnSpPr>
          <p:nvPr userDrawn="1"/>
        </p:nvCxnSpPr>
        <p:spPr>
          <a:xfrm>
            <a:off x="8218633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260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ersjon til ut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E591C7-EB94-450C-B33F-6E0689012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78070" y="2085989"/>
            <a:ext cx="3840681" cy="369334"/>
          </a:xfrm>
        </p:spPr>
        <p:txBody>
          <a:bodyPr>
            <a:normAutofit/>
          </a:bodyPr>
          <a:lstStyle>
            <a:lvl1pPr algn="r">
              <a:defRPr/>
            </a:lvl1pPr>
          </a:lstStyle>
          <a:p>
            <a:r>
              <a:rPr lang="nb-NO">
                <a:solidFill>
                  <a:schemeClr val="accent4"/>
                </a:solidFill>
              </a:rPr>
              <a:t>[Mal til utskrift]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035C2B-1BB6-498B-8D14-E55FDE3F2D9B}"/>
              </a:ext>
            </a:extLst>
          </p:cNvPr>
          <p:cNvSpPr>
            <a:spLocks/>
          </p:cNvSpPr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9CCDA8-C293-4C27-9A5A-F71A909E6934}"/>
              </a:ext>
            </a:extLst>
          </p:cNvPr>
          <p:cNvCxnSpPr>
            <a:cxnSpLocks/>
            <a:stCxn id="7" idx="0"/>
            <a:endCxn id="7" idx="2"/>
          </p:cNvCxnSpPr>
          <p:nvPr userDrawn="1"/>
        </p:nvCxnSpPr>
        <p:spPr>
          <a:xfrm>
            <a:off x="6403895" y="350315"/>
            <a:ext cx="0" cy="615737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EF8D197-F41F-4CCC-BC9F-476FACB846AD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947FC-6CE7-4810-818F-E6F104102050}"/>
              </a:ext>
            </a:extLst>
          </p:cNvPr>
          <p:cNvSpPr/>
          <p:nvPr userDrawn="1"/>
        </p:nvSpPr>
        <p:spPr>
          <a:xfrm>
            <a:off x="1058773" y="2644878"/>
            <a:ext cx="520220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EDC221-A6A0-4542-BA5A-270B796CDD0D}"/>
              </a:ext>
            </a:extLst>
          </p:cNvPr>
          <p:cNvSpPr>
            <a:spLocks/>
          </p:cNvSpPr>
          <p:nvPr userDrawn="1"/>
        </p:nvSpPr>
        <p:spPr>
          <a:xfrm>
            <a:off x="1058773" y="2978917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3C1859-7118-46D7-B1A1-6FF9F9D8F822}"/>
              </a:ext>
            </a:extLst>
          </p:cNvPr>
          <p:cNvSpPr>
            <a:spLocks/>
          </p:cNvSpPr>
          <p:nvPr userDrawn="1"/>
        </p:nvSpPr>
        <p:spPr>
          <a:xfrm>
            <a:off x="3750642" y="2978917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D08EC2-DD10-46FB-BD93-BAE521463D03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6D2768-8129-4B6E-9033-9E6F9807DEB3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421786-6E03-4B71-B59F-A5C7045B2577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96229C-A40F-4E3B-BB29-8BAF4D5D079F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98EBCD-BACA-4EE9-AD60-1F0772932BA7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98531D-1F2B-4850-94FC-64942D00AD06}"/>
              </a:ext>
            </a:extLst>
          </p:cNvPr>
          <p:cNvSpPr>
            <a:spLocks/>
          </p:cNvSpPr>
          <p:nvPr userDrawn="1"/>
        </p:nvSpPr>
        <p:spPr>
          <a:xfrm>
            <a:off x="1058773" y="4675812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575A8D-32FD-4A28-9247-6E9688E6AC71}"/>
              </a:ext>
            </a:extLst>
          </p:cNvPr>
          <p:cNvSpPr>
            <a:spLocks/>
          </p:cNvSpPr>
          <p:nvPr userDrawn="1"/>
        </p:nvSpPr>
        <p:spPr>
          <a:xfrm>
            <a:off x="3750642" y="4675812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BC1727-0A75-4C5B-9567-FF29A4292030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F04673-AD52-46D6-9F51-CC48AFEE18D7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53A368-1325-4592-82AF-86AE2B247001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13815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07254C-35B5-41CE-99DF-950983FAB19F}"/>
              </a:ext>
            </a:extLst>
          </p:cNvPr>
          <p:cNvCxnSpPr>
            <a:cxnSpLocks/>
          </p:cNvCxnSpPr>
          <p:nvPr userDrawn="1"/>
        </p:nvCxnSpPr>
        <p:spPr>
          <a:xfrm>
            <a:off x="943897" y="2488467"/>
            <a:ext cx="545999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EFDF62-10AC-4735-8F82-7CB3E78B8652}"/>
              </a:ext>
            </a:extLst>
          </p:cNvPr>
          <p:cNvCxnSpPr>
            <a:cxnSpLocks/>
          </p:cNvCxnSpPr>
          <p:nvPr userDrawn="1"/>
        </p:nvCxnSpPr>
        <p:spPr>
          <a:xfrm flipH="1">
            <a:off x="3655492" y="3006213"/>
            <a:ext cx="0" cy="3411416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855926C-7B6D-4328-9B67-D738D706D48F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17CF6A-187A-4782-93F7-AD81D3DBC0B8}"/>
              </a:ext>
            </a:extLst>
          </p:cNvPr>
          <p:cNvSpPr/>
          <p:nvPr userDrawn="1"/>
        </p:nvSpPr>
        <p:spPr>
          <a:xfrm>
            <a:off x="981037" y="2682977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97DA4-673E-484D-861B-09C82A34D3DB}"/>
              </a:ext>
            </a:extLst>
          </p:cNvPr>
          <p:cNvSpPr txBox="1"/>
          <p:nvPr userDrawn="1"/>
        </p:nvSpPr>
        <p:spPr>
          <a:xfrm>
            <a:off x="1058772" y="1073907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Hvorfor er vi et team og </a:t>
            </a:r>
            <a:br>
              <a:rPr lang="nb-NO" sz="900" i="0">
                <a:latin typeface="Roboto Thin" panose="02000000000000000000" pitchFamily="2" charset="0"/>
              </a:rPr>
            </a:br>
            <a:r>
              <a:rPr lang="nb-NO" sz="900" i="0">
                <a:latin typeface="Roboto Thin" panose="02000000000000000000" pitchFamily="2" charset="0"/>
              </a:rPr>
              <a:t>hva er vår overordnede ambisjon?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C2B3F2-A256-4DE9-8743-E621D66DE1A2}"/>
              </a:ext>
            </a:extLst>
          </p:cNvPr>
          <p:cNvSpPr txBox="1"/>
          <p:nvPr userDrawn="1"/>
        </p:nvSpPr>
        <p:spPr>
          <a:xfrm>
            <a:off x="3750642" y="1068091"/>
            <a:ext cx="251033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Hva er gruppens konkrete mål?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F2798B-9BB5-43E6-A361-3905CD323F69}"/>
              </a:ext>
            </a:extLst>
          </p:cNvPr>
          <p:cNvSpPr txBox="1"/>
          <p:nvPr userDrawn="1"/>
        </p:nvSpPr>
        <p:spPr>
          <a:xfrm>
            <a:off x="6569227" y="1073918"/>
            <a:ext cx="444844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453C04-D683-4582-AF21-9D1F428D6AC5}"/>
              </a:ext>
            </a:extLst>
          </p:cNvPr>
          <p:cNvSpPr txBox="1"/>
          <p:nvPr userDrawn="1"/>
        </p:nvSpPr>
        <p:spPr>
          <a:xfrm>
            <a:off x="1064796" y="3239257"/>
            <a:ext cx="251033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6A1836-A02A-477D-9A43-C5085171801C}"/>
              </a:ext>
            </a:extLst>
          </p:cNvPr>
          <p:cNvSpPr txBox="1"/>
          <p:nvPr userDrawn="1"/>
        </p:nvSpPr>
        <p:spPr>
          <a:xfrm>
            <a:off x="3750642" y="3234647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54E1CF-92E8-4BC8-8FF6-29384F2CBBB7}"/>
              </a:ext>
            </a:extLst>
          </p:cNvPr>
          <p:cNvSpPr txBox="1"/>
          <p:nvPr userDrawn="1"/>
        </p:nvSpPr>
        <p:spPr>
          <a:xfrm>
            <a:off x="1058772" y="4931333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Hvilke spilleregler bør vi ha for å jobbe best sammen som et team?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F76B01-862E-49EA-A20F-2A2AD5261EDB}"/>
              </a:ext>
            </a:extLst>
          </p:cNvPr>
          <p:cNvSpPr txBox="1"/>
          <p:nvPr userDrawn="1"/>
        </p:nvSpPr>
        <p:spPr>
          <a:xfrm>
            <a:off x="3761390" y="4930034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</p:txBody>
      </p:sp>
    </p:spTree>
    <p:extLst>
      <p:ext uri="{BB962C8B-B14F-4D97-AF65-F5344CB8AC3E}">
        <p14:creationId xmlns:p14="http://schemas.microsoft.com/office/powerpoint/2010/main" val="3140143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ersjon til utfylling med 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8C97BA8A-9C31-4BA5-8751-5CA57F01E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78070" y="2085989"/>
            <a:ext cx="3840681" cy="369334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Vår teamkontrakt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2A4AFC7-0D70-430E-9FC2-8C866ED43CD9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5F9D18-ED38-42E8-9D5B-3CBBA0E178BE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7DDC9C-AE0F-4565-A1AC-9D0612C687E4}"/>
              </a:ext>
            </a:extLst>
          </p:cNvPr>
          <p:cNvSpPr/>
          <p:nvPr userDrawn="1"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6866F59-6D71-4313-975E-05406948D10B}"/>
              </a:ext>
            </a:extLst>
          </p:cNvPr>
          <p:cNvSpPr>
            <a:spLocks/>
          </p:cNvSpPr>
          <p:nvPr userDrawn="1"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DD2A8EA-B76E-451D-8718-723E595ADD4D}"/>
              </a:ext>
            </a:extLst>
          </p:cNvPr>
          <p:cNvSpPr>
            <a:spLocks/>
          </p:cNvSpPr>
          <p:nvPr userDrawn="1"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2EBDFF-8EFC-470F-A90F-7B6164B18105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529F7E5-1C80-4605-85B1-A39376DBE8F5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DEF0F51-1A9D-4D90-923F-D8396F85FA52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E1DF064-67E7-4336-BC26-A2337DC583AA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8FB076-E77A-49FB-97FF-0F22B4054A69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70FBF1D-79BA-498B-BC6D-CBCA13C65DF5}"/>
              </a:ext>
            </a:extLst>
          </p:cNvPr>
          <p:cNvSpPr>
            <a:spLocks/>
          </p:cNvSpPr>
          <p:nvPr userDrawn="1"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129D90D-9B83-4E61-BBD7-62053290FEC2}"/>
              </a:ext>
            </a:extLst>
          </p:cNvPr>
          <p:cNvSpPr>
            <a:spLocks/>
          </p:cNvSpPr>
          <p:nvPr userDrawn="1"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C0E1A78-7EC7-4D50-84F4-0926440C1B0F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AA9FC7-F78D-40AC-A0D3-CCE1BDD8A11E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4BED6C-AF63-4164-B4AE-F50159500004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8733CF2-E029-4E73-B935-FC159445771F}"/>
              </a:ext>
            </a:extLst>
          </p:cNvPr>
          <p:cNvCxnSpPr>
            <a:cxnSpLocks/>
          </p:cNvCxnSpPr>
          <p:nvPr userDrawn="1"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C30C678C-DFF8-489C-BDB9-50EF8E1D8381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BF17469-5C3A-4CD8-A7EB-4599163D532A}"/>
              </a:ext>
            </a:extLst>
          </p:cNvPr>
          <p:cNvSpPr/>
          <p:nvPr userDrawn="1"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F89DEF-3472-499C-A443-5C6DFCC3ECB6}"/>
              </a:ext>
            </a:extLst>
          </p:cNvPr>
          <p:cNvSpPr txBox="1"/>
          <p:nvPr userDrawn="1"/>
        </p:nvSpPr>
        <p:spPr>
          <a:xfrm>
            <a:off x="1058772" y="1073907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Hvorfor er vi et team og </a:t>
            </a:r>
            <a:br>
              <a:rPr lang="nb-NO" sz="1200" b="0" i="0">
                <a:latin typeface="Roboto Thin" panose="02000000000000000000" pitchFamily="2" charset="0"/>
              </a:rPr>
            </a:br>
            <a:r>
              <a:rPr lang="nb-NO" sz="1200" b="0" i="0">
                <a:latin typeface="Roboto Thin" panose="02000000000000000000" pitchFamily="2" charset="0"/>
              </a:rPr>
              <a:t>hva er vår overordnede ambisjon?</a:t>
            </a:r>
            <a:endParaRPr lang="nb-NO" sz="1200" b="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64F1CFA-A60A-4126-A503-AF576131A824}"/>
              </a:ext>
            </a:extLst>
          </p:cNvPr>
          <p:cNvSpPr txBox="1"/>
          <p:nvPr userDrawn="1"/>
        </p:nvSpPr>
        <p:spPr>
          <a:xfrm>
            <a:off x="3750642" y="1068091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gruppens konkrete mål?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F912BA0-E5FE-4E61-9438-988C9810ED08}"/>
              </a:ext>
            </a:extLst>
          </p:cNvPr>
          <p:cNvSpPr txBox="1"/>
          <p:nvPr userDrawn="1"/>
        </p:nvSpPr>
        <p:spPr>
          <a:xfrm>
            <a:off x="6569227" y="1073918"/>
            <a:ext cx="44484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1AC0E2-A454-4E6D-8011-8DA79CD64A97}"/>
              </a:ext>
            </a:extLst>
          </p:cNvPr>
          <p:cNvSpPr txBox="1">
            <a:spLocks/>
          </p:cNvSpPr>
          <p:nvPr userDrawn="1"/>
        </p:nvSpPr>
        <p:spPr>
          <a:xfrm>
            <a:off x="1064796" y="397738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D9AE35-A86F-4481-A3B7-0F91FD727F52}"/>
              </a:ext>
            </a:extLst>
          </p:cNvPr>
          <p:cNvSpPr txBox="1">
            <a:spLocks/>
          </p:cNvSpPr>
          <p:nvPr userDrawn="1"/>
        </p:nvSpPr>
        <p:spPr>
          <a:xfrm>
            <a:off x="3789421" y="3972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4ED036-90B9-40E9-804F-2E5B485509A9}"/>
              </a:ext>
            </a:extLst>
          </p:cNvPr>
          <p:cNvSpPr txBox="1">
            <a:spLocks/>
          </p:cNvSpPr>
          <p:nvPr userDrawn="1"/>
        </p:nvSpPr>
        <p:spPr>
          <a:xfrm>
            <a:off x="6514046" y="39580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82741A-392E-4C68-9B8D-74FB6A4BF6AE}"/>
              </a:ext>
            </a:extLst>
          </p:cNvPr>
          <p:cNvSpPr txBox="1">
            <a:spLocks/>
          </p:cNvSpPr>
          <p:nvPr userDrawn="1"/>
        </p:nvSpPr>
        <p:spPr>
          <a:xfrm>
            <a:off x="9238671" y="3956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2192A84-C799-4A09-BC27-C38DAEE7BF4D}"/>
              </a:ext>
            </a:extLst>
          </p:cNvPr>
          <p:cNvCxnSpPr>
            <a:cxnSpLocks/>
          </p:cNvCxnSpPr>
          <p:nvPr userDrawn="1"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3F1D6A3-40D4-42CD-9603-3E6D1D81669E}"/>
              </a:ext>
            </a:extLst>
          </p:cNvPr>
          <p:cNvCxnSpPr>
            <a:cxnSpLocks/>
          </p:cNvCxnSpPr>
          <p:nvPr userDrawn="1"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C52194A-5265-489A-9D85-4ECC83DBDC84}"/>
              </a:ext>
            </a:extLst>
          </p:cNvPr>
          <p:cNvCxnSpPr>
            <a:cxnSpLocks/>
          </p:cNvCxnSpPr>
          <p:nvPr userDrawn="1"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5544B81-66CC-4403-A71E-08BC129C83F9}"/>
              </a:ext>
            </a:extLst>
          </p:cNvPr>
          <p:cNvCxnSpPr>
            <a:cxnSpLocks/>
          </p:cNvCxnSpPr>
          <p:nvPr userDrawn="1"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638ADC33-8117-4E79-B5DA-3865425AD234}"/>
              </a:ext>
            </a:extLst>
          </p:cNvPr>
          <p:cNvSpPr txBox="1">
            <a:spLocks/>
          </p:cNvSpPr>
          <p:nvPr userDrawn="1"/>
        </p:nvSpPr>
        <p:spPr>
          <a:xfrm>
            <a:off x="1053102" y="1486037"/>
            <a:ext cx="2498289" cy="16842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FD91CA9-42E0-43E8-BC29-970005ABD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5213" y="1485900"/>
            <a:ext cx="2497137" cy="1649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0" name="Text Placeholder 78">
            <a:extLst>
              <a:ext uri="{FF2B5EF4-FFF2-40B4-BE49-F238E27FC236}">
                <a16:creationId xmlns:a16="http://schemas.microsoft.com/office/drawing/2014/main" id="{769F1C90-A6E3-41C0-8449-DE1028233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50642" y="1490984"/>
            <a:ext cx="2497137" cy="1649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1" name="Text Placeholder 78">
            <a:extLst>
              <a:ext uri="{FF2B5EF4-FFF2-40B4-BE49-F238E27FC236}">
                <a16:creationId xmlns:a16="http://schemas.microsoft.com/office/drawing/2014/main" id="{CBD9D0E9-4F5A-407D-B3DC-A5CF5FF47F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3624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D6066DE4-B40F-4782-A7DC-479CE539B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4318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3" name="Text Placeholder 78">
            <a:extLst>
              <a:ext uri="{FF2B5EF4-FFF2-40B4-BE49-F238E27FC236}">
                <a16:creationId xmlns:a16="http://schemas.microsoft.com/office/drawing/2014/main" id="{D104D883-F2DE-4DA5-8D0B-54FA759B85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2039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4" name="Text Placeholder 78">
            <a:extLst>
              <a:ext uri="{FF2B5EF4-FFF2-40B4-BE49-F238E27FC236}">
                <a16:creationId xmlns:a16="http://schemas.microsoft.com/office/drawing/2014/main" id="{0B7384BE-50E3-46EC-88AA-C86D7B80EB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39760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271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versjon med fasilitator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799AE17-48D0-4FDB-9427-C3C94992D9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0642" y="1864122"/>
            <a:ext cx="2498289" cy="127055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772" y="1865935"/>
            <a:ext cx="2498289" cy="126873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/>
          <p:nvPr userDrawn="1"/>
        </p:nvSpPr>
        <p:spPr>
          <a:xfrm rot="16200000">
            <a:off x="-1247072" y="1829574"/>
            <a:ext cx="35125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" err="1">
                <a:solidFill>
                  <a:schemeClr val="accent4"/>
                </a:solidFill>
                <a:latin typeface="Roboto Thin" panose="02000000000000000000" pitchFamily="2" charset="0"/>
              </a:rPr>
              <a:t>Fasilitatorspørsmål</a:t>
            </a:r>
            <a:r>
              <a:rPr lang="nb-NO" sz="1800">
                <a:solidFill>
                  <a:schemeClr val="accent4"/>
                </a:solidFill>
                <a:latin typeface="Roboto Thin" panose="02000000000000000000" pitchFamily="2" charset="0"/>
              </a:rPr>
              <a:t> og aktuelle hjelpespørsmål for hvert område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65DE1A-6669-4B3F-8911-C034CA2E0A81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9AC16A-3D04-4A9B-BF55-79C607C79EAD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704AFD-EC11-4B97-8D39-F86BE11A66D2}"/>
              </a:ext>
            </a:extLst>
          </p:cNvPr>
          <p:cNvSpPr>
            <a:spLocks/>
          </p:cNvSpPr>
          <p:nvPr userDrawn="1"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C197DA-C092-4A5A-92E5-3E47CE6098C9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46B53F-54C1-4A94-B56D-26AC5FB9A5A0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</p:cNvCxnSpPr>
          <p:nvPr userDrawn="1"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58772" y="1073907"/>
            <a:ext cx="25103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Hvorfor er vi et team og </a:t>
            </a:r>
            <a:br>
              <a:rPr lang="nb-NO" sz="1200" b="0" i="0">
                <a:latin typeface="Roboto Thin" panose="02000000000000000000" pitchFamily="2" charset="0"/>
              </a:rPr>
            </a:br>
            <a:r>
              <a:rPr lang="nb-NO" sz="1200" b="0" i="0">
                <a:latin typeface="Roboto Thin" panose="02000000000000000000" pitchFamily="2" charset="0"/>
              </a:rPr>
              <a:t>hva er vår overordnede ambisjon?</a:t>
            </a:r>
            <a:br>
              <a:rPr lang="nb-NO" sz="1200" b="0" i="0">
                <a:latin typeface="Roboto Thin" panose="02000000000000000000" pitchFamily="2" charset="0"/>
              </a:rPr>
            </a:br>
            <a:endParaRPr lang="nb-NO" sz="1200" b="0" i="0">
              <a:latin typeface="Roboto Thin" panose="02000000000000000000" pitchFamily="2" charset="0"/>
            </a:endParaRPr>
          </a:p>
          <a:p>
            <a:pPr algn="l"/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ABED73-03D3-4319-8CE4-B6FC660936D6}"/>
              </a:ext>
            </a:extLst>
          </p:cNvPr>
          <p:cNvSpPr txBox="1"/>
          <p:nvPr userDrawn="1"/>
        </p:nvSpPr>
        <p:spPr>
          <a:xfrm>
            <a:off x="3750642" y="1068091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gruppens konkrete mål?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5D5ECB-529D-417C-B0F7-1BE72C8C6AEB}"/>
              </a:ext>
            </a:extLst>
          </p:cNvPr>
          <p:cNvSpPr txBox="1"/>
          <p:nvPr userDrawn="1"/>
        </p:nvSpPr>
        <p:spPr>
          <a:xfrm>
            <a:off x="6569227" y="1073918"/>
            <a:ext cx="44484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C237D6-EF4C-4835-A593-FE02F2E4D5CB}"/>
              </a:ext>
            </a:extLst>
          </p:cNvPr>
          <p:cNvSpPr txBox="1">
            <a:spLocks/>
          </p:cNvSpPr>
          <p:nvPr userDrawn="1"/>
        </p:nvSpPr>
        <p:spPr>
          <a:xfrm>
            <a:off x="1064796" y="397738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5D6B67-CD61-4F0D-9F5C-1AF57D5E7E16}"/>
              </a:ext>
            </a:extLst>
          </p:cNvPr>
          <p:cNvSpPr txBox="1">
            <a:spLocks/>
          </p:cNvSpPr>
          <p:nvPr userDrawn="1"/>
        </p:nvSpPr>
        <p:spPr>
          <a:xfrm>
            <a:off x="3789421" y="397277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191EBA-4479-4BE8-BD69-9572EC97BD4A}"/>
              </a:ext>
            </a:extLst>
          </p:cNvPr>
          <p:cNvSpPr txBox="1">
            <a:spLocks/>
          </p:cNvSpPr>
          <p:nvPr userDrawn="1"/>
        </p:nvSpPr>
        <p:spPr>
          <a:xfrm>
            <a:off x="6514046" y="395807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B74D12-5BF8-4131-A799-6A8BA4AD8893}"/>
              </a:ext>
            </a:extLst>
          </p:cNvPr>
          <p:cNvSpPr txBox="1">
            <a:spLocks/>
          </p:cNvSpPr>
          <p:nvPr userDrawn="1"/>
        </p:nvSpPr>
        <p:spPr>
          <a:xfrm>
            <a:off x="9238671" y="395677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FB6D79-2966-41EC-91E9-2C27C0389CD0}"/>
              </a:ext>
            </a:extLst>
          </p:cNvPr>
          <p:cNvCxnSpPr>
            <a:cxnSpLocks/>
          </p:cNvCxnSpPr>
          <p:nvPr userDrawn="1"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8E6AFEFF-907F-4823-B793-C4D0637144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6844" y="4953968"/>
            <a:ext cx="2498289" cy="139222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1EEAF48F-7795-4053-8482-669EBCB811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01469" y="4953968"/>
            <a:ext cx="2498289" cy="14089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F5854C4D-A2D4-4D10-9407-35EC9F57AC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26093" y="4953968"/>
            <a:ext cx="2498289" cy="14089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2BC8FA06-4C87-4AE7-86C3-57002731D9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0720" y="4953968"/>
            <a:ext cx="2498289" cy="14089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2073C2-81E5-4AD0-A962-32E5B5AD9A8F}"/>
              </a:ext>
            </a:extLst>
          </p:cNvPr>
          <p:cNvCxnSpPr>
            <a:cxnSpLocks/>
          </p:cNvCxnSpPr>
          <p:nvPr userDrawn="1"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75DB7-8071-439B-9792-3D586D4B9EF2}"/>
              </a:ext>
            </a:extLst>
          </p:cNvPr>
          <p:cNvCxnSpPr>
            <a:cxnSpLocks/>
          </p:cNvCxnSpPr>
          <p:nvPr userDrawn="1"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948608D-C484-4D76-9E2D-80D23BFF2700}"/>
              </a:ext>
            </a:extLst>
          </p:cNvPr>
          <p:cNvCxnSpPr>
            <a:cxnSpLocks/>
          </p:cNvCxnSpPr>
          <p:nvPr userDrawn="1"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776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-up_Mal til ut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CE8620-13D9-42F0-A23A-316195D03EC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8070" y="2085989"/>
            <a:ext cx="3840681" cy="369334"/>
          </a:xfrm>
          <a:prstGeom prst="rect">
            <a:avLst/>
          </a:prstGeom>
        </p:spPr>
        <p:txBody>
          <a:bodyPr/>
          <a:lstStyle>
            <a:lvl1pPr algn="r" defTabSz="5539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7" b="0" i="0" kern="1200" cap="none" baseline="0">
                <a:solidFill>
                  <a:srgbClr val="231651"/>
                </a:solidFill>
                <a:latin typeface="Roboto Thin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b-NO">
                <a:solidFill>
                  <a:schemeClr val="accent4"/>
                </a:solidFill>
              </a:rPr>
              <a:t>[</a:t>
            </a:r>
            <a:r>
              <a:rPr lang="nb-NO" err="1">
                <a:solidFill>
                  <a:schemeClr val="accent4"/>
                </a:solidFill>
              </a:rPr>
              <a:t>Follow</a:t>
            </a:r>
            <a:r>
              <a:rPr lang="nb-NO">
                <a:solidFill>
                  <a:schemeClr val="accent4"/>
                </a:solidFill>
              </a:rPr>
              <a:t>-up mal til utskrift]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2FE0D-15E1-43FF-AE9D-DFD6913B761B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1F6C11-4FA7-45FC-8016-9953BBBE0498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 nå?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D68A5E-F859-4C0A-8BB9-22B0D61EB3FC}"/>
              </a:ext>
            </a:extLst>
          </p:cNvPr>
          <p:cNvSpPr/>
          <p:nvPr userDrawn="1"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BDAEE8-80B5-40D4-9642-AFE0E09D37BE}"/>
              </a:ext>
            </a:extLst>
          </p:cNvPr>
          <p:cNvSpPr>
            <a:spLocks/>
          </p:cNvSpPr>
          <p:nvPr userDrawn="1"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0DD1FD-5900-44DA-986A-7506D3AAA05F}"/>
              </a:ext>
            </a:extLst>
          </p:cNvPr>
          <p:cNvSpPr>
            <a:spLocks/>
          </p:cNvSpPr>
          <p:nvPr userDrawn="1"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AA7AA0-B93E-4CF1-B8D6-7755445B9BE7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84E3A-B5B3-4348-B073-11C7D838133F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429BC3-B138-473E-AE6E-D7D5B85BB124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 videre?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86101-92B6-492F-AD5F-D0F8C1E822FD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i dette teamet nå?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9BE215-F37F-45C9-8DCE-43F35E026099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Ny innsikt om oss selv og hverandre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1D8322-69B0-47BD-ABCB-B9F12B7DA0D1}"/>
              </a:ext>
            </a:extLst>
          </p:cNvPr>
          <p:cNvSpPr>
            <a:spLocks/>
          </p:cNvSpPr>
          <p:nvPr userDrawn="1"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DA1A46-91CE-4264-B5B1-F2DEA9C0B5F6}"/>
              </a:ext>
            </a:extLst>
          </p:cNvPr>
          <p:cNvSpPr>
            <a:spLocks/>
          </p:cNvSpPr>
          <p:nvPr userDrawn="1"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AABA85-68E5-4084-9250-108CC6D21438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37746C-A0FC-41F2-BB4E-20BAE5B275E0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C9B579-AFBA-47E5-A737-DFFD44A17440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04EA15-D145-4342-95C4-E68AA801EAE2}"/>
              </a:ext>
            </a:extLst>
          </p:cNvPr>
          <p:cNvCxnSpPr>
            <a:cxnSpLocks/>
          </p:cNvCxnSpPr>
          <p:nvPr userDrawn="1"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2684A3E-4C6A-43BD-A28B-AAA576A80B50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26606F-3E31-4F00-A397-807F7C4C1CF8}"/>
              </a:ext>
            </a:extLst>
          </p:cNvPr>
          <p:cNvSpPr/>
          <p:nvPr userDrawn="1"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85055C-C9C7-46C4-A8BC-00C29BAD450C}"/>
              </a:ext>
            </a:extLst>
          </p:cNvPr>
          <p:cNvSpPr txBox="1"/>
          <p:nvPr userDrawn="1"/>
        </p:nvSpPr>
        <p:spPr>
          <a:xfrm>
            <a:off x="1058772" y="1073907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900" i="0" kern="1200">
                <a:solidFill>
                  <a:schemeClr val="tx1"/>
                </a:solidFill>
                <a:latin typeface="Roboto Thin" panose="02000000000000000000" pitchFamily="2" charset="0"/>
              </a:rPr>
              <a:t>Gir formålet vårt fortsatt mening eller bør det justeres? I så fall til hva?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E0438-E3E2-42A7-9DA7-9D2ECF9BC6DF}"/>
              </a:ext>
            </a:extLst>
          </p:cNvPr>
          <p:cNvSpPr txBox="1"/>
          <p:nvPr userDrawn="1"/>
        </p:nvSpPr>
        <p:spPr>
          <a:xfrm>
            <a:off x="3750642" y="1068091"/>
            <a:ext cx="251033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b="0" i="0">
                <a:latin typeface="Roboto Thin" panose="02000000000000000000" pitchFamily="2" charset="0"/>
              </a:rPr>
              <a:t>Hva er NÅ våre viktigste mål?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EE5374-A66D-4064-A652-63BC22FABC57}"/>
              </a:ext>
            </a:extLst>
          </p:cNvPr>
          <p:cNvSpPr txBox="1"/>
          <p:nvPr userDrawn="1"/>
        </p:nvSpPr>
        <p:spPr>
          <a:xfrm>
            <a:off x="6569227" y="1073918"/>
            <a:ext cx="44484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deler om seg selv: </a:t>
            </a:r>
          </a:p>
          <a:p>
            <a:pPr algn="l"/>
            <a:r>
              <a:rPr lang="nb-NO" sz="900" i="0">
                <a:latin typeface="Roboto Thin" panose="02000000000000000000" pitchFamily="2" charset="0"/>
              </a:rPr>
              <a:t>Hva opplever jeg å ha bidratt med i teamet? </a:t>
            </a:r>
          </a:p>
          <a:p>
            <a:pPr algn="l"/>
            <a:r>
              <a:rPr lang="nb-NO" sz="900" i="0">
                <a:latin typeface="Roboto Thin" panose="02000000000000000000" pitchFamily="2" charset="0"/>
              </a:rPr>
              <a:t>Hva ønsker jeg å justere og utvikle meg på og gjerne mottar tilbakemelding på i vårt videre samarbeid?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9A1778-D234-4B48-A73C-1693A1AE0938}"/>
              </a:ext>
            </a:extLst>
          </p:cNvPr>
          <p:cNvSpPr txBox="1">
            <a:spLocks/>
          </p:cNvSpPr>
          <p:nvPr userDrawn="1"/>
        </p:nvSpPr>
        <p:spPr>
          <a:xfrm>
            <a:off x="1064796" y="397738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1">
                <a:latin typeface="Roboto Thin" panose="02000000000000000000" pitchFamily="2" charset="0"/>
              </a:rPr>
              <a:t>Gitt vårt formål, mål og hvem vi er, hvilke roller og ansvarsfordeling må vi sikre i dette teamet for å lykkes?</a:t>
            </a:r>
          </a:p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541F3B-45A9-4990-A5E9-1882A60F51C1}"/>
              </a:ext>
            </a:extLst>
          </p:cNvPr>
          <p:cNvSpPr txBox="1">
            <a:spLocks/>
          </p:cNvSpPr>
          <p:nvPr userDrawn="1"/>
        </p:nvSpPr>
        <p:spPr>
          <a:xfrm>
            <a:off x="3789421" y="3972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1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algn="l"/>
            <a:endParaRPr lang="nb-NO" sz="900" i="1">
              <a:latin typeface="Roboto Thin" panose="02000000000000000000" pitchFamily="2" charset="0"/>
            </a:endParaRPr>
          </a:p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5BC3E7-B2B1-4925-BF89-59557EF5B38B}"/>
              </a:ext>
            </a:extLst>
          </p:cNvPr>
          <p:cNvSpPr txBox="1">
            <a:spLocks/>
          </p:cNvSpPr>
          <p:nvPr userDrawn="1"/>
        </p:nvSpPr>
        <p:spPr>
          <a:xfrm>
            <a:off x="6514046" y="39580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900" i="1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endParaRPr lang="nb-NO" sz="900" i="0">
              <a:latin typeface="Roboto Thin" panose="02000000000000000000" pitchFamily="2" charset="0"/>
            </a:endParaRPr>
          </a:p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84EA7-3499-4800-BDD4-45678F288A4D}"/>
              </a:ext>
            </a:extLst>
          </p:cNvPr>
          <p:cNvSpPr txBox="1">
            <a:spLocks/>
          </p:cNvSpPr>
          <p:nvPr userDrawn="1"/>
        </p:nvSpPr>
        <p:spPr>
          <a:xfrm>
            <a:off x="9238671" y="3956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1">
                <a:latin typeface="Roboto Thin" panose="02000000000000000000" pitchFamily="2" charset="0"/>
              </a:rPr>
              <a:t>Hvordan kan vi følge opp det vi har avtalt i denne kontrakten og sikre at vi utvikler oss som et team?</a:t>
            </a:r>
          </a:p>
          <a:p>
            <a:pPr algn="l"/>
            <a:endParaRPr lang="nb-NO" sz="900" i="1">
              <a:latin typeface="Roboto Thin" panose="02000000000000000000" pitchFamily="2" charset="0"/>
            </a:endParaRPr>
          </a:p>
          <a:p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8A53C1-7602-4A12-B4E7-66007D878A01}"/>
              </a:ext>
            </a:extLst>
          </p:cNvPr>
          <p:cNvCxnSpPr>
            <a:cxnSpLocks/>
          </p:cNvCxnSpPr>
          <p:nvPr userDrawn="1"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C531F23-D08D-494B-8078-5FAFC0D5B0CA}"/>
              </a:ext>
            </a:extLst>
          </p:cNvPr>
          <p:cNvCxnSpPr>
            <a:cxnSpLocks/>
          </p:cNvCxnSpPr>
          <p:nvPr userDrawn="1"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10963F-A221-4AA1-A706-DFF6E4F735E4}"/>
              </a:ext>
            </a:extLst>
          </p:cNvPr>
          <p:cNvCxnSpPr>
            <a:cxnSpLocks/>
          </p:cNvCxnSpPr>
          <p:nvPr userDrawn="1"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EBDC8DC-C2CC-4D13-B40F-CBCBD5E303B7}"/>
              </a:ext>
            </a:extLst>
          </p:cNvPr>
          <p:cNvCxnSpPr>
            <a:cxnSpLocks/>
          </p:cNvCxnSpPr>
          <p:nvPr userDrawn="1"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CCFAF2E-8FB4-441B-9343-9B4B2323143C}"/>
              </a:ext>
            </a:extLst>
          </p:cNvPr>
          <p:cNvSpPr txBox="1"/>
          <p:nvPr userDrawn="1"/>
        </p:nvSpPr>
        <p:spPr>
          <a:xfrm>
            <a:off x="6565529" y="2431393"/>
            <a:ext cx="41925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gir tilbakemelding til de andre:</a:t>
            </a:r>
          </a:p>
          <a:p>
            <a:pPr algn="l"/>
            <a:r>
              <a:rPr lang="nb-NO" sz="900" i="0">
                <a:latin typeface="Roboto Thin" panose="02000000000000000000" pitchFamily="2" charset="0"/>
              </a:rPr>
              <a:t>Hva har jeg satt pris på ved deg i vårt samarbeid?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067AFAD-B4B4-4D61-888D-305B3DB0EC32}"/>
              </a:ext>
            </a:extLst>
          </p:cNvPr>
          <p:cNvGrpSpPr>
            <a:grpSpLocks/>
          </p:cNvGrpSpPr>
          <p:nvPr userDrawn="1"/>
        </p:nvGrpSpPr>
        <p:grpSpPr>
          <a:xfrm>
            <a:off x="3025157" y="835854"/>
            <a:ext cx="531995" cy="183405"/>
            <a:chOff x="5698333" y="828712"/>
            <a:chExt cx="531995" cy="183405"/>
          </a:xfrm>
        </p:grpSpPr>
        <p:pic>
          <p:nvPicPr>
            <p:cNvPr id="38" name="Graphic 7" descr="Clock outline">
              <a:extLst>
                <a:ext uri="{FF2B5EF4-FFF2-40B4-BE49-F238E27FC236}">
                  <a16:creationId xmlns:a16="http://schemas.microsoft.com/office/drawing/2014/main" id="{E6BD9DB9-93FA-4CAD-A101-F4EE19E20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39" name="TextBox 8">
              <a:extLst>
                <a:ext uri="{FF2B5EF4-FFF2-40B4-BE49-F238E27FC236}">
                  <a16:creationId xmlns:a16="http://schemas.microsoft.com/office/drawing/2014/main" id="{5A2BB3AB-BAD2-46EF-AF6D-36A645E80CA8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10 min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BEF0E5-21BF-4042-949E-293502D6695E}"/>
              </a:ext>
            </a:extLst>
          </p:cNvPr>
          <p:cNvGrpSpPr>
            <a:grpSpLocks/>
          </p:cNvGrpSpPr>
          <p:nvPr userDrawn="1"/>
        </p:nvGrpSpPr>
        <p:grpSpPr>
          <a:xfrm>
            <a:off x="5724558" y="835854"/>
            <a:ext cx="531995" cy="183405"/>
            <a:chOff x="5698333" y="828712"/>
            <a:chExt cx="531995" cy="183405"/>
          </a:xfrm>
        </p:grpSpPr>
        <p:pic>
          <p:nvPicPr>
            <p:cNvPr id="41" name="Graphic 7" descr="Clock outline">
              <a:extLst>
                <a:ext uri="{FF2B5EF4-FFF2-40B4-BE49-F238E27FC236}">
                  <a16:creationId xmlns:a16="http://schemas.microsoft.com/office/drawing/2014/main" id="{D4040961-F9D7-47C9-B6CA-3DE0443E5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EF93DBDB-1E7D-4A32-9A3A-D32AE028E58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1D0B23-8ED5-4ECC-910C-278D9D9A13CF}"/>
              </a:ext>
            </a:extLst>
          </p:cNvPr>
          <p:cNvGrpSpPr>
            <a:grpSpLocks/>
          </p:cNvGrpSpPr>
          <p:nvPr userDrawn="1"/>
        </p:nvGrpSpPr>
        <p:grpSpPr>
          <a:xfrm>
            <a:off x="6659584" y="817977"/>
            <a:ext cx="1168083" cy="183405"/>
            <a:chOff x="5336562" y="909039"/>
            <a:chExt cx="1168083" cy="183405"/>
          </a:xfrm>
        </p:grpSpPr>
        <p:pic>
          <p:nvPicPr>
            <p:cNvPr id="44" name="Graphic 7" descr="Clock outline">
              <a:extLst>
                <a:ext uri="{FF2B5EF4-FFF2-40B4-BE49-F238E27FC236}">
                  <a16:creationId xmlns:a16="http://schemas.microsoft.com/office/drawing/2014/main" id="{C2B77939-4E96-4AB9-B935-38BA328EA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16977" y="909039"/>
              <a:ext cx="187668" cy="183405"/>
            </a:xfrm>
            <a:prstGeom prst="rect">
              <a:avLst/>
            </a:prstGeom>
          </p:spPr>
        </p:pic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5FCA95E8-7DA0-419A-B8C6-FADA376AE80C}"/>
                </a:ext>
              </a:extLst>
            </p:cNvPr>
            <p:cNvSpPr txBox="1">
              <a:spLocks/>
            </p:cNvSpPr>
            <p:nvPr/>
          </p:nvSpPr>
          <p:spPr>
            <a:xfrm>
              <a:off x="5336562" y="942867"/>
              <a:ext cx="92333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7 min forberedelse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ADBDC3E-9DC3-4B77-A08A-56A76D4DA590}"/>
              </a:ext>
            </a:extLst>
          </p:cNvPr>
          <p:cNvGrpSpPr>
            <a:grpSpLocks/>
          </p:cNvGrpSpPr>
          <p:nvPr userDrawn="1"/>
        </p:nvGrpSpPr>
        <p:grpSpPr>
          <a:xfrm>
            <a:off x="10829444" y="835853"/>
            <a:ext cx="896553" cy="183405"/>
            <a:chOff x="5333775" y="828712"/>
            <a:chExt cx="896553" cy="183405"/>
          </a:xfrm>
        </p:grpSpPr>
        <p:pic>
          <p:nvPicPr>
            <p:cNvPr id="47" name="Graphic 7" descr="Clock outline">
              <a:extLst>
                <a:ext uri="{FF2B5EF4-FFF2-40B4-BE49-F238E27FC236}">
                  <a16:creationId xmlns:a16="http://schemas.microsoft.com/office/drawing/2014/main" id="{55E1FB85-D8BD-41C1-9E4E-F4071ACB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8" name="TextBox 8">
              <a:extLst>
                <a:ext uri="{FF2B5EF4-FFF2-40B4-BE49-F238E27FC236}">
                  <a16:creationId xmlns:a16="http://schemas.microsoft.com/office/drawing/2014/main" id="{C55A431E-A9DC-4DB2-A202-8F9C3255CBC2}"/>
                </a:ext>
              </a:extLst>
            </p:cNvPr>
            <p:cNvSpPr txBox="1">
              <a:spLocks/>
            </p:cNvSpPr>
            <p:nvPr/>
          </p:nvSpPr>
          <p:spPr>
            <a:xfrm>
              <a:off x="5333775" y="833290"/>
              <a:ext cx="71013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8 min per pers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8D7EA6-4A10-4E5E-B4FE-F4C9563C8D05}"/>
              </a:ext>
            </a:extLst>
          </p:cNvPr>
          <p:cNvGrpSpPr>
            <a:grpSpLocks/>
          </p:cNvGrpSpPr>
          <p:nvPr userDrawn="1"/>
        </p:nvGrpSpPr>
        <p:grpSpPr>
          <a:xfrm>
            <a:off x="3025157" y="3737861"/>
            <a:ext cx="531995" cy="183405"/>
            <a:chOff x="5698333" y="828712"/>
            <a:chExt cx="531995" cy="183405"/>
          </a:xfrm>
        </p:grpSpPr>
        <p:pic>
          <p:nvPicPr>
            <p:cNvPr id="50" name="Graphic 7" descr="Clock outline">
              <a:extLst>
                <a:ext uri="{FF2B5EF4-FFF2-40B4-BE49-F238E27FC236}">
                  <a16:creationId xmlns:a16="http://schemas.microsoft.com/office/drawing/2014/main" id="{4168E3B6-ABD5-4CD7-8E57-A3A9A1270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1" name="TextBox 8">
              <a:extLst>
                <a:ext uri="{FF2B5EF4-FFF2-40B4-BE49-F238E27FC236}">
                  <a16:creationId xmlns:a16="http://schemas.microsoft.com/office/drawing/2014/main" id="{F3CEF153-92B2-4AFC-B04B-A9B21EB747B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83D54C3-822F-4B51-B621-BCB7110ABE92}"/>
              </a:ext>
            </a:extLst>
          </p:cNvPr>
          <p:cNvGrpSpPr>
            <a:grpSpLocks/>
          </p:cNvGrpSpPr>
          <p:nvPr userDrawn="1"/>
        </p:nvGrpSpPr>
        <p:grpSpPr>
          <a:xfrm>
            <a:off x="5733545" y="3737861"/>
            <a:ext cx="531995" cy="183405"/>
            <a:chOff x="5698333" y="828712"/>
            <a:chExt cx="531995" cy="183405"/>
          </a:xfrm>
        </p:grpSpPr>
        <p:pic>
          <p:nvPicPr>
            <p:cNvPr id="53" name="Graphic 7" descr="Clock outline">
              <a:extLst>
                <a:ext uri="{FF2B5EF4-FFF2-40B4-BE49-F238E27FC236}">
                  <a16:creationId xmlns:a16="http://schemas.microsoft.com/office/drawing/2014/main" id="{67F5FE8C-A1F8-4812-BB2C-26DB096E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36C223C8-ADD4-451B-9C0C-1C4EC2767479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B6DEB5-C903-458B-A1FA-7F112E7EE3B6}"/>
              </a:ext>
            </a:extLst>
          </p:cNvPr>
          <p:cNvGrpSpPr>
            <a:grpSpLocks/>
          </p:cNvGrpSpPr>
          <p:nvPr userDrawn="1"/>
        </p:nvGrpSpPr>
        <p:grpSpPr>
          <a:xfrm>
            <a:off x="8466212" y="3737861"/>
            <a:ext cx="531995" cy="183405"/>
            <a:chOff x="5698333" y="828712"/>
            <a:chExt cx="531995" cy="183405"/>
          </a:xfrm>
        </p:grpSpPr>
        <p:pic>
          <p:nvPicPr>
            <p:cNvPr id="56" name="Graphic 7" descr="Clock outline">
              <a:extLst>
                <a:ext uri="{FF2B5EF4-FFF2-40B4-BE49-F238E27FC236}">
                  <a16:creationId xmlns:a16="http://schemas.microsoft.com/office/drawing/2014/main" id="{4257AA1D-488E-4101-80CC-FE476973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7" name="TextBox 8">
              <a:extLst>
                <a:ext uri="{FF2B5EF4-FFF2-40B4-BE49-F238E27FC236}">
                  <a16:creationId xmlns:a16="http://schemas.microsoft.com/office/drawing/2014/main" id="{256D5EC7-6D13-4923-BECF-8F144E4943B9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A45D00-A234-428B-A663-7E0418FA774B}"/>
              </a:ext>
            </a:extLst>
          </p:cNvPr>
          <p:cNvGrpSpPr>
            <a:grpSpLocks/>
          </p:cNvGrpSpPr>
          <p:nvPr userDrawn="1"/>
        </p:nvGrpSpPr>
        <p:grpSpPr>
          <a:xfrm>
            <a:off x="11194079" y="3737861"/>
            <a:ext cx="531995" cy="183405"/>
            <a:chOff x="5698333" y="828712"/>
            <a:chExt cx="531995" cy="183405"/>
          </a:xfrm>
        </p:grpSpPr>
        <p:pic>
          <p:nvPicPr>
            <p:cNvPr id="59" name="Graphic 7" descr="Clock outline">
              <a:extLst>
                <a:ext uri="{FF2B5EF4-FFF2-40B4-BE49-F238E27FC236}">
                  <a16:creationId xmlns:a16="http://schemas.microsoft.com/office/drawing/2014/main" id="{ED3B3F5F-D21F-47BF-B586-A96AEB53E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0" name="TextBox 8">
              <a:extLst>
                <a:ext uri="{FF2B5EF4-FFF2-40B4-BE49-F238E27FC236}">
                  <a16:creationId xmlns:a16="http://schemas.microsoft.com/office/drawing/2014/main" id="{6A668330-A641-45A3-BE63-112D2E7D921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427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-up mal til utfy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032F90-D218-4A7B-AC65-1A99DD66E5F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8070" y="2085989"/>
            <a:ext cx="3840681" cy="369334"/>
          </a:xfrm>
          <a:prstGeom prst="rect">
            <a:avLst/>
          </a:prstGeom>
        </p:spPr>
        <p:txBody>
          <a:bodyPr/>
          <a:lstStyle>
            <a:lvl1pPr algn="r" defTabSz="5539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7" b="0" i="0" kern="1200" cap="none" baseline="0">
                <a:solidFill>
                  <a:srgbClr val="231651"/>
                </a:solidFill>
                <a:latin typeface="Roboto Thin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b-NO"/>
              <a:t>Vår </a:t>
            </a:r>
            <a:r>
              <a:rPr lang="nb-NO" err="1"/>
              <a:t>Follow</a:t>
            </a:r>
            <a:r>
              <a:rPr lang="nb-NO"/>
              <a:t>-up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7F881-D828-40C4-95A4-F2127C2F7CC4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34173B-92AC-499D-8EF4-46CBF9C3CEFA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 nå?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3789A2-9415-4F95-80F9-EC467B07E057}"/>
              </a:ext>
            </a:extLst>
          </p:cNvPr>
          <p:cNvSpPr/>
          <p:nvPr userDrawn="1"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885F89-D536-4FB7-8B36-741B990A3095}"/>
              </a:ext>
            </a:extLst>
          </p:cNvPr>
          <p:cNvSpPr>
            <a:spLocks/>
          </p:cNvSpPr>
          <p:nvPr userDrawn="1"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F540D-88BE-4FB4-84A2-EAC27E40B6AC}"/>
              </a:ext>
            </a:extLst>
          </p:cNvPr>
          <p:cNvSpPr>
            <a:spLocks/>
          </p:cNvSpPr>
          <p:nvPr userDrawn="1"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89F409-C7D2-473C-8089-ABED990C6932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FC75B0-EDAE-4C3C-9148-4604B128EB59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8CEDD1-3CE0-4801-8A12-EA48E1E0C50B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 videre?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DBE1DF-811F-4572-95E8-9DEF18247298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i dette teamet nå?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1EA921-93D6-4E79-A485-2061058AC759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Ny innsikt om oss selv og hverandre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C6EE67-9C7C-4AC4-8B84-9DD055FF889B}"/>
              </a:ext>
            </a:extLst>
          </p:cNvPr>
          <p:cNvSpPr>
            <a:spLocks/>
          </p:cNvSpPr>
          <p:nvPr userDrawn="1"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54DE64-0E40-426B-9A0B-95E31691F349}"/>
              </a:ext>
            </a:extLst>
          </p:cNvPr>
          <p:cNvSpPr>
            <a:spLocks/>
          </p:cNvSpPr>
          <p:nvPr userDrawn="1"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9A372F-68A5-4761-AF64-2A21DCE039A0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69AC53-A434-4583-8A72-DBEBF52EF554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669B77-676C-4692-8497-E585604759B4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1C733F-DE4A-4D86-AC65-655E33EC06C3}"/>
              </a:ext>
            </a:extLst>
          </p:cNvPr>
          <p:cNvCxnSpPr>
            <a:cxnSpLocks/>
          </p:cNvCxnSpPr>
          <p:nvPr userDrawn="1"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6A1A69C-EE2C-4E16-9FA9-F029C4BDDB68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A9709E-3753-4265-A957-D6944029229B}"/>
              </a:ext>
            </a:extLst>
          </p:cNvPr>
          <p:cNvSpPr/>
          <p:nvPr userDrawn="1"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C4A404-FE11-4123-890F-0414E9A62E2E}"/>
              </a:ext>
            </a:extLst>
          </p:cNvPr>
          <p:cNvSpPr txBox="1"/>
          <p:nvPr userDrawn="1"/>
        </p:nvSpPr>
        <p:spPr>
          <a:xfrm>
            <a:off x="1058772" y="1073907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i="0" kern="1200">
                <a:solidFill>
                  <a:schemeClr val="tx1"/>
                </a:solidFill>
                <a:latin typeface="Roboto Thin" panose="02000000000000000000" pitchFamily="2" charset="0"/>
                <a:ea typeface="+mn-ea"/>
                <a:cs typeface="+mn-cs"/>
              </a:rPr>
              <a:t>Gir formålet vårt fortsatt mening eller bør det justeres? I så fall til hva?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C6F2A9-8956-4F3C-BEF4-202CA029F9EC}"/>
              </a:ext>
            </a:extLst>
          </p:cNvPr>
          <p:cNvSpPr txBox="1"/>
          <p:nvPr userDrawn="1"/>
        </p:nvSpPr>
        <p:spPr>
          <a:xfrm>
            <a:off x="3750642" y="1068091"/>
            <a:ext cx="25103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NÅ våre viktigste mål?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7CE4AD-D5BE-43EA-8163-AF97C6DEA584}"/>
              </a:ext>
            </a:extLst>
          </p:cNvPr>
          <p:cNvSpPr txBox="1"/>
          <p:nvPr userDrawn="1"/>
        </p:nvSpPr>
        <p:spPr>
          <a:xfrm>
            <a:off x="6569227" y="1073918"/>
            <a:ext cx="44484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1" i="0">
                <a:latin typeface="Roboto Thin" panose="02000000000000000000" pitchFamily="2" charset="0"/>
              </a:rPr>
              <a:t>Hver deltaker deler om seg selv: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opplever jeg å ha bidratt med i teamet?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jeg å justere og utvikle meg på og gjerne mottar tilbakemelding på i vårt videre samarbeid?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286F6F-0814-4909-8029-14718029BD53}"/>
              </a:ext>
            </a:extLst>
          </p:cNvPr>
          <p:cNvSpPr txBox="1">
            <a:spLocks/>
          </p:cNvSpPr>
          <p:nvPr userDrawn="1"/>
        </p:nvSpPr>
        <p:spPr>
          <a:xfrm>
            <a:off x="1064796" y="397738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59F602-6157-42F9-B97A-6943E684FD7A}"/>
              </a:ext>
            </a:extLst>
          </p:cNvPr>
          <p:cNvSpPr txBox="1">
            <a:spLocks/>
          </p:cNvSpPr>
          <p:nvPr userDrawn="1"/>
        </p:nvSpPr>
        <p:spPr>
          <a:xfrm>
            <a:off x="3789421" y="397277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46B5EE-320C-4100-A131-A9B34AA824E5}"/>
              </a:ext>
            </a:extLst>
          </p:cNvPr>
          <p:cNvSpPr txBox="1">
            <a:spLocks/>
          </p:cNvSpPr>
          <p:nvPr userDrawn="1"/>
        </p:nvSpPr>
        <p:spPr>
          <a:xfrm>
            <a:off x="6514046" y="395807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69FDFF-2191-4DDA-9989-AA38351475B4}"/>
              </a:ext>
            </a:extLst>
          </p:cNvPr>
          <p:cNvSpPr txBox="1">
            <a:spLocks/>
          </p:cNvSpPr>
          <p:nvPr userDrawn="1"/>
        </p:nvSpPr>
        <p:spPr>
          <a:xfrm>
            <a:off x="9238671" y="395677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541181C-40E3-4520-BB99-D423CF05ADD9}"/>
              </a:ext>
            </a:extLst>
          </p:cNvPr>
          <p:cNvCxnSpPr>
            <a:cxnSpLocks/>
          </p:cNvCxnSpPr>
          <p:nvPr userDrawn="1"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8AF73B-DF50-4633-A5A6-FFCBFC3BAA07}"/>
              </a:ext>
            </a:extLst>
          </p:cNvPr>
          <p:cNvCxnSpPr>
            <a:cxnSpLocks/>
          </p:cNvCxnSpPr>
          <p:nvPr userDrawn="1"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DA588A-1339-484F-9035-4A955FBDAEDC}"/>
              </a:ext>
            </a:extLst>
          </p:cNvPr>
          <p:cNvCxnSpPr>
            <a:cxnSpLocks/>
          </p:cNvCxnSpPr>
          <p:nvPr userDrawn="1"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677BAE-C431-441B-9A9E-CDC751075F8E}"/>
              </a:ext>
            </a:extLst>
          </p:cNvPr>
          <p:cNvCxnSpPr>
            <a:cxnSpLocks/>
          </p:cNvCxnSpPr>
          <p:nvPr userDrawn="1"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FDE303DB-E4EB-4E2E-81F1-D9AFE4034744}"/>
              </a:ext>
            </a:extLst>
          </p:cNvPr>
          <p:cNvSpPr txBox="1">
            <a:spLocks/>
          </p:cNvSpPr>
          <p:nvPr userDrawn="1"/>
        </p:nvSpPr>
        <p:spPr>
          <a:xfrm>
            <a:off x="1053102" y="1486037"/>
            <a:ext cx="2498289" cy="16842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F1E7A3-15FB-4EE6-854C-80EDF9ABBB6D}"/>
              </a:ext>
            </a:extLst>
          </p:cNvPr>
          <p:cNvSpPr txBox="1"/>
          <p:nvPr userDrawn="1"/>
        </p:nvSpPr>
        <p:spPr>
          <a:xfrm>
            <a:off x="6565529" y="2431393"/>
            <a:ext cx="41925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1" i="0">
                <a:latin typeface="Roboto Thin" panose="02000000000000000000" pitchFamily="2" charset="0"/>
              </a:rPr>
              <a:t>Hver deltaker gir tilbakemelding til de andre: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har jeg satt pris på ved deg i vårt samarbeid?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40EF99D-5FB6-4C40-9F64-E612D3EBCA81}"/>
              </a:ext>
            </a:extLst>
          </p:cNvPr>
          <p:cNvGrpSpPr>
            <a:grpSpLocks/>
          </p:cNvGrpSpPr>
          <p:nvPr userDrawn="1"/>
        </p:nvGrpSpPr>
        <p:grpSpPr>
          <a:xfrm>
            <a:off x="3025157" y="835854"/>
            <a:ext cx="531995" cy="183405"/>
            <a:chOff x="5698333" y="828712"/>
            <a:chExt cx="531995" cy="183405"/>
          </a:xfrm>
        </p:grpSpPr>
        <p:pic>
          <p:nvPicPr>
            <p:cNvPr id="45" name="Graphic 7" descr="Clock outline">
              <a:extLst>
                <a:ext uri="{FF2B5EF4-FFF2-40B4-BE49-F238E27FC236}">
                  <a16:creationId xmlns:a16="http://schemas.microsoft.com/office/drawing/2014/main" id="{F77AF854-D929-44FF-A9B6-F6BBA4BF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A2401249-8FFB-4097-AB6E-53ED804F0A19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10 min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859F4A1-8841-4550-8BD7-BFD6F31DDE09}"/>
              </a:ext>
            </a:extLst>
          </p:cNvPr>
          <p:cNvGrpSpPr>
            <a:grpSpLocks/>
          </p:cNvGrpSpPr>
          <p:nvPr userDrawn="1"/>
        </p:nvGrpSpPr>
        <p:grpSpPr>
          <a:xfrm>
            <a:off x="5724558" y="835854"/>
            <a:ext cx="531995" cy="183405"/>
            <a:chOff x="5698333" y="828712"/>
            <a:chExt cx="531995" cy="183405"/>
          </a:xfrm>
        </p:grpSpPr>
        <p:pic>
          <p:nvPicPr>
            <p:cNvPr id="48" name="Graphic 7" descr="Clock outline">
              <a:extLst>
                <a:ext uri="{FF2B5EF4-FFF2-40B4-BE49-F238E27FC236}">
                  <a16:creationId xmlns:a16="http://schemas.microsoft.com/office/drawing/2014/main" id="{6B7E05EC-A61E-41AF-9A45-8D379E91E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5F23EE06-EE13-4916-89AF-55025C3FB9E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96943FB-2A25-4E55-AE03-DC0D3A0137C1}"/>
              </a:ext>
            </a:extLst>
          </p:cNvPr>
          <p:cNvGrpSpPr>
            <a:grpSpLocks/>
          </p:cNvGrpSpPr>
          <p:nvPr userDrawn="1"/>
        </p:nvGrpSpPr>
        <p:grpSpPr>
          <a:xfrm>
            <a:off x="6659584" y="817977"/>
            <a:ext cx="1168083" cy="183405"/>
            <a:chOff x="5336562" y="909039"/>
            <a:chExt cx="1168083" cy="183405"/>
          </a:xfrm>
        </p:grpSpPr>
        <p:pic>
          <p:nvPicPr>
            <p:cNvPr id="51" name="Graphic 7" descr="Clock outline">
              <a:extLst>
                <a:ext uri="{FF2B5EF4-FFF2-40B4-BE49-F238E27FC236}">
                  <a16:creationId xmlns:a16="http://schemas.microsoft.com/office/drawing/2014/main" id="{B5EF4315-7B4D-4085-B9B4-7C1848161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16977" y="909039"/>
              <a:ext cx="187668" cy="183405"/>
            </a:xfrm>
            <a:prstGeom prst="rect">
              <a:avLst/>
            </a:prstGeom>
          </p:spPr>
        </p:pic>
        <p:sp>
          <p:nvSpPr>
            <p:cNvPr id="52" name="TextBox 8">
              <a:extLst>
                <a:ext uri="{FF2B5EF4-FFF2-40B4-BE49-F238E27FC236}">
                  <a16:creationId xmlns:a16="http://schemas.microsoft.com/office/drawing/2014/main" id="{3AE11A60-0EBF-44D2-90BF-6844FE81DA8B}"/>
                </a:ext>
              </a:extLst>
            </p:cNvPr>
            <p:cNvSpPr txBox="1">
              <a:spLocks/>
            </p:cNvSpPr>
            <p:nvPr/>
          </p:nvSpPr>
          <p:spPr>
            <a:xfrm>
              <a:off x="5336562" y="942867"/>
              <a:ext cx="92333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7 min forberedelse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DD411EA-A061-43DA-B443-B3ED86BD6031}"/>
              </a:ext>
            </a:extLst>
          </p:cNvPr>
          <p:cNvGrpSpPr>
            <a:grpSpLocks/>
          </p:cNvGrpSpPr>
          <p:nvPr userDrawn="1"/>
        </p:nvGrpSpPr>
        <p:grpSpPr>
          <a:xfrm>
            <a:off x="10829444" y="835853"/>
            <a:ext cx="896553" cy="183405"/>
            <a:chOff x="5333775" y="828712"/>
            <a:chExt cx="896553" cy="183405"/>
          </a:xfrm>
        </p:grpSpPr>
        <p:pic>
          <p:nvPicPr>
            <p:cNvPr id="54" name="Graphic 7" descr="Clock outline">
              <a:extLst>
                <a:ext uri="{FF2B5EF4-FFF2-40B4-BE49-F238E27FC236}">
                  <a16:creationId xmlns:a16="http://schemas.microsoft.com/office/drawing/2014/main" id="{9ABDD14F-A988-4042-9ECD-609A2E3D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5" name="TextBox 8">
              <a:extLst>
                <a:ext uri="{FF2B5EF4-FFF2-40B4-BE49-F238E27FC236}">
                  <a16:creationId xmlns:a16="http://schemas.microsoft.com/office/drawing/2014/main" id="{C2519663-DBBA-4747-92F8-673BAA562132}"/>
                </a:ext>
              </a:extLst>
            </p:cNvPr>
            <p:cNvSpPr txBox="1">
              <a:spLocks/>
            </p:cNvSpPr>
            <p:nvPr/>
          </p:nvSpPr>
          <p:spPr>
            <a:xfrm>
              <a:off x="5333775" y="833290"/>
              <a:ext cx="71013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8 min per pers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A03A246-51A7-490C-B54C-C643C31ADC65}"/>
              </a:ext>
            </a:extLst>
          </p:cNvPr>
          <p:cNvGrpSpPr>
            <a:grpSpLocks/>
          </p:cNvGrpSpPr>
          <p:nvPr userDrawn="1"/>
        </p:nvGrpSpPr>
        <p:grpSpPr>
          <a:xfrm>
            <a:off x="3025157" y="3737861"/>
            <a:ext cx="531995" cy="183405"/>
            <a:chOff x="5698333" y="828712"/>
            <a:chExt cx="531995" cy="183405"/>
          </a:xfrm>
        </p:grpSpPr>
        <p:pic>
          <p:nvPicPr>
            <p:cNvPr id="57" name="Graphic 7" descr="Clock outline">
              <a:extLst>
                <a:ext uri="{FF2B5EF4-FFF2-40B4-BE49-F238E27FC236}">
                  <a16:creationId xmlns:a16="http://schemas.microsoft.com/office/drawing/2014/main" id="{DFF5329D-BC34-4B9D-8085-3C2C3474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8" name="TextBox 8">
              <a:extLst>
                <a:ext uri="{FF2B5EF4-FFF2-40B4-BE49-F238E27FC236}">
                  <a16:creationId xmlns:a16="http://schemas.microsoft.com/office/drawing/2014/main" id="{C6CCE569-9F68-41D9-BFA4-C2C770A89E48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1547C8-6D24-4A76-9C21-1F00CC3D6B7F}"/>
              </a:ext>
            </a:extLst>
          </p:cNvPr>
          <p:cNvGrpSpPr>
            <a:grpSpLocks/>
          </p:cNvGrpSpPr>
          <p:nvPr userDrawn="1"/>
        </p:nvGrpSpPr>
        <p:grpSpPr>
          <a:xfrm>
            <a:off x="5733545" y="3737861"/>
            <a:ext cx="531995" cy="183405"/>
            <a:chOff x="5698333" y="828712"/>
            <a:chExt cx="531995" cy="183405"/>
          </a:xfrm>
        </p:grpSpPr>
        <p:pic>
          <p:nvPicPr>
            <p:cNvPr id="60" name="Graphic 7" descr="Clock outline">
              <a:extLst>
                <a:ext uri="{FF2B5EF4-FFF2-40B4-BE49-F238E27FC236}">
                  <a16:creationId xmlns:a16="http://schemas.microsoft.com/office/drawing/2014/main" id="{E00F26D0-54BB-4BA4-A85A-395FBA352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1" name="TextBox 8">
              <a:extLst>
                <a:ext uri="{FF2B5EF4-FFF2-40B4-BE49-F238E27FC236}">
                  <a16:creationId xmlns:a16="http://schemas.microsoft.com/office/drawing/2014/main" id="{5336F06A-2DAB-460B-8470-B5E503A0A9D6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B52838-DA4B-4A6A-83ED-EA1C23F6F7A5}"/>
              </a:ext>
            </a:extLst>
          </p:cNvPr>
          <p:cNvGrpSpPr>
            <a:grpSpLocks/>
          </p:cNvGrpSpPr>
          <p:nvPr userDrawn="1"/>
        </p:nvGrpSpPr>
        <p:grpSpPr>
          <a:xfrm>
            <a:off x="8466212" y="3737861"/>
            <a:ext cx="531995" cy="183405"/>
            <a:chOff x="5698333" y="828712"/>
            <a:chExt cx="531995" cy="183405"/>
          </a:xfrm>
        </p:grpSpPr>
        <p:pic>
          <p:nvPicPr>
            <p:cNvPr id="63" name="Graphic 7" descr="Clock outline">
              <a:extLst>
                <a:ext uri="{FF2B5EF4-FFF2-40B4-BE49-F238E27FC236}">
                  <a16:creationId xmlns:a16="http://schemas.microsoft.com/office/drawing/2014/main" id="{6402DA45-0B12-47F7-8940-A1877EB7C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4" name="TextBox 8">
              <a:extLst>
                <a:ext uri="{FF2B5EF4-FFF2-40B4-BE49-F238E27FC236}">
                  <a16:creationId xmlns:a16="http://schemas.microsoft.com/office/drawing/2014/main" id="{AB883B07-7D6A-46A2-B3EE-E0DD3A36681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AFD7FE1-BA61-40C8-B3A1-7D6B1A468219}"/>
              </a:ext>
            </a:extLst>
          </p:cNvPr>
          <p:cNvGrpSpPr>
            <a:grpSpLocks/>
          </p:cNvGrpSpPr>
          <p:nvPr userDrawn="1"/>
        </p:nvGrpSpPr>
        <p:grpSpPr>
          <a:xfrm>
            <a:off x="11194079" y="3737861"/>
            <a:ext cx="531995" cy="183405"/>
            <a:chOff x="5698333" y="828712"/>
            <a:chExt cx="531995" cy="183405"/>
          </a:xfrm>
        </p:grpSpPr>
        <p:pic>
          <p:nvPicPr>
            <p:cNvPr id="66" name="Graphic 7" descr="Clock outline">
              <a:extLst>
                <a:ext uri="{FF2B5EF4-FFF2-40B4-BE49-F238E27FC236}">
                  <a16:creationId xmlns:a16="http://schemas.microsoft.com/office/drawing/2014/main" id="{19BCD6C8-4680-4E4E-BFC7-DD14A6455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7" name="TextBox 8">
              <a:extLst>
                <a:ext uri="{FF2B5EF4-FFF2-40B4-BE49-F238E27FC236}">
                  <a16:creationId xmlns:a16="http://schemas.microsoft.com/office/drawing/2014/main" id="{B73BB4B9-B465-4E85-B813-7EC181C4F630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sp>
        <p:nvSpPr>
          <p:cNvPr id="68" name="Text Placeholder 78">
            <a:extLst>
              <a:ext uri="{FF2B5EF4-FFF2-40B4-BE49-F238E27FC236}">
                <a16:creationId xmlns:a16="http://schemas.microsoft.com/office/drawing/2014/main" id="{CE86D5D2-E9D2-4E99-98AA-A3F33F52AB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5213" y="1485900"/>
            <a:ext cx="2497137" cy="1649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9" name="Text Placeholder 78">
            <a:extLst>
              <a:ext uri="{FF2B5EF4-FFF2-40B4-BE49-F238E27FC236}">
                <a16:creationId xmlns:a16="http://schemas.microsoft.com/office/drawing/2014/main" id="{89CFE6D9-DEB1-415A-A95E-D205FB94CB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50642" y="1490984"/>
            <a:ext cx="2497137" cy="1649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0" name="Text Placeholder 78">
            <a:extLst>
              <a:ext uri="{FF2B5EF4-FFF2-40B4-BE49-F238E27FC236}">
                <a16:creationId xmlns:a16="http://schemas.microsoft.com/office/drawing/2014/main" id="{8E26A404-3933-4FB1-8466-EC4598B74D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3624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1" name="Text Placeholder 78">
            <a:extLst>
              <a:ext uri="{FF2B5EF4-FFF2-40B4-BE49-F238E27FC236}">
                <a16:creationId xmlns:a16="http://schemas.microsoft.com/office/drawing/2014/main" id="{FBF46D23-1CF3-453A-91B2-F450BF17C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4318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2" name="Text Placeholder 78">
            <a:extLst>
              <a:ext uri="{FF2B5EF4-FFF2-40B4-BE49-F238E27FC236}">
                <a16:creationId xmlns:a16="http://schemas.microsoft.com/office/drawing/2014/main" id="{D06039E3-61AC-456D-8840-278612FF49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2039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3" name="Text Placeholder 78">
            <a:extLst>
              <a:ext uri="{FF2B5EF4-FFF2-40B4-BE49-F238E27FC236}">
                <a16:creationId xmlns:a16="http://schemas.microsoft.com/office/drawing/2014/main" id="{2DBE1469-89E2-4A52-AD91-D4CC415F02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39760" y="4587705"/>
            <a:ext cx="2497137" cy="1758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52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E3E70-5003-47D5-94AE-336576D8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6768E1-4CAD-4624-8528-22A293F0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330EA-A3C1-4702-B06E-14796BB7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C142E-C2B9-403A-858E-795E3977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A59DCCC3-EA03-4ED0-8783-5E5A0F0D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FF3300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FF330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FF330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FF33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FF3300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6206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-up kortversjon 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B121EE71-0E1A-4ACC-A321-2093775C1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9617" y="4829421"/>
            <a:ext cx="3439399" cy="1516088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171C33A-D335-46A9-A889-B1061E720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187" y="4829421"/>
            <a:ext cx="3439399" cy="151608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ED049FB-0F9F-4098-B893-722E40055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771" y="4829485"/>
            <a:ext cx="3443415" cy="151670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863" y="1485341"/>
            <a:ext cx="5200639" cy="183677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371440" y="1079360"/>
            <a:ext cx="182742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Vår </a:t>
            </a:r>
            <a:r>
              <a:rPr lang="nb-NO" sz="2400" err="1">
                <a:solidFill>
                  <a:schemeClr val="accent1"/>
                </a:solidFill>
                <a:latin typeface="Roboto Thin" panose="02000000000000000000" pitchFamily="2" charset="0"/>
              </a:rPr>
              <a:t>Follow</a:t>
            </a:r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-up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>
            <a:spLocks/>
          </p:cNvSpPr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024CB-FC82-4D59-8552-4CA26F3C8B6C}"/>
              </a:ext>
            </a:extLst>
          </p:cNvPr>
          <p:cNvCxnSpPr>
            <a:cxnSpLocks/>
            <a:stCxn id="6" idx="0"/>
          </p:cNvCxnSpPr>
          <p:nvPr userDrawn="1"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 videre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i dette teamet nå?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Ny innsikt om oss selv og andre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8F1D296-5025-4CF0-97D2-9397541EC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9227" y="1485340"/>
            <a:ext cx="5200639" cy="140573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77886" y="1081042"/>
            <a:ext cx="52006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 Thin" panose="02000000000000000000" pitchFamily="2" charset="0"/>
              </a:rPr>
              <a:t>Hva er det vi som gruppe ønsker å oppnå videre fremover?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FB14ABF-082F-407C-B13F-D7F8CA29D1DB}"/>
              </a:ext>
            </a:extLst>
          </p:cNvPr>
          <p:cNvSpPr txBox="1"/>
          <p:nvPr userDrawn="1"/>
        </p:nvSpPr>
        <p:spPr>
          <a:xfrm>
            <a:off x="6569227" y="1081042"/>
            <a:ext cx="52006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deler om seg selv: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 Thin" panose="02000000000000000000" pitchFamily="2" charset="0"/>
              </a:rPr>
              <a:t>Hva opplever jeg å ha bidratt med i teamet og hva ønsker jeg å justere fremover?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EACAC66-83E9-4F60-BB8D-6386DD749167}"/>
              </a:ext>
            </a:extLst>
          </p:cNvPr>
          <p:cNvSpPr txBox="1"/>
          <p:nvPr userDrawn="1"/>
        </p:nvSpPr>
        <p:spPr>
          <a:xfrm>
            <a:off x="1058864" y="4276514"/>
            <a:ext cx="343869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1">
                <a:latin typeface="Roboto Thin" panose="02000000000000000000" pitchFamily="2" charset="0"/>
              </a:rPr>
              <a:t>Hvilke roller trenger vi i denne gruppen for å levere på </a:t>
            </a:r>
            <a:br>
              <a:rPr lang="nb-NO" sz="1000" i="1">
                <a:latin typeface="Roboto Thin" panose="02000000000000000000" pitchFamily="2" charset="0"/>
              </a:rPr>
            </a:br>
            <a:r>
              <a:rPr lang="nb-NO" sz="1000" i="1">
                <a:latin typeface="Roboto Thin" panose="02000000000000000000" pitchFamily="2" charset="0"/>
              </a:rPr>
              <a:t>mål og ambisjon vi har satt oss?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	        Hva ønsker vi å justere?</a:t>
            </a:r>
            <a:endParaRPr lang="nb-NO" sz="1000" i="0">
              <a:latin typeface="Roboto Thin" panose="02000000000000000000" pitchFamily="2" charset="0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F36326F7-D525-4213-A2BB-314B6E8A8685}"/>
              </a:ext>
            </a:extLst>
          </p:cNvPr>
          <p:cNvSpPr txBox="1"/>
          <p:nvPr userDrawn="1"/>
        </p:nvSpPr>
        <p:spPr>
          <a:xfrm>
            <a:off x="4680147" y="4276513"/>
            <a:ext cx="343869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1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                    Hva ønsker vi å justere?</a:t>
            </a:r>
            <a:endParaRPr lang="nb-NO" sz="1000" i="0">
              <a:latin typeface="Roboto Thin" panose="02000000000000000000" pitchFamily="2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24E2905D-E8AD-430F-BC45-42A7CBE34277}"/>
              </a:ext>
            </a:extLst>
          </p:cNvPr>
          <p:cNvSpPr txBox="1"/>
          <p:nvPr userDrawn="1"/>
        </p:nvSpPr>
        <p:spPr>
          <a:xfrm>
            <a:off x="8309617" y="4276512"/>
            <a:ext cx="343869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1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                    Hva ønsker vi å justere?</a:t>
            </a:r>
            <a:endParaRPr lang="nb-NO" sz="1000" i="0">
              <a:latin typeface="Roboto Thin" panose="02000000000000000000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70FA06A-4C3B-4494-8FF5-EF807E8A0BA3}"/>
              </a:ext>
            </a:extLst>
          </p:cNvPr>
          <p:cNvCxnSpPr>
            <a:cxnSpLocks/>
          </p:cNvCxnSpPr>
          <p:nvPr userDrawn="1"/>
        </p:nvCxnSpPr>
        <p:spPr>
          <a:xfrm>
            <a:off x="4587309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40AB38-D571-4361-9DEB-5BD35538B060}"/>
              </a:ext>
            </a:extLst>
          </p:cNvPr>
          <p:cNvCxnSpPr>
            <a:cxnSpLocks/>
          </p:cNvCxnSpPr>
          <p:nvPr userDrawn="1"/>
        </p:nvCxnSpPr>
        <p:spPr>
          <a:xfrm>
            <a:off x="8218633" y="4288736"/>
            <a:ext cx="0" cy="2099699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">
            <a:extLst>
              <a:ext uri="{FF2B5EF4-FFF2-40B4-BE49-F238E27FC236}">
                <a16:creationId xmlns:a16="http://schemas.microsoft.com/office/drawing/2014/main" id="{9CBC2C6E-87E5-40B2-80EB-292486ECEA9E}"/>
              </a:ext>
            </a:extLst>
          </p:cNvPr>
          <p:cNvSpPr txBox="1"/>
          <p:nvPr userDrawn="1"/>
        </p:nvSpPr>
        <p:spPr>
          <a:xfrm>
            <a:off x="6558801" y="3010326"/>
            <a:ext cx="52006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gir tilbakemelding til de andre: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nb-NO" sz="1000" i="0" kern="1200">
                <a:solidFill>
                  <a:schemeClr val="tx1"/>
                </a:solidFill>
                <a:latin typeface="Roboto Thin" panose="02000000000000000000" pitchFamily="2" charset="0"/>
                <a:ea typeface="+mn-ea"/>
                <a:cs typeface="+mn-cs"/>
              </a:rPr>
              <a:t>Hva har jeg satt pris på ved deg i vårt samarbeid?</a:t>
            </a:r>
          </a:p>
        </p:txBody>
      </p:sp>
    </p:spTree>
    <p:extLst>
      <p:ext uri="{BB962C8B-B14F-4D97-AF65-F5344CB8AC3E}">
        <p14:creationId xmlns:p14="http://schemas.microsoft.com/office/powerpoint/2010/main" val="3371046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A9A6B0-26F2-4649-A693-6F257E49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946" y="3101502"/>
            <a:ext cx="4826229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23165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CA9ADB-C456-4932-9A48-75529EA4136F}"/>
              </a:ext>
            </a:extLst>
          </p:cNvPr>
          <p:cNvSpPr/>
          <p:nvPr userDrawn="1"/>
        </p:nvSpPr>
        <p:spPr>
          <a:xfrm>
            <a:off x="-75414" y="1"/>
            <a:ext cx="5128181" cy="6858000"/>
          </a:xfrm>
          <a:prstGeom prst="rect">
            <a:avLst/>
          </a:prstGeom>
          <a:solidFill>
            <a:srgbClr val="23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11BDAD-1AD7-4495-B986-5DBCC1137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402" y="941444"/>
            <a:ext cx="5727716" cy="4975112"/>
          </a:xfrm>
          <a:prstGeom prst="rect">
            <a:avLst/>
          </a:prstGeom>
        </p:spPr>
      </p:pic>
      <p:pic>
        <p:nvPicPr>
          <p:cNvPr id="7" name="Picture 6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CB6FAAA1-C2FF-43A3-8BD2-E2C31BFD4D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4C1A2272-0926-494A-8064-9724279CA8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6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190E4-B7BD-4EBC-BE98-347E8DD8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3165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A739F-450F-4A35-A7AF-A52215CE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F0C47-D1C1-4574-A12E-F3C6A919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747CC-E7DA-4BA0-9EF1-60B62A61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636F1883-0003-4C18-800D-23E2AF11E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4941641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FF3300"/>
              </a:buClr>
              <a:defRPr/>
            </a:lvl1pPr>
            <a:lvl2pPr>
              <a:buClr>
                <a:srgbClr val="FF3300"/>
              </a:buClr>
              <a:defRPr/>
            </a:lvl2pPr>
            <a:lvl3pPr>
              <a:buClr>
                <a:srgbClr val="FF3300"/>
              </a:buClr>
              <a:defRPr/>
            </a:lvl3pPr>
            <a:lvl4pPr>
              <a:buClr>
                <a:srgbClr val="FF3300"/>
              </a:buClr>
              <a:defRPr/>
            </a:lvl4pPr>
            <a:lvl5pPr>
              <a:buClr>
                <a:srgbClr val="FF33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E0FDC96D-C6D1-4256-A315-E3D4FDBB0E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7921" y="1669640"/>
            <a:ext cx="5120440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FF3300"/>
              </a:buClr>
              <a:defRPr/>
            </a:lvl1pPr>
            <a:lvl2pPr>
              <a:buClr>
                <a:srgbClr val="FF3300"/>
              </a:buClr>
              <a:defRPr/>
            </a:lvl2pPr>
            <a:lvl3pPr>
              <a:buClr>
                <a:srgbClr val="FF3300"/>
              </a:buClr>
              <a:defRPr/>
            </a:lvl3pPr>
            <a:lvl4pPr>
              <a:buClr>
                <a:srgbClr val="FF3300"/>
              </a:buClr>
              <a:defRPr/>
            </a:lvl4pPr>
            <a:lvl5pPr>
              <a:buClr>
                <a:srgbClr val="FF33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9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B676-3B8B-4B07-989E-B7AF6A5AD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C73F7-ECE6-4CBC-A8DD-6686488A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F015D-6DF4-41BE-8770-65F6D4FC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B6B71-6EF6-4CB6-9A90-66334A2D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F7CAB68-FFB6-4F7C-91C7-240307436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374" y="1687928"/>
            <a:ext cx="3274795" cy="2140253"/>
          </a:xfrm>
        </p:spPr>
        <p:txBody>
          <a:bodyPr/>
          <a:lstStyle>
            <a:lvl1pPr>
              <a:defRPr sz="1300">
                <a:latin typeface="Merriweather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ssholder for innhold 3">
            <a:extLst>
              <a:ext uri="{FF2B5EF4-FFF2-40B4-BE49-F238E27FC236}">
                <a16:creationId xmlns:a16="http://schemas.microsoft.com/office/drawing/2014/main" id="{A1558D7D-337A-4820-A1FF-F8C90AE01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3565" y="1687927"/>
            <a:ext cx="3274795" cy="2140253"/>
          </a:xfrm>
        </p:spPr>
        <p:txBody>
          <a:bodyPr/>
          <a:lstStyle>
            <a:lvl1pPr>
              <a:defRPr sz="1300">
                <a:latin typeface="Merriweather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0555E30A-6145-4D75-9DDC-E8265C28CC8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82265" y="1687927"/>
            <a:ext cx="3274795" cy="2140253"/>
          </a:xfrm>
        </p:spPr>
        <p:txBody>
          <a:bodyPr/>
          <a:lstStyle>
            <a:lvl1pPr>
              <a:defRPr sz="1300">
                <a:latin typeface="Merriweather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innhold 5">
            <a:extLst>
              <a:ext uri="{FF2B5EF4-FFF2-40B4-BE49-F238E27FC236}">
                <a16:creationId xmlns:a16="http://schemas.microsoft.com/office/drawing/2014/main" id="{46851DB5-394C-4514-8A51-FD17FA11A2F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00555" y="4041648"/>
            <a:ext cx="3274795" cy="2140253"/>
          </a:xfrm>
        </p:spPr>
        <p:txBody>
          <a:bodyPr wrap="square" anchor="t">
            <a:norm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503DB077-8D26-45E3-90AE-0560E57C485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82677" y="4007675"/>
            <a:ext cx="3274795" cy="2140253"/>
          </a:xfrm>
        </p:spPr>
        <p:txBody>
          <a:bodyPr wrap="square" anchor="t">
            <a:noAutofit/>
          </a:bodyPr>
          <a:lstStyle>
            <a:lvl1pPr algn="l">
              <a:defRPr sz="1300">
                <a:latin typeface="Merriweather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lassholder for innhold 7">
            <a:extLst>
              <a:ext uri="{FF2B5EF4-FFF2-40B4-BE49-F238E27FC236}">
                <a16:creationId xmlns:a16="http://schemas.microsoft.com/office/drawing/2014/main" id="{A30C1FF5-E9A6-4288-8C73-6CCA2525DDD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3158" y="4038820"/>
            <a:ext cx="3274795" cy="1047151"/>
          </a:xfrm>
        </p:spPr>
        <p:txBody>
          <a:bodyPr wrap="square" anchor="t">
            <a:normAutofit/>
          </a:bodyPr>
          <a:lstStyle>
            <a:lvl1pPr algn="l">
              <a:defRPr sz="1300">
                <a:latin typeface="Merriweather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67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1797664" y="2085631"/>
            <a:ext cx="8657275" cy="369332"/>
            <a:chOff x="1797664" y="2085631"/>
            <a:chExt cx="8657274" cy="369332"/>
          </a:xfrm>
        </p:grpSpPr>
        <p:sp>
          <p:nvSpPr>
            <p:cNvPr id="20" name="Section Title" hidden="1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/>
                <a:t>&lt;TEXT&gt;</a:t>
              </a:r>
            </a:p>
          </p:txBody>
        </p:sp>
        <p:sp>
          <p:nvSpPr>
            <p:cNvPr id="21" name="Section Number" hidden="1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/>
                <a:t>&lt;N&gt;</a:t>
              </a:r>
            </a:p>
          </p:txBody>
        </p:sp>
        <p:sp>
          <p:nvSpPr>
            <p:cNvPr id="22" name="Slide Number" hidden="1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/>
                <a:t>&lt;P&gt;</a:t>
              </a:r>
            </a:p>
          </p:txBody>
        </p:sp>
        <p:sp>
          <p:nvSpPr>
            <p:cNvPr id="24" name="Timeslot" hidden="1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&lt;TIMESLOT&gt;</a:t>
              </a:r>
            </a:p>
          </p:txBody>
        </p:sp>
        <p:sp>
          <p:nvSpPr>
            <p:cNvPr id="28" name="Responsible" hidden="1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&lt;RESPONSIBLE&gt;</a:t>
              </a:r>
            </a:p>
          </p:txBody>
        </p:sp>
        <p:sp>
          <p:nvSpPr>
            <p:cNvPr id="29" name="Duration" hidden="1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1797664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Section Title" hidden="1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/>
                <a:t>&lt;TEXT&gt;</a:t>
              </a:r>
            </a:p>
          </p:txBody>
        </p:sp>
        <p:sp>
          <p:nvSpPr>
            <p:cNvPr id="33" name="Section Number" hidden="1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/>
                <a:t>&lt;N&gt;</a:t>
              </a:r>
            </a:p>
          </p:txBody>
        </p:sp>
        <p:sp>
          <p:nvSpPr>
            <p:cNvPr id="34" name="Slide Number" hidden="1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/>
                <a:t>&lt;P&gt;</a:t>
              </a:r>
            </a:p>
          </p:txBody>
        </p:sp>
        <p:sp>
          <p:nvSpPr>
            <p:cNvPr id="35" name="Timeslot" hidden="1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&lt;TIMESLOT&gt;</a:t>
              </a:r>
            </a:p>
          </p:txBody>
        </p:sp>
        <p:sp>
          <p:nvSpPr>
            <p:cNvPr id="36" name="Responsible" hidden="1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&lt;RESPONSIBLE&gt;</a:t>
              </a:r>
            </a:p>
          </p:txBody>
        </p:sp>
        <p:sp>
          <p:nvSpPr>
            <p:cNvPr id="37" name="Duration" hidden="1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2265805" y="3148295"/>
            <a:ext cx="8189135" cy="369332"/>
            <a:chOff x="2265804" y="3155687"/>
            <a:chExt cx="8189134" cy="369332"/>
          </a:xfrm>
        </p:grpSpPr>
        <p:sp>
          <p:nvSpPr>
            <p:cNvPr id="39" name="Section Title" hidden="1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/>
                <a:t>&lt;TEXT&gt;</a:t>
              </a:r>
            </a:p>
          </p:txBody>
        </p:sp>
        <p:sp>
          <p:nvSpPr>
            <p:cNvPr id="40" name="Section Number" hidden="1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/>
                <a:t>&lt;N&gt;</a:t>
              </a:r>
            </a:p>
          </p:txBody>
        </p:sp>
        <p:sp>
          <p:nvSpPr>
            <p:cNvPr id="41" name="Slide Number" hidden="1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/>
                <a:t>&lt;P&gt;</a:t>
              </a:r>
            </a:p>
          </p:txBody>
        </p:sp>
        <p:sp>
          <p:nvSpPr>
            <p:cNvPr id="42" name="Timeslot" hidden="1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&lt;TIMESLOT&gt;</a:t>
              </a:r>
            </a:p>
          </p:txBody>
        </p:sp>
        <p:sp>
          <p:nvSpPr>
            <p:cNvPr id="43" name="Responsible" hidden="1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&lt;RESPONSIBLE&gt;</a:t>
              </a:r>
            </a:p>
          </p:txBody>
        </p:sp>
        <p:sp>
          <p:nvSpPr>
            <p:cNvPr id="44" name="Duration" hidden="1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2265804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Section Title" hidden="1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/>
                <a:t>&lt;TEXT&gt;</a:t>
              </a:r>
            </a:p>
          </p:txBody>
        </p:sp>
        <p:sp>
          <p:nvSpPr>
            <p:cNvPr id="47" name="Section Number" hidden="1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/>
                <a:t>&lt;N&gt;</a:t>
              </a:r>
            </a:p>
          </p:txBody>
        </p:sp>
        <p:sp>
          <p:nvSpPr>
            <p:cNvPr id="48" name="Slide Number" hidden="1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/>
                <a:t>&lt;P&gt;</a:t>
              </a:r>
            </a:p>
          </p:txBody>
        </p:sp>
        <p:sp>
          <p:nvSpPr>
            <p:cNvPr id="49" name="Timeslot" hidden="1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&lt;TIMESLOT&gt;</a:t>
              </a:r>
            </a:p>
          </p:txBody>
        </p:sp>
        <p:sp>
          <p:nvSpPr>
            <p:cNvPr id="50" name="Responsible" hidden="1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&lt;RESPONSIBLE&gt;</a:t>
              </a:r>
            </a:p>
          </p:txBody>
        </p:sp>
        <p:sp>
          <p:nvSpPr>
            <p:cNvPr id="51" name="Duration" hidden="1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&lt;DURATION&gt;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5B1540-00C3-4D89-8428-1E5900A86A3E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>
            <a:lvl1pPr>
              <a:defRPr>
                <a:solidFill>
                  <a:srgbClr val="231651"/>
                </a:solidFill>
              </a:defRPr>
            </a:lvl1pPr>
          </a:lstStyle>
          <a:p>
            <a:r>
              <a:rPr lang="en-US"/>
              <a:t>Agenda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2789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23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A9A6B0-26F2-4649-A693-6F257E49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08" y="3101503"/>
            <a:ext cx="10436985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EFECE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3D360E-60A1-45BF-9D93-23879763D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5401" y="4136080"/>
            <a:ext cx="2403541" cy="3414986"/>
          </a:xfrm>
          <a:prstGeom prst="rect">
            <a:avLst/>
          </a:prstGeom>
        </p:spPr>
      </p:pic>
      <p:pic>
        <p:nvPicPr>
          <p:cNvPr id="4" name="Picture 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3C2969AA-85FF-4C27-B90F-3E66468AC1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38502" y="227921"/>
            <a:ext cx="337452" cy="669867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EBEA06F-5029-4A1B-B26A-7BC0317A00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44717" y="227922"/>
            <a:ext cx="336379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rgbClr val="D9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1284761" y="4096092"/>
            <a:ext cx="10080000" cy="369332"/>
            <a:chOff x="1797664" y="2085631"/>
            <a:chExt cx="5940745" cy="369332"/>
          </a:xfrm>
        </p:grpSpPr>
        <p:sp>
          <p:nvSpPr>
            <p:cNvPr id="72" name="Section Title" hidden="1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 hidden="1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74" name="Slide Number" hidden="1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 hidden="1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 hidden="1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 hidden="1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1284761" y="4096092"/>
            <a:ext cx="10080000" cy="369332"/>
            <a:chOff x="1797664" y="2085631"/>
            <a:chExt cx="5940745" cy="369332"/>
          </a:xfrm>
        </p:grpSpPr>
        <p:sp>
          <p:nvSpPr>
            <p:cNvPr id="79" name="Section Title" hidden="1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 hidden="1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81" name="Slide Number" hidden="1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 hidden="1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 hidden="1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 hidden="1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783A9B7D-C049-4C28-8D73-4D79C9C1C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5401" y="4136080"/>
            <a:ext cx="2403541" cy="3414986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4817807F-0340-45FE-9184-B7693C93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08" y="3101503"/>
            <a:ext cx="10436985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8132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sonlig bruksanvis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D78B4-C7E6-4663-B1A8-CA73ACB9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28ACD-8080-43F8-8030-D5CD52D1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FF4F-FF0B-4F2B-BA37-59BC7F1D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D28E9F-B2BA-461E-817E-ADA0162252BB}"/>
              </a:ext>
            </a:extLst>
          </p:cNvPr>
          <p:cNvSpPr>
            <a:spLocks/>
          </p:cNvSpPr>
          <p:nvPr userDrawn="1"/>
        </p:nvSpPr>
        <p:spPr>
          <a:xfrm>
            <a:off x="8580948" y="3795912"/>
            <a:ext cx="2511875" cy="474330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Hva gjør meg motivert for arbeidet i dette teamet?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55DCB2A-730E-4C90-AFFA-E98CA88752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78288" y="2001341"/>
            <a:ext cx="2514536" cy="1262951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15B31007-4557-4BE9-B11E-819A60648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7318" y="2001341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22EE082-F4CF-4BB3-A10B-F6740AAA7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267" y="501389"/>
            <a:ext cx="9764333" cy="65499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[….]s </a:t>
            </a:r>
            <a:r>
              <a:rPr lang="en-US" err="1"/>
              <a:t>personlige</a:t>
            </a:r>
            <a:r>
              <a:rPr lang="en-US"/>
              <a:t> </a:t>
            </a:r>
            <a:r>
              <a:rPr lang="en-US" err="1"/>
              <a:t>bruksanvisning</a:t>
            </a:r>
            <a:endParaRPr lang="nb-NO"/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A56A9FC7-39B9-492C-937F-3F98DC1F1B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0531" y="1405812"/>
            <a:ext cx="1859217" cy="1645983"/>
          </a:xfrm>
          <a:ln>
            <a:solidFill>
              <a:schemeClr val="accent4"/>
            </a:solidFill>
            <a:prstDash val="dash"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E02A34-94D1-4C32-87AF-C7E4ECF92CF1}"/>
              </a:ext>
            </a:extLst>
          </p:cNvPr>
          <p:cNvSpPr>
            <a:spLocks/>
          </p:cNvSpPr>
          <p:nvPr userDrawn="1"/>
        </p:nvSpPr>
        <p:spPr>
          <a:xfrm>
            <a:off x="883192" y="3297820"/>
            <a:ext cx="1496347" cy="25805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Rolle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199E808-8F60-408B-84AF-451AE6A650B4}"/>
              </a:ext>
            </a:extLst>
          </p:cNvPr>
          <p:cNvSpPr>
            <a:spLocks/>
          </p:cNvSpPr>
          <p:nvPr userDrawn="1"/>
        </p:nvSpPr>
        <p:spPr>
          <a:xfrm>
            <a:off x="881217" y="4281598"/>
            <a:ext cx="1458436" cy="25805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Nøkkelkompetanse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FE57B7D-F342-4E0E-AE48-F05A47F6D7FF}"/>
              </a:ext>
            </a:extLst>
          </p:cNvPr>
          <p:cNvSpPr>
            <a:spLocks/>
          </p:cNvSpPr>
          <p:nvPr userDrawn="1"/>
        </p:nvSpPr>
        <p:spPr>
          <a:xfrm>
            <a:off x="3119979" y="1411396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største styrker og bidrag i samarbeidssituasjoner: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E96DC5E-5A1A-49F6-AA78-418875C9ED14}"/>
              </a:ext>
            </a:extLst>
          </p:cNvPr>
          <p:cNvSpPr>
            <a:spLocks/>
          </p:cNvSpPr>
          <p:nvPr userDrawn="1"/>
        </p:nvSpPr>
        <p:spPr>
          <a:xfrm>
            <a:off x="5849134" y="1898669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svakheter i samarbeidssituasjoner: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7FBB15-03FD-40DC-BDFC-08B528237866}"/>
              </a:ext>
            </a:extLst>
          </p:cNvPr>
          <p:cNvSpPr>
            <a:spLocks/>
          </p:cNvSpPr>
          <p:nvPr userDrawn="1"/>
        </p:nvSpPr>
        <p:spPr>
          <a:xfrm>
            <a:off x="5846473" y="4066486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 folk kan finne på å misforstå når de samarbeider med meg: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75A7F1-C4FA-4930-8547-C0BF3AA27E48}"/>
              </a:ext>
            </a:extLst>
          </p:cNvPr>
          <p:cNvSpPr>
            <a:spLocks/>
          </p:cNvSpPr>
          <p:nvPr userDrawn="1"/>
        </p:nvSpPr>
        <p:spPr>
          <a:xfrm>
            <a:off x="8580948" y="1405596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Dette trenger jeg fra gruppen for å være på mitt beste: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83671C-E675-425D-8BE6-F865FFFD3DEF}"/>
              </a:ext>
            </a:extLst>
          </p:cNvPr>
          <p:cNvSpPr>
            <a:spLocks/>
          </p:cNvSpPr>
          <p:nvPr userDrawn="1"/>
        </p:nvSpPr>
        <p:spPr>
          <a:xfrm>
            <a:off x="3119979" y="3795912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 som kan gå meg på nervene når jeg samarbeider med andre: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6D8B31A-38AE-4EF9-A93B-D188F1B00C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46473" y="2488614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1A1F2A41-484C-44C4-B9B4-671BFC1E13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17318" y="4385857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2A8F3689-1945-444C-9233-356602A6CB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8057" y="4664458"/>
            <a:ext cx="2490291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587FC934-6DF4-40D8-82B8-6CB49708C0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8288" y="4393884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BAEF750A-C04E-4E4C-A1F1-0AC9E8A180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217" y="4664458"/>
            <a:ext cx="1859217" cy="1262951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43E1BC-CEA5-48AC-AAA5-B13EC8C3ED6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0786" y="3671343"/>
            <a:ext cx="1858962" cy="473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276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A9A6B0-26F2-4649-A693-6F257E49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946" y="3101502"/>
            <a:ext cx="4826229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23165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CA9ADB-C456-4932-9A48-75529EA4136F}"/>
              </a:ext>
            </a:extLst>
          </p:cNvPr>
          <p:cNvSpPr/>
          <p:nvPr userDrawn="1"/>
        </p:nvSpPr>
        <p:spPr>
          <a:xfrm>
            <a:off x="-75414" y="1"/>
            <a:ext cx="5128181" cy="6858000"/>
          </a:xfrm>
          <a:prstGeom prst="rect">
            <a:avLst/>
          </a:prstGeom>
          <a:solidFill>
            <a:srgbClr val="23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11BDAD-1AD7-4495-B986-5DBCC1137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402" y="941444"/>
            <a:ext cx="5727716" cy="49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4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01376" y="501389"/>
            <a:ext cx="9770254" cy="6549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01375" y="1669640"/>
            <a:ext cx="10436985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518" y="6446579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74234" y="6446579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29549" y="6446579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7">
            <a:extLst>
              <a:ext uri="{FF2B5EF4-FFF2-40B4-BE49-F238E27FC236}">
                <a16:creationId xmlns:a16="http://schemas.microsoft.com/office/drawing/2014/main" id="{D21C6AC3-9B97-4997-B7C3-266025B7FD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222" y="226755"/>
            <a:ext cx="336843" cy="66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061B2-1CB8-42B0-94EB-01AC0C19F6CF}"/>
              </a:ext>
            </a:extLst>
          </p:cNvPr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4"/>
          <a:srcRect/>
          <a:stretch/>
        </p:blipFill>
        <p:spPr>
          <a:xfrm>
            <a:off x="11139675" y="226755"/>
            <a:ext cx="335764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2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5" r:id="rId5"/>
    <p:sldLayoutId id="2147483694" r:id="rId6"/>
    <p:sldLayoutId id="2147483696" r:id="rId7"/>
    <p:sldLayoutId id="2147483698" r:id="rId8"/>
    <p:sldLayoutId id="2147483701" r:id="rId9"/>
    <p:sldLayoutId id="2147483707" r:id="rId10"/>
  </p:sldLayoutIdLst>
  <p:txStyles>
    <p:titleStyle>
      <a:lvl1pPr algn="l" defTabSz="553938" rtl="0" eaLnBrk="1" latinLnBrk="0" hangingPunct="1">
        <a:lnSpc>
          <a:spcPct val="90000"/>
        </a:lnSpc>
        <a:spcBef>
          <a:spcPct val="0"/>
        </a:spcBef>
        <a:buNone/>
        <a:defRPr sz="2597" b="0" i="0" kern="1200" cap="none" baseline="0">
          <a:solidFill>
            <a:srgbClr val="231651"/>
          </a:solidFill>
          <a:latin typeface="Roboto Thin" panose="02000000000000000000" pitchFamily="2" charset="0"/>
          <a:ea typeface="+mj-ea"/>
          <a:cs typeface="+mj-cs"/>
        </a:defRPr>
      </a:lvl1pPr>
    </p:titleStyle>
    <p:bodyStyle>
      <a:lvl1pPr marL="261736" indent="-261703" algn="l" defTabSz="553938" rtl="0" eaLnBrk="1" latinLnBrk="0" hangingPunct="1">
        <a:lnSpc>
          <a:spcPct val="100000"/>
        </a:lnSpc>
        <a:spcBef>
          <a:spcPts val="605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1pPr>
      <a:lvl2pPr marL="523471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2pPr>
      <a:lvl3pPr marL="785207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3pPr>
      <a:lvl4pPr marL="1046942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4pPr>
      <a:lvl5pPr marL="1308678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5pPr>
      <a:lvl6pPr marL="152332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029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7267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4235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6969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3938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0906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7875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4844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1813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38782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5751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01375" y="501389"/>
            <a:ext cx="10436985" cy="6549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01375" y="1669640"/>
            <a:ext cx="10436985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518" y="6446579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11.09.2023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74234" y="6446579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29549" y="6446579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7">
            <a:extLst>
              <a:ext uri="{FF2B5EF4-FFF2-40B4-BE49-F238E27FC236}">
                <a16:creationId xmlns:a16="http://schemas.microsoft.com/office/drawing/2014/main" id="{D21C6AC3-9B97-4997-B7C3-266025B7FD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0" y="5838813"/>
            <a:ext cx="336843" cy="66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061B2-1CB8-42B0-94EB-01AC0C19F6CF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 rotWithShape="1">
          <a:blip r:embed="rId15"/>
          <a:srcRect/>
          <a:stretch/>
        </p:blipFill>
        <p:spPr>
          <a:xfrm>
            <a:off x="351320" y="4963012"/>
            <a:ext cx="335764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8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73" r:id="rId2"/>
    <p:sldLayoutId id="2147483674" r:id="rId3"/>
    <p:sldLayoutId id="2147483675" r:id="rId4"/>
    <p:sldLayoutId id="2147483699" r:id="rId5"/>
    <p:sldLayoutId id="2147483700" r:id="rId6"/>
    <p:sldLayoutId id="2147483684" r:id="rId7"/>
    <p:sldLayoutId id="2147483704" r:id="rId8"/>
    <p:sldLayoutId id="2147483705" r:id="rId9"/>
    <p:sldLayoutId id="2147483706" r:id="rId10"/>
    <p:sldLayoutId id="2147483683" r:id="rId11"/>
  </p:sldLayoutIdLst>
  <p:txStyles>
    <p:titleStyle>
      <a:lvl1pPr algn="l" defTabSz="553938" rtl="0" eaLnBrk="1" latinLnBrk="0" hangingPunct="1">
        <a:lnSpc>
          <a:spcPct val="90000"/>
        </a:lnSpc>
        <a:spcBef>
          <a:spcPct val="0"/>
        </a:spcBef>
        <a:buNone/>
        <a:defRPr sz="2597" b="0" i="0" kern="1200" cap="none" baseline="0">
          <a:solidFill>
            <a:srgbClr val="231651"/>
          </a:solidFill>
          <a:latin typeface="Roboto Thin" panose="02000000000000000000" pitchFamily="2" charset="0"/>
          <a:ea typeface="+mj-ea"/>
          <a:cs typeface="+mj-cs"/>
        </a:defRPr>
      </a:lvl1pPr>
    </p:titleStyle>
    <p:bodyStyle>
      <a:lvl1pPr marL="261736" indent="-261703" algn="l" defTabSz="553938" rtl="0" eaLnBrk="1" latinLnBrk="0" hangingPunct="1">
        <a:lnSpc>
          <a:spcPct val="100000"/>
        </a:lnSpc>
        <a:spcBef>
          <a:spcPts val="605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1pPr>
      <a:lvl2pPr marL="523471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2pPr>
      <a:lvl3pPr marL="785207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3pPr>
      <a:lvl4pPr marL="1046942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4pPr>
      <a:lvl5pPr marL="1308678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5pPr>
      <a:lvl6pPr marL="152332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029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7267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4235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6969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3938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0906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7875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4844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1813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38782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5751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ABB75B-5602-4873-8071-7080C3D338BB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231651"/>
          </a:solidFill>
          <a:ln w="12700" cap="flat" cmpd="sng" algn="ctr">
            <a:solidFill>
              <a:schemeClr val="accent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0"/>
                  </a:schemeClr>
                </a:solidFill>
                <a:effectLst/>
                <a:uLnTx/>
                <a:uFillTx/>
                <a:latin typeface="Roboto Thin" panose="02000000000000000000" pitchFamily="2" charset="0"/>
                <a:ea typeface="+mn-ea"/>
                <a:cs typeface="+mn-cs"/>
              </a:rPr>
              <a:t>Velkommen til</a:t>
            </a:r>
          </a:p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100000"/>
                </a:schemeClr>
              </a:solidFill>
              <a:effectLst/>
              <a:uLnTx/>
              <a:uFillTx/>
              <a:latin typeface="Roboto Thin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100000"/>
                </a:schemeClr>
              </a:solidFill>
              <a:effectLst/>
              <a:uLnTx/>
              <a:uFillTx/>
              <a:latin typeface="Roboto Thin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rgbClr val="EFECE7"/>
              </a:solidFill>
              <a:effectLst/>
              <a:uLnTx/>
              <a:uFillTx/>
              <a:latin typeface="Roboto Thin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D129B5C-510E-42A6-99AC-DA22CFCB0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661" y="2733675"/>
            <a:ext cx="6924675" cy="1390650"/>
          </a:xfrm>
          <a:prstGeom prst="rect">
            <a:avLst/>
          </a:prstGeom>
        </p:spPr>
      </p:pic>
      <p:pic>
        <p:nvPicPr>
          <p:cNvPr id="8" name="Picture 7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CD01D013-DFF0-4670-83D6-74186CE54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475" y="5447735"/>
            <a:ext cx="429848" cy="853280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3D002F95-73DA-41DC-9F9E-EF17CE7B6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045" y="5447736"/>
            <a:ext cx="428481" cy="853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71FED-E4BA-48ED-A425-7B8BAC341F7C}"/>
              </a:ext>
            </a:extLst>
          </p:cNvPr>
          <p:cNvSpPr txBox="1"/>
          <p:nvPr/>
        </p:nvSpPr>
        <p:spPr>
          <a:xfrm>
            <a:off x="4746756" y="4047667"/>
            <a:ext cx="284171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3600">
                <a:solidFill>
                  <a:srgbClr val="FB4D3D"/>
                </a:solidFill>
                <a:latin typeface="Roboto Thin"/>
                <a:ea typeface="Roboto Thin"/>
                <a:cs typeface="Dreaming Outloud Pro"/>
              </a:rPr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165682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3198-AC4C-40BB-BE5D-9C85E433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b-NO"/>
              <a:t>Parkeringsplass</a:t>
            </a:r>
            <a:br>
              <a:rPr lang="nb-NO"/>
            </a:br>
            <a:r>
              <a:rPr lang="nb-NO" sz="1000"/>
              <a:t> </a:t>
            </a:r>
            <a:br>
              <a:rPr lang="nb-NO"/>
            </a:br>
            <a:r>
              <a:rPr lang="nb-NO" sz="1400">
                <a:solidFill>
                  <a:srgbClr val="3D5471"/>
                </a:solidFill>
                <a:effectLst/>
                <a:latin typeface="+mn-lt"/>
              </a:rPr>
              <a:t>Alt som kommer opp under workshopen som ikke kan behandles der, men bør tas opp i et annet relevant fora/møte. </a:t>
            </a:r>
            <a:br>
              <a:rPr lang="nb-NO">
                <a:solidFill>
                  <a:srgbClr val="3D5471"/>
                </a:solidFill>
              </a:rPr>
            </a:br>
            <a:endParaRPr lang="nb-NO">
              <a:solidFill>
                <a:srgbClr val="3D54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3F5FF-1930-4BA3-8229-2609E55C29D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4313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7D44-297C-4145-A4DD-166085DD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FASILITATORGUIDE</a:t>
            </a:r>
          </a:p>
        </p:txBody>
      </p:sp>
      <p:pic>
        <p:nvPicPr>
          <p:cNvPr id="3" name="Picture 2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E4E9F7A3-1A03-4F79-8349-C1676EF44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FBD26FD7-05D2-462B-AB82-E85A7B7D1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0C7B74B0-359D-3C72-E4F1-8DAAF2B6A0E3}"/>
              </a:ext>
            </a:extLst>
          </p:cNvPr>
          <p:cNvSpPr txBox="1"/>
          <p:nvPr/>
        </p:nvSpPr>
        <p:spPr>
          <a:xfrm>
            <a:off x="853766" y="3693073"/>
            <a:ext cx="229850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3000">
                <a:solidFill>
                  <a:srgbClr val="FB4D3D"/>
                </a:solidFill>
                <a:latin typeface="Roboto Thin"/>
                <a:ea typeface="Roboto Thin"/>
                <a:cs typeface="Dreaming Outloud Pro"/>
              </a:rPr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3549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5A5A4-CBFD-4912-A119-BA707327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Forberedelse til fasilitator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2EFD-DA84-4EBC-81BC-EF13F877E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  <a:ln>
            <a:noFill/>
          </a:ln>
        </p:spPr>
        <p:txBody>
          <a:bodyPr vert="horz" wrap="square" lIns="0" tIns="0" rIns="0" bIns="0" rtlCol="0" anchor="t">
            <a:normAutofit/>
          </a:bodyPr>
          <a:lstStyle/>
          <a:p>
            <a:pPr marL="261620" indent="-261620">
              <a:spcBef>
                <a:spcPts val="1200"/>
              </a:spcBef>
              <a:spcAft>
                <a:spcPts val="1200"/>
              </a:spcAft>
              <a:buClr>
                <a:srgbClr val="3D5471"/>
              </a:buClr>
              <a:buFont typeface="+mj-lt"/>
              <a:buAutoNum type="arabicPeriod"/>
            </a:pPr>
            <a:r>
              <a:rPr lang="nb-NO" sz="1200" b="1">
                <a:solidFill>
                  <a:schemeClr val="accent1"/>
                </a:solidFill>
              </a:rPr>
              <a:t>Mye i Start Smart </a:t>
            </a:r>
            <a:r>
              <a:rPr lang="nb-NO" sz="1200" b="1" err="1">
                <a:solidFill>
                  <a:schemeClr val="accent1"/>
                </a:solidFill>
              </a:rPr>
              <a:t>follow</a:t>
            </a:r>
            <a:r>
              <a:rPr lang="nb-NO" sz="1200" b="1">
                <a:solidFill>
                  <a:schemeClr val="accent1"/>
                </a:solidFill>
              </a:rPr>
              <a:t>-up er likt Start Smart. Gjør deg godt kjent med det som er annerledes i </a:t>
            </a:r>
            <a:r>
              <a:rPr lang="nb-NO" sz="1200" b="1" err="1">
                <a:solidFill>
                  <a:schemeClr val="accent1"/>
                </a:solidFill>
              </a:rPr>
              <a:t>follow</a:t>
            </a:r>
            <a:r>
              <a:rPr lang="nb-NO" sz="1200" b="1">
                <a:solidFill>
                  <a:schemeClr val="accent1"/>
                </a:solidFill>
              </a:rPr>
              <a:t>-up ved å lese gjennom innholdet i denne guiden. </a:t>
            </a:r>
            <a:endParaRPr lang="nb-NO"/>
          </a:p>
          <a:p>
            <a:pPr marL="261620" indent="-261620">
              <a:buClr>
                <a:srgbClr val="3D5471"/>
              </a:buClr>
              <a:buFont typeface="+mj-lt"/>
              <a:buAutoNum type="arabicPeriod"/>
            </a:pPr>
            <a:r>
              <a:rPr lang="nb-NO" sz="1200" b="1">
                <a:solidFill>
                  <a:schemeClr val="accent1"/>
                </a:solidFill>
                <a:effectLst/>
              </a:rPr>
              <a:t>Forbered workshopen ved å:</a:t>
            </a:r>
            <a:endParaRPr lang="nb-NO" sz="1200" b="1">
              <a:solidFill>
                <a:schemeClr val="accent1"/>
              </a:solidFill>
            </a:endParaRPr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>
                <a:solidFill>
                  <a:srgbClr val="000000"/>
                </a:solidFill>
                <a:effectLst/>
              </a:rPr>
              <a:t>Forankre prosessen med lederen for teamet dersom dette ikke er deg. </a:t>
            </a:r>
            <a:endParaRPr lang="nb-NO" sz="1100" dirty="0">
              <a:solidFill>
                <a:srgbClr val="000000"/>
              </a:solidFill>
              <a:effectLst/>
            </a:endParaRPr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>
                <a:solidFill>
                  <a:srgbClr val="000000"/>
                </a:solidFill>
                <a:effectLst/>
              </a:rPr>
              <a:t>Sende møteinnkalling hvor dere setter av ca.</a:t>
            </a:r>
            <a:r>
              <a:rPr lang="nb-NO" sz="1100">
                <a:effectLst/>
              </a:rPr>
              <a:t> 3,5 </a:t>
            </a:r>
            <a:r>
              <a:rPr lang="nb-NO" sz="1100">
                <a:solidFill>
                  <a:srgbClr val="000000"/>
                </a:solidFill>
                <a:effectLst/>
              </a:rPr>
              <a:t>timer (</a:t>
            </a:r>
            <a:r>
              <a:rPr lang="nb-NO" sz="1100">
                <a:solidFill>
                  <a:srgbClr val="000000"/>
                </a:solidFill>
              </a:rPr>
              <a:t>estimat </a:t>
            </a:r>
            <a:r>
              <a:rPr lang="nb-NO" sz="1100">
                <a:solidFill>
                  <a:srgbClr val="000000"/>
                </a:solidFill>
                <a:effectLst/>
              </a:rPr>
              <a:t>basert på team med 6 personer, hvis dere er flere så </a:t>
            </a:r>
            <a:r>
              <a:rPr lang="nb-NO" sz="1100" err="1">
                <a:solidFill>
                  <a:srgbClr val="000000"/>
                </a:solidFill>
                <a:effectLst/>
              </a:rPr>
              <a:t>beregn</a:t>
            </a:r>
            <a:r>
              <a:rPr lang="nb-NO" sz="1100">
                <a:solidFill>
                  <a:srgbClr val="000000"/>
                </a:solidFill>
                <a:effectLst/>
              </a:rPr>
              <a:t> gjerne mer tid). </a:t>
            </a:r>
            <a:endParaRPr lang="nb-NO" sz="1100" dirty="0">
              <a:solidFill>
                <a:srgbClr val="000000"/>
              </a:solidFill>
              <a:effectLst/>
            </a:endParaRPr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Orientere om at alle i forkant forbereder seg på å reflektere rundt egne bidrag i teamet og hva de har satt pris på ved de andre. </a:t>
            </a:r>
            <a:endParaRPr lang="nb-NO" sz="1100" dirty="0">
              <a:effectLst/>
            </a:endParaRPr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>
                <a:solidFill>
                  <a:srgbClr val="000000"/>
                </a:solidFill>
                <a:effectLst/>
              </a:rPr>
              <a:t>Vi anbefaler å samle teamet fysisk, men det kan også gjennomføres digitalt. Hybrid er ikke anbefalt.</a:t>
            </a:r>
            <a:endParaRPr lang="nb-NO" sz="1100" dirty="0">
              <a:solidFill>
                <a:srgbClr val="000000"/>
              </a:solidFill>
              <a:effectLst/>
            </a:endParaRPr>
          </a:p>
          <a:p>
            <a:pPr marL="261620" indent="-261620">
              <a:spcBef>
                <a:spcPts val="1200"/>
              </a:spcBef>
              <a:buClr>
                <a:srgbClr val="3D5471"/>
              </a:buClr>
              <a:buFont typeface="+mj-lt"/>
              <a:buAutoNum type="arabicPeriod"/>
            </a:pPr>
            <a:r>
              <a:rPr lang="nb-NO" sz="1200" b="1">
                <a:solidFill>
                  <a:schemeClr val="accent1"/>
                </a:solidFill>
              </a:rPr>
              <a:t>Klargjør utstyr:</a:t>
            </a:r>
            <a:br>
              <a:rPr lang="nb-NO" sz="1200" b="1"/>
            </a:br>
            <a:r>
              <a:rPr lang="nb-NO" sz="1100" i="1"/>
              <a:t>Hvis teamet møtes fysisk: 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 err="1"/>
              <a:t>Print</a:t>
            </a:r>
            <a:r>
              <a:rPr lang="nb-NO" sz="1100"/>
              <a:t> ut teamkontrakten i A0 - alternativt skriv opp overskriftene i teamkontrakten på et stort </a:t>
            </a:r>
            <a:r>
              <a:rPr lang="nb-NO" sz="1100" err="1"/>
              <a:t>whiteboard</a:t>
            </a:r>
            <a:r>
              <a:rPr lang="nb-NO" sz="1100"/>
              <a:t>/flippover.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Post-its, gjerne en blokk for hver deltaker i forskjellige farger.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Tusjer/penner til å skrive på </a:t>
            </a:r>
            <a:r>
              <a:rPr lang="nb-NO" sz="1100" err="1"/>
              <a:t>post-its</a:t>
            </a:r>
            <a:r>
              <a:rPr lang="nb-NO" sz="1100"/>
              <a:t>.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Klokke eller timer.</a:t>
            </a:r>
            <a:endParaRPr lang="nb-NO" sz="1100" dirty="0"/>
          </a:p>
          <a:p>
            <a:pPr marL="261620" lvl="1" indent="0">
              <a:buNone/>
            </a:pPr>
            <a:endParaRPr lang="nb-NO" sz="1200" i="1"/>
          </a:p>
          <a:p>
            <a:pPr marL="261620" lvl="1" indent="0">
              <a:buNone/>
            </a:pPr>
            <a:r>
              <a:rPr lang="nb-NO" sz="1100" i="1"/>
              <a:t>Hvis teamet møtes digitalt:</a:t>
            </a:r>
            <a:endParaRPr lang="nb-NO" sz="110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Bruk MURAL-versjonen av Start Smart </a:t>
            </a:r>
            <a:r>
              <a:rPr lang="nb-NO" sz="1100" err="1"/>
              <a:t>follow</a:t>
            </a:r>
            <a:r>
              <a:rPr lang="nb-NO" sz="1100"/>
              <a:t>-up eller et digitalt </a:t>
            </a:r>
            <a:r>
              <a:rPr lang="nb-NO" sz="1100" err="1"/>
              <a:t>whiteboard</a:t>
            </a:r>
            <a:r>
              <a:rPr lang="nb-NO" sz="1100"/>
              <a:t> hvor du setter opp feltene i teamkontrakten.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Gjør deg godt kjent med hvordan verktøyet fungerer slik at du kan hjelpe deltakerne å ta det i bruk.</a:t>
            </a:r>
            <a:endParaRPr lang="nb-NO" sz="1100" dirty="0"/>
          </a:p>
          <a:p>
            <a:pPr marL="523240" lvl="1" indent="-261620">
              <a:buFont typeface="Wingdings 3" panose="05040102010807070707" pitchFamily="18" charset="2"/>
              <a:buChar char=""/>
            </a:pPr>
            <a:r>
              <a:rPr lang="nb-NO" sz="1100"/>
              <a:t>Til nøds kan dere </a:t>
            </a:r>
            <a:r>
              <a:rPr lang="nb-NO" sz="1100" err="1"/>
              <a:t>samskrive</a:t>
            </a:r>
            <a:r>
              <a:rPr lang="nb-NO" sz="1100"/>
              <a:t> i et felles dokument (f.eks. Word online eller Google </a:t>
            </a:r>
            <a:r>
              <a:rPr lang="nb-NO" sz="1100" err="1"/>
              <a:t>docs</a:t>
            </a:r>
            <a:r>
              <a:rPr lang="nb-NO" sz="1100"/>
              <a:t>).</a:t>
            </a:r>
            <a:br>
              <a:rPr lang="nb-NO" sz="1100"/>
            </a:b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06384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A5A7-54C2-4FDD-A7AA-EB0B5764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- 1/4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E4CDC-1F24-41B2-820D-4D073202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</p:spPr>
        <p:txBody>
          <a:bodyPr wrap="square" anchor="t">
            <a:normAutofit/>
          </a:bodyPr>
          <a:lstStyle/>
          <a:p>
            <a:pPr marL="33" indent="0">
              <a:spcAft>
                <a:spcPts val="1200"/>
              </a:spcAft>
              <a:buNone/>
            </a:pPr>
            <a:r>
              <a:rPr lang="nb-NO" sz="1100" dirty="0"/>
              <a:t>Opplegget i denne workshopen forutsetter god tidsstyring. Vær obs på tiden, og sett av noe tid "til overs" om du forventer at noen aktiviteter tar lengre.</a:t>
            </a:r>
          </a:p>
          <a:p>
            <a:pPr marL="33" indent="0">
              <a:spcAft>
                <a:spcPts val="600"/>
              </a:spcAft>
              <a:buNone/>
            </a:pPr>
            <a:r>
              <a:rPr lang="nb-NO" sz="1400" b="1" dirty="0">
                <a:solidFill>
                  <a:schemeClr val="accent1"/>
                </a:solidFill>
              </a:rPr>
              <a:t>1. AGENDA, INNSJEKK OG OPPFRISKING 20 min</a:t>
            </a:r>
          </a:p>
          <a:p>
            <a:pPr marL="33" indent="0">
              <a:buNone/>
            </a:pPr>
            <a:r>
              <a:rPr lang="nb-NO" sz="1100" b="1" dirty="0">
                <a:solidFill>
                  <a:srgbClr val="231651"/>
                </a:solidFill>
              </a:rPr>
              <a:t>A. AGENDA </a:t>
            </a:r>
            <a:r>
              <a:rPr lang="nb-NO" sz="1100" dirty="0">
                <a:solidFill>
                  <a:schemeClr val="accent1"/>
                </a:solidFill>
              </a:rPr>
              <a:t>5 min</a:t>
            </a:r>
          </a:p>
          <a:p>
            <a:pPr>
              <a:buClr>
                <a:srgbClr val="FF3300"/>
              </a:buClr>
            </a:pPr>
            <a:r>
              <a:rPr lang="nb-NO" sz="1100" dirty="0"/>
              <a:t>Ta utgangspunkt i foreslått mal og gå gjennom hva som skal skje i denne økten.</a:t>
            </a:r>
          </a:p>
          <a:p>
            <a:pPr>
              <a:spcAft>
                <a:spcPts val="1200"/>
              </a:spcAft>
            </a:pPr>
            <a:r>
              <a:rPr lang="nb-NO" sz="1100" dirty="0"/>
              <a:t>Avklar om det er noen spørsmål eller innspill til dette. </a:t>
            </a:r>
          </a:p>
          <a:p>
            <a:pPr marL="33" indent="0">
              <a:buNone/>
            </a:pPr>
            <a:r>
              <a:rPr lang="nb-NO" sz="1100" b="1" dirty="0">
                <a:solidFill>
                  <a:srgbClr val="231651"/>
                </a:solidFill>
              </a:rPr>
              <a:t>B. INNSJEKK </a:t>
            </a:r>
            <a:r>
              <a:rPr lang="nb-NO" sz="1100" dirty="0">
                <a:solidFill>
                  <a:schemeClr val="accent1"/>
                </a:solidFill>
              </a:rPr>
              <a:t>10 min</a:t>
            </a:r>
            <a:br>
              <a:rPr lang="nb-NO" sz="1100" dirty="0"/>
            </a:br>
            <a:r>
              <a:rPr lang="nb-NO" sz="1100" dirty="0"/>
              <a:t>I denne prosessen anbefaler vi å starte med en innsjekk med følgende to spørsmål:</a:t>
            </a:r>
          </a:p>
          <a:p>
            <a:r>
              <a:rPr lang="nb-NO" sz="1100" dirty="0"/>
              <a:t>Hvordan har du det i dag?</a:t>
            </a:r>
          </a:p>
          <a:p>
            <a:pPr>
              <a:spcAft>
                <a:spcPts val="1200"/>
              </a:spcAft>
            </a:pPr>
            <a:r>
              <a:rPr lang="nb-NO" sz="1100" dirty="0"/>
              <a:t>Hva kjenner du på nå som vi skal i gang med økten her?</a:t>
            </a:r>
          </a:p>
          <a:p>
            <a:pPr marL="33" indent="0">
              <a:spcAft>
                <a:spcPts val="1200"/>
              </a:spcAft>
              <a:buNone/>
            </a:pPr>
            <a:r>
              <a:rPr lang="nb-NO" sz="1100" dirty="0"/>
              <a:t>Gjennomfør innsjekken muntlig "rundt bordet" og la alle få prate omtrent like mye.</a:t>
            </a:r>
          </a:p>
          <a:p>
            <a:pPr marL="33" indent="0">
              <a:buNone/>
            </a:pPr>
            <a:r>
              <a:rPr lang="nb-NO" sz="1100" b="1" dirty="0">
                <a:solidFill>
                  <a:srgbClr val="231651"/>
                </a:solidFill>
              </a:rPr>
              <a:t>C. OPPFRISKING </a:t>
            </a:r>
            <a:r>
              <a:rPr lang="nb-NO" sz="1100" dirty="0">
                <a:solidFill>
                  <a:srgbClr val="231651"/>
                </a:solidFill>
              </a:rPr>
              <a:t>5 min</a:t>
            </a:r>
          </a:p>
          <a:p>
            <a:pPr marL="33" indent="0">
              <a:buNone/>
            </a:pPr>
            <a:r>
              <a:rPr lang="nb-NO" sz="1100" dirty="0"/>
              <a:t>La hver deltaker lese gjennom teamkontrakten fra forrige Start Smart for å friske opp hva gruppen kom frem til da.</a:t>
            </a:r>
          </a:p>
          <a:p>
            <a:pPr marL="33" indent="0">
              <a:buNone/>
            </a:pPr>
            <a:endParaRPr lang="nb-NO" sz="1100" dirty="0"/>
          </a:p>
          <a:p>
            <a:endParaRPr lang="nb-NO" sz="1100" dirty="0"/>
          </a:p>
          <a:p>
            <a:endParaRPr lang="nb-NO" sz="1100" dirty="0"/>
          </a:p>
          <a:p>
            <a:endParaRPr lang="nb-NO" sz="1100" dirty="0"/>
          </a:p>
          <a:p>
            <a:pPr marL="33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4450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A5A7-54C2-4FDD-A7AA-EB0B5764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– 2/4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3A2D7-9502-4960-94A5-C1329F112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33" indent="0">
              <a:spcAft>
                <a:spcPts val="600"/>
              </a:spcAft>
              <a:buNone/>
            </a:pPr>
            <a:r>
              <a:rPr lang="nb-NO" sz="1400" b="1">
                <a:solidFill>
                  <a:schemeClr val="accent1"/>
                </a:solidFill>
              </a:rPr>
              <a:t>2. JUSTERE TEAMKONTRAKT - ca. 2,5 - 3 timer inkl. pause</a:t>
            </a:r>
          </a:p>
          <a:p>
            <a:pPr marL="261620" indent="-261620"/>
            <a:r>
              <a:rPr lang="nb-NO" sz="1100"/>
              <a:t>På alle punktene i teamkontrakten anbefaler vi at deltakerne først tenker 2-3 min individuelt og noterer sine innspill på </a:t>
            </a:r>
            <a:r>
              <a:rPr lang="nb-NO" sz="1100" err="1"/>
              <a:t>post-its</a:t>
            </a:r>
            <a:r>
              <a:rPr lang="nb-NO" sz="1100"/>
              <a:t>. Deretter deler en og en deltaker hva hen har skrevet og henger opp </a:t>
            </a:r>
            <a:r>
              <a:rPr lang="nb-NO" sz="1100" err="1"/>
              <a:t>post-it</a:t>
            </a:r>
            <a:r>
              <a:rPr lang="nb-NO" sz="1100"/>
              <a:t> på dedikert område i kontrakten. Her er det rom for kort utdypelse, evt. avklarende spørsmål fra medlemmer i gruppen hvis noe oppleves uklart. Om deltakerne skriver lapper med likt innhold, kan disse henges oppå hverandre. </a:t>
            </a:r>
          </a:p>
          <a:p>
            <a:pPr marL="261620" indent="-261620"/>
            <a:r>
              <a:rPr lang="nb-NO" sz="1100"/>
              <a:t>Som </a:t>
            </a:r>
            <a:r>
              <a:rPr lang="nb-NO" sz="1100" err="1"/>
              <a:t>fasilitator</a:t>
            </a:r>
            <a:r>
              <a:rPr lang="nb-NO" sz="1100"/>
              <a:t> for økten kan du bli spurt om f.eks. 'Hvordan skal vi svare på dette spørsmålet?’ eller ‘Hva er det du forventer at vi skal si her?’. </a:t>
            </a:r>
            <a:br>
              <a:rPr lang="nb-NO" sz="1100"/>
            </a:br>
            <a:r>
              <a:rPr lang="nb-NO" sz="1100"/>
              <a:t>Det er viktig å forstå at Start Smart bidrar med en metodikk for teamet, heller enn innhold. Derfor er alle svar gyldige. </a:t>
            </a:r>
          </a:p>
          <a:p>
            <a:pPr marL="261620" indent="-261620">
              <a:spcAft>
                <a:spcPts val="1200"/>
              </a:spcAft>
              <a:buClr>
                <a:srgbClr val="FF3300"/>
              </a:buClr>
            </a:pPr>
            <a:r>
              <a:rPr lang="nb-NO" sz="1100"/>
              <a:t>Det vil være en god idé å parkere samtaler som synes å ta for mye tid av teamet eller ligger utenfor tema til en senere anledning. Disse kan noteres på 'parkeringsplassen’ (slide 10) og </a:t>
            </a:r>
            <a:r>
              <a:rPr lang="nb-NO" sz="1100">
                <a:effectLst/>
                <a:latin typeface="+mn-lt"/>
              </a:rPr>
              <a:t>tas opp i et annet relevant fora/møte</a:t>
            </a:r>
            <a:r>
              <a:rPr lang="nb-NO" sz="1100"/>
              <a:t>.</a:t>
            </a:r>
          </a:p>
          <a:p>
            <a:pPr marL="0" indent="0">
              <a:buNone/>
            </a:pPr>
            <a:r>
              <a:rPr lang="nb-NO" sz="1100" b="1">
                <a:solidFill>
                  <a:schemeClr val="accent1"/>
                </a:solidFill>
              </a:rPr>
              <a:t>A. HVORFOR er vi til nå? - FORMÅL   10 min</a:t>
            </a:r>
            <a:endParaRPr lang="nb-NO" sz="1100">
              <a:solidFill>
                <a:schemeClr val="accent1"/>
              </a:solidFill>
            </a:endParaRP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Still spørsmålet: </a:t>
            </a:r>
            <a:r>
              <a:rPr lang="nb-NO" sz="1100" b="1">
                <a:solidFill>
                  <a:schemeClr val="accent1"/>
                </a:solidFill>
              </a:rPr>
              <a:t>Gir formålet vårt fortsatt mening eller bør det justeres? I så fall til hva? </a:t>
            </a:r>
            <a:r>
              <a:rPr lang="nb-NO" sz="1100"/>
              <a:t>Be teamet ta et overordnet perspektiv.</a:t>
            </a:r>
          </a:p>
          <a:p>
            <a:pPr marL="261620" indent="-261620">
              <a:spcAft>
                <a:spcPts val="1200"/>
              </a:spcAft>
              <a:buFont typeface="+mj-lt"/>
              <a:buAutoNum type="arabicPeriod"/>
            </a:pPr>
            <a:r>
              <a:rPr lang="nb-NO" sz="1100"/>
              <a:t>Etter at alle har fått hengt opp sine lapper og gitt sine innspill oppsummerer du det som er kommet inn, sjekk med gruppen om det ser greit ut. </a:t>
            </a:r>
          </a:p>
          <a:p>
            <a:pPr marL="0" indent="0">
              <a:buNone/>
            </a:pPr>
            <a:r>
              <a:rPr lang="nb-NO" sz="1100" b="1">
                <a:solidFill>
                  <a:schemeClr val="accent1"/>
                </a:solidFill>
              </a:rPr>
              <a:t>B. HVA er det vi skal få til videre? - MÅL   15 min</a:t>
            </a:r>
            <a:endParaRPr lang="nb-NO" sz="1100">
              <a:solidFill>
                <a:schemeClr val="accent1"/>
              </a:solidFill>
            </a:endParaRPr>
          </a:p>
          <a:p>
            <a:pPr>
              <a:buFont typeface="+mj-lt"/>
              <a:buAutoNum type="arabicPeriod"/>
            </a:pPr>
            <a:r>
              <a:rPr lang="nb-NO" sz="1100"/>
              <a:t>Still spørsmålet:</a:t>
            </a:r>
            <a:r>
              <a:rPr lang="nb-NO" sz="1100" b="1"/>
              <a:t> </a:t>
            </a:r>
            <a:r>
              <a:rPr lang="nb-NO" sz="1100" b="1">
                <a:solidFill>
                  <a:schemeClr val="accent1"/>
                </a:solidFill>
              </a:rPr>
              <a:t>Hva er NÅ våre viktigste mål? </a:t>
            </a:r>
            <a:r>
              <a:rPr lang="nb-NO" sz="1100"/>
              <a:t>Presiser at mål for gruppen bør være gjennomførbart, målbart og tidsbegrenset.</a:t>
            </a:r>
            <a:endParaRPr lang="nb-NO" sz="1100" dirty="0"/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På punktet om gruppens mål er det viktig at det er samsvar mellom innspillene, men de trenger ikke være helt like. </a:t>
            </a:r>
            <a:r>
              <a:rPr lang="nb-NO" sz="1100" err="1"/>
              <a:t>Fasilitator</a:t>
            </a:r>
            <a:r>
              <a:rPr lang="nb-NO" sz="1100"/>
              <a:t> oppsummerer det som er kommet inn, og sjekker med gruppen om det ser greit ut. 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>
                <a:effectLst/>
              </a:rPr>
              <a:t>Hvis det oppstår uenighet i gruppen, som ikke kan avklares av en evt. leder der og da, anbefales det å komme tilbake til dette ved første anledning etter workshopen.</a:t>
            </a:r>
          </a:p>
          <a:p>
            <a:pPr marL="261620" indent="-261620"/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4210888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17B9-CE40-43DA-AF08-642FB8BD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– 3/4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1DF2-09DE-494E-BBEC-3EA566D87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100" b="1">
                <a:solidFill>
                  <a:schemeClr val="accent1"/>
                </a:solidFill>
                <a:effectLst/>
              </a:rPr>
              <a:t>C. HVEM er vi i dette teamet nå? 60 min</a:t>
            </a:r>
            <a:br>
              <a:rPr lang="nb-NO" sz="1100" b="1">
                <a:solidFill>
                  <a:schemeClr val="accent1"/>
                </a:solidFill>
                <a:effectLst/>
              </a:rPr>
            </a:br>
            <a:r>
              <a:rPr lang="nb-NO" sz="1100" b="1">
                <a:solidFill>
                  <a:schemeClr val="accent1"/>
                </a:solidFill>
                <a:effectLst/>
              </a:rPr>
              <a:t>Ny innsikt om oss selv og hverandre. </a:t>
            </a:r>
            <a:r>
              <a:rPr lang="nb-NO" sz="1100" b="1">
                <a:solidFill>
                  <a:schemeClr val="accent1"/>
                </a:solidFill>
              </a:rPr>
              <a:t>7</a:t>
            </a:r>
            <a:r>
              <a:rPr lang="nb-NO" sz="1100" b="1">
                <a:solidFill>
                  <a:schemeClr val="accent1"/>
                </a:solidFill>
                <a:effectLst/>
              </a:rPr>
              <a:t> min forberedelse + </a:t>
            </a:r>
            <a:r>
              <a:rPr lang="nb-NO" sz="1100" b="1">
                <a:solidFill>
                  <a:schemeClr val="accent1"/>
                </a:solidFill>
              </a:rPr>
              <a:t>8</a:t>
            </a:r>
            <a:r>
              <a:rPr lang="nb-NO" sz="1100" b="1">
                <a:solidFill>
                  <a:schemeClr val="accent1"/>
                </a:solidFill>
                <a:effectLst/>
              </a:rPr>
              <a:t> min per pers + </a:t>
            </a:r>
            <a:r>
              <a:rPr lang="nb-NO" sz="1100" b="1">
                <a:solidFill>
                  <a:schemeClr val="accent1"/>
                </a:solidFill>
              </a:rPr>
              <a:t>5</a:t>
            </a:r>
            <a:r>
              <a:rPr lang="nb-NO" sz="1100" b="1">
                <a:solidFill>
                  <a:schemeClr val="accent1"/>
                </a:solidFill>
                <a:effectLst/>
              </a:rPr>
              <a:t> min felles refleksjon. En deltaker i fokus om gangen. </a:t>
            </a:r>
            <a:endParaRPr lang="nb-NO">
              <a:solidFill>
                <a:schemeClr val="accent1"/>
              </a:solidFill>
            </a:endParaRP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Be hver deltaker tenke gjennom de to spørsmålene individuelt: </a:t>
            </a:r>
          </a:p>
          <a:p>
            <a:pPr marL="547485" lvl="1" indent="-285750">
              <a:buFont typeface="+mj-lt"/>
              <a:buAutoNum type="romanLcPeriod"/>
            </a:pPr>
            <a:r>
              <a:rPr lang="nb-NO" sz="1100" b="1">
                <a:solidFill>
                  <a:srgbClr val="231651"/>
                </a:solidFill>
              </a:rPr>
              <a:t>Hva opplever jeg å ha bidratt med i teamet og hva ønsker jeg å justere fremover? </a:t>
            </a:r>
          </a:p>
          <a:p>
            <a:pPr marL="547485" lvl="1" indent="-285750">
              <a:buFont typeface="+mj-lt"/>
              <a:buAutoNum type="romanLcPeriod"/>
            </a:pPr>
            <a:r>
              <a:rPr lang="nb-NO" sz="1100" b="1">
                <a:solidFill>
                  <a:srgbClr val="231651"/>
                </a:solidFill>
              </a:rPr>
              <a:t>Hva har jeg satt pris på ved deg i vårt samarbeid? 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Begynn med en deltaker og la hen dele sitt svar på det første spørsmålet, deretter lar du de andre i gruppen dele hva de har satt pris på i samarbeidet med deltakeren. Fortsett runden til alle har vær gjennom. Hvis gruppen er stor behøver ikke alle å gi tilbakemelding til hver enkelt.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Når alle har presentert og fått tilbakemeldinger kan </a:t>
            </a:r>
            <a:r>
              <a:rPr lang="nb-NO" sz="1100" err="1"/>
              <a:t>fasilitator</a:t>
            </a:r>
            <a:r>
              <a:rPr lang="nb-NO" sz="1100"/>
              <a:t> høre med gruppen: Hvordan var dette? Hva kan vi ta med oss videre fra denne runden?  </a:t>
            </a:r>
          </a:p>
          <a:p>
            <a:pPr marL="261620" indent="-261620">
              <a:spcAft>
                <a:spcPts val="1200"/>
              </a:spcAft>
              <a:buFont typeface="+mj-lt"/>
              <a:buAutoNum type="arabicPeriod"/>
            </a:pPr>
            <a:r>
              <a:rPr lang="nb-NO" sz="1100"/>
              <a:t>Her er det fort gjort å gå over på tiden, så bruk gjerne mobilen med nedtelling på 8 min person.</a:t>
            </a:r>
            <a:endParaRPr lang="nb-NO" b="1">
              <a:solidFill>
                <a:srgbClr val="001F45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nb-NO" b="1">
                <a:solidFill>
                  <a:schemeClr val="accent1"/>
                </a:solidFill>
              </a:rPr>
              <a:t>VURDER BEHOVET FOR EN PAUSE HER – 15 min</a:t>
            </a:r>
            <a:endParaRPr lang="nb-NO"/>
          </a:p>
          <a:p>
            <a:pPr marL="0" indent="0">
              <a:buNone/>
            </a:pPr>
            <a:r>
              <a:rPr lang="nb-NO" sz="1100" b="1">
                <a:solidFill>
                  <a:schemeClr val="accent1"/>
                </a:solidFill>
              </a:rPr>
              <a:t>D. HVORDAN skal vi arbeide sammen? </a:t>
            </a:r>
          </a:p>
          <a:p>
            <a:pPr marL="0" indent="0">
              <a:buNone/>
            </a:pPr>
            <a:r>
              <a:rPr lang="nb-NO" sz="1100"/>
              <a:t>Under hvert av de påfølgende punktene vil du spørre gruppen om hva som har fungert godt og hva de ønsker å justere siden sist Start Smart. La deltakerne få tenke seg om og dele sine svar på begge disse spørsmålene samtidig.</a:t>
            </a:r>
          </a:p>
          <a:p>
            <a:pPr marL="0" indent="0">
              <a:buNone/>
            </a:pPr>
            <a:r>
              <a:rPr lang="nb-NO" sz="1100" b="1">
                <a:solidFill>
                  <a:schemeClr val="tx2"/>
                </a:solidFill>
              </a:rPr>
              <a:t>ROLLER OG ANSVAR 15 min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Henvis til det opprinnelige spørsmålet i Start Smart </a:t>
            </a:r>
            <a:r>
              <a:rPr lang="nb-NO" sz="1100" i="1">
                <a:solidFill>
                  <a:schemeClr val="tx2"/>
                </a:solidFill>
              </a:rPr>
              <a:t>Gitt vårt formål, mål og hvem vi er, hvilke roller og ansvarsfordeling må vi sikre i dette teamet for å lykkes</a:t>
            </a:r>
            <a:r>
              <a:rPr lang="nb-NO" sz="1100"/>
              <a:t>? Inviter gruppen til å nå vurdere: </a:t>
            </a:r>
            <a:r>
              <a:rPr lang="nb-NO" sz="1100" b="1">
                <a:solidFill>
                  <a:schemeClr val="accent1"/>
                </a:solidFill>
              </a:rPr>
              <a:t>Hva har fungert godt? Hva ønsker vi å justere? </a:t>
            </a:r>
          </a:p>
          <a:p>
            <a:pPr marL="261620" indent="-261620">
              <a:spcAft>
                <a:spcPts val="1200"/>
              </a:spcAft>
              <a:buFont typeface="+mj-lt"/>
              <a:buAutoNum type="arabicPeriod"/>
            </a:pPr>
            <a:r>
              <a:rPr lang="nb-NO" sz="1100"/>
              <a:t>Etter at alle har fått hengt opp sine lapper og gitt sine innspill oppsummerer du det som er kommet inn, sjekk med gruppen om det ser greit ut. 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907491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A5A7-54C2-4FDD-A7AA-EB0B5764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4/4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03D8E-7104-4279-A342-1E783908C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100" b="1" dirty="0">
                <a:solidFill>
                  <a:schemeClr val="tx2"/>
                </a:solidFill>
              </a:rPr>
              <a:t>ARBEIDSFORM   15 min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 dirty="0"/>
              <a:t>Henvis til det opprinnelige spørsmålet i Start Smart </a:t>
            </a:r>
            <a:r>
              <a:rPr lang="nb-NO" sz="1100" i="1" dirty="0">
                <a:solidFill>
                  <a:schemeClr val="tx2"/>
                </a:solidFill>
              </a:rPr>
              <a:t>Hvordan kan vi best organisere arbeidet vårt for å lykkes med oppgavene og målene vi har? </a:t>
            </a:r>
            <a:r>
              <a:rPr lang="nb-NO" sz="1100" dirty="0"/>
              <a:t>Inviter gruppen til å nå vurdere: </a:t>
            </a:r>
            <a:r>
              <a:rPr lang="nb-NO" sz="1100" b="1" dirty="0">
                <a:solidFill>
                  <a:schemeClr val="accent1"/>
                </a:solidFill>
              </a:rPr>
              <a:t>Hva har fungert godt? Hva ønsker vi å justere? </a:t>
            </a:r>
          </a:p>
          <a:p>
            <a:pPr marL="261620" indent="-261620">
              <a:spcAft>
                <a:spcPts val="1200"/>
              </a:spcAft>
              <a:buFont typeface="+mj-lt"/>
              <a:buAutoNum type="arabicPeriod"/>
            </a:pPr>
            <a:r>
              <a:rPr lang="nb-NO" sz="1100" dirty="0"/>
              <a:t>Etter at alle har fått hengt opp sine lapper og gitt sine innspill oppsummerer du det som er kommet inn, sjekk med gruppen om det ser greit ut. </a:t>
            </a:r>
            <a:endParaRPr lang="nb-NO" sz="11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b-NO" sz="1100" b="1">
                <a:solidFill>
                  <a:schemeClr val="tx2"/>
                </a:solidFill>
              </a:rPr>
              <a:t>SPILLEREGLER   15 min</a:t>
            </a:r>
            <a:endParaRPr lang="nb-NO">
              <a:solidFill>
                <a:schemeClr val="tx2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nb-NO" sz="1100"/>
              <a:t>Henvis til det opprinnelige spørsmålet i Start Smart </a:t>
            </a:r>
            <a:r>
              <a:rPr lang="nb-NO" sz="1100" i="1">
                <a:solidFill>
                  <a:schemeClr val="tx2"/>
                </a:solidFill>
              </a:rPr>
              <a:t>Hvilke spilleregler bør vi ha for å jobbe best sammen som et team?  </a:t>
            </a:r>
            <a:r>
              <a:rPr lang="nb-NO" sz="1100"/>
              <a:t>Inviter gruppen til å nå vurdere: </a:t>
            </a:r>
            <a:r>
              <a:rPr lang="nb-NO" sz="1100" b="1">
                <a:solidFill>
                  <a:schemeClr val="accent1"/>
                </a:solidFill>
              </a:rPr>
              <a:t>Hva har fungert godt? Hva ønsker vi å justere? </a:t>
            </a:r>
          </a:p>
          <a:p>
            <a:pPr marL="228600" indent="-228600">
              <a:spcAft>
                <a:spcPts val="1200"/>
              </a:spcAft>
              <a:buFont typeface="+mj-lt"/>
              <a:buAutoNum type="arabicPeriod"/>
            </a:pPr>
            <a:r>
              <a:rPr lang="nb-NO" sz="1100"/>
              <a:t>Etter alle har delt, sjekk med gruppen om det ser greit ut. Er det gode spilleregler som støtter opp under mål og arbeidsform? Henger det sammen?</a:t>
            </a:r>
          </a:p>
          <a:p>
            <a:pPr marL="0" indent="0">
              <a:buNone/>
            </a:pPr>
            <a:r>
              <a:rPr lang="nb-NO" sz="1100" b="1">
                <a:solidFill>
                  <a:schemeClr val="tx2"/>
                </a:solidFill>
              </a:rPr>
              <a:t>TEAMUTVIKLING   15 min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100"/>
              <a:t>Henvis til det opprinnelige spørsmålet i Start Smart </a:t>
            </a:r>
            <a:r>
              <a:rPr lang="nb-NO" sz="1100" i="1">
                <a:solidFill>
                  <a:schemeClr val="tx2"/>
                </a:solidFill>
              </a:rPr>
              <a:t>Hvordan kan vi følge opp det vi har avtalt i denne kontrakten og sikre at vi utvikler oss som et team? </a:t>
            </a:r>
            <a:r>
              <a:rPr lang="nb-NO" sz="1100"/>
              <a:t>Inviter gruppen til å nå vurdere: </a:t>
            </a:r>
            <a:r>
              <a:rPr lang="nb-NO" sz="1100" b="1">
                <a:solidFill>
                  <a:schemeClr val="accent1"/>
                </a:solidFill>
              </a:rPr>
              <a:t>Hva har fungert godt? Hva ønsker vi å justere? 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100"/>
              <a:t>Etter at alle har fått hengt opp sine lapper og gitt sine innspill oppsummerer du det som er kommet inn, sjekk med gruppen om det ser greit ut. </a:t>
            </a:r>
          </a:p>
          <a:p>
            <a:pPr marL="228600" indent="-228600">
              <a:buFont typeface="+mj-lt"/>
              <a:buAutoNum type="arabicPeriod"/>
            </a:pPr>
            <a:endParaRPr lang="nb-NO" sz="1100"/>
          </a:p>
          <a:p>
            <a:pPr marL="33" indent="0">
              <a:spcAft>
                <a:spcPts val="600"/>
              </a:spcAft>
              <a:buNone/>
            </a:pPr>
            <a:r>
              <a:rPr lang="nb-NO" sz="1400" b="1">
                <a:solidFill>
                  <a:schemeClr val="accent1"/>
                </a:solidFill>
              </a:rPr>
              <a:t>3. OPPSUMMERING OG UTSJEKK   15 min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 err="1"/>
              <a:t>Fasilitator</a:t>
            </a:r>
            <a:r>
              <a:rPr lang="nb-NO" sz="1100"/>
              <a:t> eller teamlederen oppsummerer hva det er enighet om, hva som evt. fortsatt er uklart og hvordan dette følges opp. Noter ned aksjonspunkter med ansvarlige som kan følge opp.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Avklar når oppsummert og justert teamkontrakt skal være klart. 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/>
              <a:t>Gjennomfør en kort utsjekk hvor alle deltakerne får lik tid til å si noe om hvordan det har vært å jobbe sammen i dag.</a:t>
            </a:r>
          </a:p>
          <a:p>
            <a:pPr marL="261620" indent="-261620"/>
            <a:endParaRPr lang="nb-NO" sz="1100"/>
          </a:p>
          <a:p>
            <a:pPr marL="261620" indent="-261620"/>
            <a:endParaRPr lang="nb-NO" sz="1100"/>
          </a:p>
          <a:p>
            <a:pPr marL="261620" indent="-261620"/>
            <a:endParaRPr lang="nb-NO" sz="1100"/>
          </a:p>
          <a:p>
            <a:pPr marL="261620" indent="-261620"/>
            <a:endParaRPr lang="nb-NO" sz="1100"/>
          </a:p>
          <a:p>
            <a:pPr marL="261620" indent="-261620"/>
            <a:endParaRPr lang="nb-NO" sz="1100"/>
          </a:p>
          <a:p>
            <a:pPr marL="0" indent="0">
              <a:buNone/>
            </a:pPr>
            <a:endParaRPr lang="nb-NO" sz="1100"/>
          </a:p>
          <a:p>
            <a:pPr marL="261620" indent="-261620"/>
            <a:endParaRPr lang="nb-NO" sz="1100"/>
          </a:p>
          <a:p>
            <a:pPr marL="261620" indent="-261620"/>
            <a:endParaRPr lang="nb-NO" sz="1100"/>
          </a:p>
          <a:p>
            <a:pPr marL="261620" indent="-26162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4759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D5FA8D80-F83D-4E35-9BB4-9A8519691D68}"/>
              </a:ext>
            </a:extLst>
          </p:cNvPr>
          <p:cNvSpPr>
            <a:spLocks/>
          </p:cNvSpPr>
          <p:nvPr/>
        </p:nvSpPr>
        <p:spPr>
          <a:xfrm>
            <a:off x="9740900" y="247531"/>
            <a:ext cx="2106753" cy="2802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/>
                </a:solidFill>
                <a:latin typeface="Roboto Thin" panose="02000000000000000000" pitchFamily="2" charset="0"/>
              </a:rPr>
              <a:t>Oppfrisking</a:t>
            </a:r>
            <a:endParaRPr lang="nb-NO" sz="120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624A9D-9B3A-49CD-9B86-A2AD63146D37}"/>
              </a:ext>
            </a:extLst>
          </p:cNvPr>
          <p:cNvSpPr>
            <a:spLocks/>
          </p:cNvSpPr>
          <p:nvPr/>
        </p:nvSpPr>
        <p:spPr>
          <a:xfrm>
            <a:off x="914401" y="248345"/>
            <a:ext cx="3985589" cy="2802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/>
                </a:solidFill>
                <a:latin typeface="Roboto Thin" panose="02000000000000000000" pitchFamily="2" charset="0"/>
              </a:rPr>
              <a:t>Oppstart: Forklar Start Smart</a:t>
            </a:r>
            <a:endParaRPr lang="nb-NO" sz="120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DAC6F-F2F2-4FBA-A78C-F30B8C1026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>
            <a:off x="-1586680" y="2205870"/>
            <a:ext cx="4284938" cy="369887"/>
          </a:xfrm>
        </p:spPr>
        <p:txBody>
          <a:bodyPr>
            <a:normAutofit fontScale="90000"/>
          </a:bodyPr>
          <a:lstStyle/>
          <a:p>
            <a:r>
              <a:rPr lang="nb-NO" err="1">
                <a:solidFill>
                  <a:schemeClr val="accent4"/>
                </a:solidFill>
              </a:rPr>
              <a:t>Fasilitatorark</a:t>
            </a:r>
            <a:r>
              <a:rPr lang="nb-NO">
                <a:solidFill>
                  <a:schemeClr val="accent4"/>
                </a:solidFill>
              </a:rPr>
              <a:t> med hjelpespørsmål</a:t>
            </a:r>
          </a:p>
        </p:txBody>
      </p:sp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42E148A7-2398-45C6-81CC-1E732C2399F1}"/>
              </a:ext>
            </a:extLst>
          </p:cNvPr>
          <p:cNvSpPr txBox="1">
            <a:spLocks/>
          </p:cNvSpPr>
          <p:nvPr/>
        </p:nvSpPr>
        <p:spPr>
          <a:xfrm>
            <a:off x="3721147" y="2275500"/>
            <a:ext cx="2498289" cy="872424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Hvilke mål skal vi beholde? </a:t>
            </a:r>
          </a:p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Hvilke nye mål skal vi sette oss på kort/lang sikt? </a:t>
            </a:r>
          </a:p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Hvordan stemmer våre nye mål overens med organisasjonens/oppdragsgivers mål?</a:t>
            </a:r>
          </a:p>
          <a:p>
            <a:pPr algn="l"/>
            <a:endParaRPr lang="nb-NO" dirty="0"/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27C45336-5757-4C4C-95B6-8E1C238ADCA3}"/>
              </a:ext>
            </a:extLst>
          </p:cNvPr>
          <p:cNvSpPr txBox="1">
            <a:spLocks/>
          </p:cNvSpPr>
          <p:nvPr/>
        </p:nvSpPr>
        <p:spPr>
          <a:xfrm>
            <a:off x="1037131" y="2457456"/>
            <a:ext cx="2498289" cy="6766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ct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Hvorfor er dette viktig? </a:t>
            </a:r>
          </a:p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Hva bidrar vi til?</a:t>
            </a:r>
          </a:p>
          <a:p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71709E-0675-4C2A-B142-0BBC9302AB3A}"/>
              </a:ext>
            </a:extLst>
          </p:cNvPr>
          <p:cNvSpPr>
            <a:spLocks/>
          </p:cNvSpPr>
          <p:nvPr/>
        </p:nvSpPr>
        <p:spPr>
          <a:xfrm>
            <a:off x="914402" y="949185"/>
            <a:ext cx="10919995" cy="527767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79836-B3C4-478F-A73A-D53CCCB41F22}"/>
              </a:ext>
            </a:extLst>
          </p:cNvPr>
          <p:cNvSpPr/>
          <p:nvPr/>
        </p:nvSpPr>
        <p:spPr>
          <a:xfrm>
            <a:off x="1029279" y="1259537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1059F-41CE-4F30-A48D-376AF9AD981A}"/>
              </a:ext>
            </a:extLst>
          </p:cNvPr>
          <p:cNvSpPr/>
          <p:nvPr/>
        </p:nvSpPr>
        <p:spPr>
          <a:xfrm>
            <a:off x="1029277" y="3358155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9935F-8EB0-4410-94E3-98A805947E2A}"/>
              </a:ext>
            </a:extLst>
          </p:cNvPr>
          <p:cNvSpPr>
            <a:spLocks/>
          </p:cNvSpPr>
          <p:nvPr/>
        </p:nvSpPr>
        <p:spPr>
          <a:xfrm>
            <a:off x="1029278" y="369219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8ACEB-3A3E-4254-8FFE-EF1B21DA1457}"/>
              </a:ext>
            </a:extLst>
          </p:cNvPr>
          <p:cNvSpPr>
            <a:spLocks/>
          </p:cNvSpPr>
          <p:nvPr/>
        </p:nvSpPr>
        <p:spPr>
          <a:xfrm>
            <a:off x="3755911" y="369219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70282-D7DD-448E-BC41-92F6EB23116E}"/>
              </a:ext>
            </a:extLst>
          </p:cNvPr>
          <p:cNvSpPr/>
          <p:nvPr/>
        </p:nvSpPr>
        <p:spPr>
          <a:xfrm>
            <a:off x="1029278" y="1596033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EA474-E278-4939-96C2-C8B71C1519B0}"/>
              </a:ext>
            </a:extLst>
          </p:cNvPr>
          <p:cNvSpPr/>
          <p:nvPr/>
        </p:nvSpPr>
        <p:spPr>
          <a:xfrm>
            <a:off x="3726782" y="1596033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614E5F-3346-40C9-B621-8AF18C219645}"/>
              </a:ext>
            </a:extLst>
          </p:cNvPr>
          <p:cNvSpPr/>
          <p:nvPr/>
        </p:nvSpPr>
        <p:spPr>
          <a:xfrm>
            <a:off x="3726783" y="1259536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596EDF-E50D-42E2-BA61-DD663FEC8EB6}"/>
              </a:ext>
            </a:extLst>
          </p:cNvPr>
          <p:cNvSpPr/>
          <p:nvPr/>
        </p:nvSpPr>
        <p:spPr>
          <a:xfrm>
            <a:off x="6539732" y="1259536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3B06BF-376D-4380-B25E-1953C0920D1C}"/>
              </a:ext>
            </a:extLst>
          </p:cNvPr>
          <p:cNvSpPr/>
          <p:nvPr/>
        </p:nvSpPr>
        <p:spPr>
          <a:xfrm>
            <a:off x="6539732" y="1593575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FEBAD0-E0C9-490F-A81F-05404D7A3264}"/>
              </a:ext>
            </a:extLst>
          </p:cNvPr>
          <p:cNvSpPr>
            <a:spLocks/>
          </p:cNvSpPr>
          <p:nvPr/>
        </p:nvSpPr>
        <p:spPr>
          <a:xfrm>
            <a:off x="6482544" y="3677703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AB6C7E-63B9-4B1E-A591-65A2006449C1}"/>
              </a:ext>
            </a:extLst>
          </p:cNvPr>
          <p:cNvSpPr>
            <a:spLocks/>
          </p:cNvSpPr>
          <p:nvPr/>
        </p:nvSpPr>
        <p:spPr>
          <a:xfrm>
            <a:off x="9209177" y="3677703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8ED0F5-7799-4F8B-90CF-5879930DBE11}"/>
              </a:ext>
            </a:extLst>
          </p:cNvPr>
          <p:cNvSpPr/>
          <p:nvPr/>
        </p:nvSpPr>
        <p:spPr>
          <a:xfrm>
            <a:off x="970656" y="1292025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66D05C-47FB-4B03-AB24-6AFAB33847FD}"/>
              </a:ext>
            </a:extLst>
          </p:cNvPr>
          <p:cNvSpPr/>
          <p:nvPr/>
        </p:nvSpPr>
        <p:spPr>
          <a:xfrm>
            <a:off x="3677088" y="129202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1E2E54-B8F3-4A12-8AD6-F1872AAC5D14}"/>
              </a:ext>
            </a:extLst>
          </p:cNvPr>
          <p:cNvCxnSpPr>
            <a:cxnSpLocks/>
          </p:cNvCxnSpPr>
          <p:nvPr/>
        </p:nvCxnSpPr>
        <p:spPr>
          <a:xfrm>
            <a:off x="3611223" y="949184"/>
            <a:ext cx="0" cy="225256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1D4D6C-9699-4666-9D00-494068ABE48D}"/>
              </a:ext>
            </a:extLst>
          </p:cNvPr>
          <p:cNvCxnSpPr>
            <a:cxnSpLocks/>
          </p:cNvCxnSpPr>
          <p:nvPr/>
        </p:nvCxnSpPr>
        <p:spPr>
          <a:xfrm>
            <a:off x="914402" y="3201744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292C797-8FB2-46D0-8103-CB7FF74EE7D8}"/>
              </a:ext>
            </a:extLst>
          </p:cNvPr>
          <p:cNvSpPr/>
          <p:nvPr/>
        </p:nvSpPr>
        <p:spPr>
          <a:xfrm>
            <a:off x="6465887" y="1292702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E215D8-232B-4A54-965B-AAB76F732787}"/>
              </a:ext>
            </a:extLst>
          </p:cNvPr>
          <p:cNvSpPr/>
          <p:nvPr/>
        </p:nvSpPr>
        <p:spPr>
          <a:xfrm>
            <a:off x="951542" y="3396254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7B3B75-69C7-4B1F-BAB1-90324155F207}"/>
              </a:ext>
            </a:extLst>
          </p:cNvPr>
          <p:cNvSpPr txBox="1"/>
          <p:nvPr/>
        </p:nvSpPr>
        <p:spPr>
          <a:xfrm>
            <a:off x="1029277" y="1854121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Gir formålet vårt fortsatt mening eller bør det justeres? I så fall til hva?</a:t>
            </a:r>
          </a:p>
          <a:p>
            <a:pPr algn="l"/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3E2EDF-FB08-4D7B-A3CF-536C798D05C2}"/>
              </a:ext>
            </a:extLst>
          </p:cNvPr>
          <p:cNvSpPr txBox="1"/>
          <p:nvPr/>
        </p:nvSpPr>
        <p:spPr>
          <a:xfrm>
            <a:off x="3721147" y="1848305"/>
            <a:ext cx="2510337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NÅ våre viktigste mål?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649FA0-3FB7-4241-AC27-6EB1CD2A3B0A}"/>
              </a:ext>
            </a:extLst>
          </p:cNvPr>
          <p:cNvSpPr txBox="1"/>
          <p:nvPr/>
        </p:nvSpPr>
        <p:spPr>
          <a:xfrm>
            <a:off x="6539732" y="1854132"/>
            <a:ext cx="5205976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100" b="1" i="0" dirty="0">
                <a:latin typeface="Roboto Thin" panose="02000000000000000000" pitchFamily="2" charset="0"/>
              </a:rPr>
              <a:t>Hver deltaker deler om seg selv: </a:t>
            </a:r>
          </a:p>
          <a:p>
            <a:pPr algn="l"/>
            <a:r>
              <a:rPr lang="nb-NO" sz="1100" b="0" i="0" dirty="0">
                <a:latin typeface="Roboto Thin" panose="02000000000000000000" pitchFamily="2" charset="0"/>
              </a:rPr>
              <a:t>Hva opplever jeg å ha bidratt med i teamet? </a:t>
            </a:r>
          </a:p>
          <a:p>
            <a:pPr algn="l"/>
            <a:r>
              <a:rPr lang="nb-NO" sz="1100" b="0" i="0" dirty="0">
                <a:latin typeface="Roboto Thin" panose="02000000000000000000" pitchFamily="2" charset="0"/>
              </a:rPr>
              <a:t>Hva ønsker jeg å justere og utvikle meg på og gjerne mottar tilbakemelding på i vårt videre samarbeid? </a:t>
            </a:r>
          </a:p>
          <a:p>
            <a:pPr algn="l"/>
            <a:r>
              <a:rPr lang="nb-NO" sz="1100" b="1" dirty="0">
                <a:latin typeface="Roboto Thin" panose="02000000000000000000" pitchFamily="2" charset="0"/>
              </a:rPr>
              <a:t>Hver deltaker gir tilbakemelding til de andre:</a:t>
            </a:r>
          </a:p>
          <a:p>
            <a:pPr algn="l"/>
            <a:r>
              <a:rPr lang="nb-NO" sz="1100" dirty="0">
                <a:latin typeface="Roboto Thin" panose="02000000000000000000" pitchFamily="2" charset="0"/>
              </a:rPr>
              <a:t>Hva har jeg satt pris på ved deg i vårt samarbeid? </a:t>
            </a:r>
          </a:p>
          <a:p>
            <a:pPr algn="l"/>
            <a:r>
              <a:rPr lang="nb-NO" sz="1100" b="0" i="0" dirty="0">
                <a:solidFill>
                  <a:schemeClr val="accent4"/>
                </a:solidFill>
                <a:latin typeface="Roboto Thin" panose="02000000000000000000" pitchFamily="2" charset="0"/>
              </a:rPr>
              <a:t>Refleksjon etter alle har delt: </a:t>
            </a:r>
            <a:r>
              <a:rPr lang="nb-NO" sz="1100" b="0" i="0" dirty="0">
                <a:latin typeface="Roboto Thin" panose="02000000000000000000" pitchFamily="2" charset="0"/>
              </a:rPr>
              <a:t>Hvordan var dette?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2D1A68-5481-424B-A8F3-0F23F9FEB4ED}"/>
              </a:ext>
            </a:extLst>
          </p:cNvPr>
          <p:cNvSpPr txBox="1">
            <a:spLocks/>
          </p:cNvSpPr>
          <p:nvPr/>
        </p:nvSpPr>
        <p:spPr>
          <a:xfrm>
            <a:off x="1035301" y="3952534"/>
            <a:ext cx="2510337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50" b="0" i="1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  <a:p>
            <a:pPr algn="l"/>
            <a:r>
              <a:rPr lang="nb-NO" sz="120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b="0" i="0">
                <a:latin typeface="Roboto Thin" panose="02000000000000000000" pitchFamily="2" charset="0"/>
              </a:rPr>
              <a:t>Hva ønsker vi å justere? 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A18403-62C5-4D6B-99CF-E1839BFA029C}"/>
              </a:ext>
            </a:extLst>
          </p:cNvPr>
          <p:cNvSpPr txBox="1">
            <a:spLocks/>
          </p:cNvSpPr>
          <p:nvPr/>
        </p:nvSpPr>
        <p:spPr>
          <a:xfrm>
            <a:off x="3759926" y="3947924"/>
            <a:ext cx="2510337" cy="9771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50" b="0" i="1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algn="l"/>
            <a:r>
              <a:rPr lang="nb-NO" sz="105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050" b="0">
                <a:latin typeface="Roboto Thin" panose="02000000000000000000" pitchFamily="2" charset="0"/>
              </a:rPr>
              <a:t>Hva ønsker vi å justere? 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8BFA3-C352-44F8-B6B7-A44662C25EFE}"/>
              </a:ext>
            </a:extLst>
          </p:cNvPr>
          <p:cNvSpPr txBox="1">
            <a:spLocks/>
          </p:cNvSpPr>
          <p:nvPr/>
        </p:nvSpPr>
        <p:spPr>
          <a:xfrm>
            <a:off x="6484551" y="3933224"/>
            <a:ext cx="251033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50" b="0" i="1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algn="l"/>
            <a:r>
              <a:rPr lang="nb-NO" sz="120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>
                <a:latin typeface="Roboto Thin" panose="02000000000000000000" pitchFamily="2" charset="0"/>
              </a:rPr>
              <a:t>Hva ønsker vi å justere? </a:t>
            </a:r>
            <a:endParaRPr lang="nb-NO" sz="1400" b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76EE92-F067-4637-9FAA-4AEE22700FE2}"/>
              </a:ext>
            </a:extLst>
          </p:cNvPr>
          <p:cNvSpPr txBox="1">
            <a:spLocks/>
          </p:cNvSpPr>
          <p:nvPr/>
        </p:nvSpPr>
        <p:spPr>
          <a:xfrm>
            <a:off x="9209176" y="3931924"/>
            <a:ext cx="2510337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050" b="0" i="1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  <a:p>
            <a:pPr algn="l"/>
            <a:r>
              <a:rPr lang="nb-NO" sz="120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b="0" i="0">
                <a:latin typeface="Roboto Thin" panose="02000000000000000000" pitchFamily="2" charset="0"/>
              </a:rPr>
              <a:t>Hva ønsker vi å justere? 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B32653-56D6-44A0-8C47-F2292B6A3160}"/>
              </a:ext>
            </a:extLst>
          </p:cNvPr>
          <p:cNvCxnSpPr>
            <a:cxnSpLocks/>
            <a:stCxn id="5" idx="0"/>
          </p:cNvCxnSpPr>
          <p:nvPr/>
        </p:nvCxnSpPr>
        <p:spPr>
          <a:xfrm>
            <a:off x="6374400" y="949185"/>
            <a:ext cx="0" cy="225255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94AE5EFD-4B4D-4FF3-8E68-E9033EF61B73}"/>
              </a:ext>
            </a:extLst>
          </p:cNvPr>
          <p:cNvSpPr txBox="1">
            <a:spLocks/>
          </p:cNvSpPr>
          <p:nvPr/>
        </p:nvSpPr>
        <p:spPr>
          <a:xfrm>
            <a:off x="1047349" y="5055295"/>
            <a:ext cx="2498289" cy="10635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Fasilitator</a:t>
            </a:r>
            <a:r>
              <a:rPr lang="nb-NO" dirty="0"/>
              <a:t> refererer til det som allerede står i teamkontrakt. </a:t>
            </a:r>
          </a:p>
          <a:p>
            <a:r>
              <a:rPr lang="nb-NO" dirty="0"/>
              <a:t>Er det noen roller/ansvarsområder som må legges til/som det ikke er behov for? </a:t>
            </a:r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E315CDF2-6408-41C9-B5C0-425017475658}"/>
              </a:ext>
            </a:extLst>
          </p:cNvPr>
          <p:cNvSpPr txBox="1">
            <a:spLocks/>
          </p:cNvSpPr>
          <p:nvPr/>
        </p:nvSpPr>
        <p:spPr>
          <a:xfrm>
            <a:off x="3762622" y="4971612"/>
            <a:ext cx="2498289" cy="12997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Hvordan skal vi kommunisere sammen?</a:t>
            </a:r>
          </a:p>
          <a:p>
            <a:r>
              <a:rPr lang="nb-NO" dirty="0"/>
              <a:t>Hvilket lederskap trenger gruppen?</a:t>
            </a:r>
          </a:p>
          <a:p>
            <a:r>
              <a:rPr lang="nb-NO" dirty="0"/>
              <a:t>Hvordan tar vi avgjørelser i teamet? Leder, majoritet, enstemmig? Hvilke avgjørelser må hele gruppen være involvert i? </a:t>
            </a:r>
          </a:p>
          <a:p>
            <a:r>
              <a:rPr lang="nb-NO" dirty="0"/>
              <a:t>Hvilke møtepunkt trenger vi?</a:t>
            </a:r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F13EDD29-A7FE-42C8-92AC-F3C2CFEE0DBF}"/>
              </a:ext>
            </a:extLst>
          </p:cNvPr>
          <p:cNvSpPr txBox="1">
            <a:spLocks/>
          </p:cNvSpPr>
          <p:nvPr/>
        </p:nvSpPr>
        <p:spPr>
          <a:xfrm>
            <a:off x="6465887" y="4843131"/>
            <a:ext cx="2498289" cy="140891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Hva er viktig for meg for å få til et godt samarbeid?</a:t>
            </a:r>
          </a:p>
          <a:p>
            <a:r>
              <a:rPr lang="nb-NO"/>
              <a:t>Hvordan skal vi sikre at vi er trygge på hverandre? </a:t>
            </a:r>
          </a:p>
          <a:p>
            <a:r>
              <a:rPr lang="nb-NO"/>
              <a:t>Hvordan skal vi sikre at alle tør å si ifra? </a:t>
            </a:r>
          </a:p>
          <a:p>
            <a:r>
              <a:rPr lang="nb-NO"/>
              <a:t>Hvordan skal vi håndtere uenighet i gruppen?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EB370E8-3347-4DE4-82EA-2B5320C6F4E9}"/>
              </a:ext>
            </a:extLst>
          </p:cNvPr>
          <p:cNvSpPr txBox="1">
            <a:spLocks/>
          </p:cNvSpPr>
          <p:nvPr/>
        </p:nvSpPr>
        <p:spPr>
          <a:xfrm>
            <a:off x="9232521" y="5002449"/>
            <a:ext cx="2498289" cy="12324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Hvordan og hvor ofte skal vi evaluere vår egen teamfungering og arbeid underveis?</a:t>
            </a:r>
          </a:p>
          <a:p>
            <a:r>
              <a:rPr lang="nb-NO"/>
              <a:t>Hvordan sikrer vi at alle er motiverte underveis? </a:t>
            </a:r>
          </a:p>
          <a:p>
            <a:r>
              <a:rPr lang="nb-NO"/>
              <a:t>Hvordan skal vi lære av våre erfaringer for å bli enda bedre?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188628-4374-4FE9-AA22-59F4D9E08204}"/>
              </a:ext>
            </a:extLst>
          </p:cNvPr>
          <p:cNvCxnSpPr>
            <a:cxnSpLocks/>
          </p:cNvCxnSpPr>
          <p:nvPr/>
        </p:nvCxnSpPr>
        <p:spPr>
          <a:xfrm>
            <a:off x="3639746" y="3947924"/>
            <a:ext cx="0" cy="2170956"/>
          </a:xfrm>
          <a:prstGeom prst="line">
            <a:avLst/>
          </a:prstGeom>
          <a:ln w="12700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7FD9CA8-AC58-489A-8C33-CFE8357983F5}"/>
              </a:ext>
            </a:extLst>
          </p:cNvPr>
          <p:cNvCxnSpPr>
            <a:cxnSpLocks/>
          </p:cNvCxnSpPr>
          <p:nvPr/>
        </p:nvCxnSpPr>
        <p:spPr>
          <a:xfrm>
            <a:off x="6371713" y="3947924"/>
            <a:ext cx="0" cy="2170956"/>
          </a:xfrm>
          <a:prstGeom prst="line">
            <a:avLst/>
          </a:prstGeom>
          <a:ln w="12700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AE8AF5-16ED-4DF5-9512-FEEFA33079D5}"/>
              </a:ext>
            </a:extLst>
          </p:cNvPr>
          <p:cNvCxnSpPr>
            <a:cxnSpLocks/>
          </p:cNvCxnSpPr>
          <p:nvPr/>
        </p:nvCxnSpPr>
        <p:spPr>
          <a:xfrm>
            <a:off x="9098348" y="3947924"/>
            <a:ext cx="0" cy="2170956"/>
          </a:xfrm>
          <a:prstGeom prst="line">
            <a:avLst/>
          </a:prstGeom>
          <a:ln w="12700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8">
            <a:extLst>
              <a:ext uri="{FF2B5EF4-FFF2-40B4-BE49-F238E27FC236}">
                <a16:creationId xmlns:a16="http://schemas.microsoft.com/office/drawing/2014/main" id="{97276D68-7E60-4229-A5FB-1B5130C68118}"/>
              </a:ext>
            </a:extLst>
          </p:cNvPr>
          <p:cNvSpPr txBox="1">
            <a:spLocks/>
          </p:cNvSpPr>
          <p:nvPr/>
        </p:nvSpPr>
        <p:spPr>
          <a:xfrm>
            <a:off x="8468406" y="1637428"/>
            <a:ext cx="323966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4040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min forberedelse + 8 min per person </a:t>
            </a:r>
            <a:r>
              <a:rPr lang="nb-NO" sz="900" err="1">
                <a:solidFill>
                  <a:srgbClr val="4040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inkl</a:t>
            </a:r>
            <a:r>
              <a:rPr lang="nb-NO" sz="900">
                <a:solidFill>
                  <a:srgbClr val="4040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respons fra de andre</a:t>
            </a:r>
          </a:p>
        </p:txBody>
      </p:sp>
      <p:pic>
        <p:nvPicPr>
          <p:cNvPr id="40" name="Graphic 7" descr="Clock outline">
            <a:extLst>
              <a:ext uri="{FF2B5EF4-FFF2-40B4-BE49-F238E27FC236}">
                <a16:creationId xmlns:a16="http://schemas.microsoft.com/office/drawing/2014/main" id="{78834678-BAA8-4FB6-91D5-F3692866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0514" y="1598193"/>
            <a:ext cx="187668" cy="183405"/>
          </a:xfrm>
          <a:prstGeom prst="rect">
            <a:avLst/>
          </a:prstGeom>
        </p:spPr>
      </p:pic>
      <p:sp>
        <p:nvSpPr>
          <p:cNvPr id="41" name="TextBox 8">
            <a:extLst>
              <a:ext uri="{FF2B5EF4-FFF2-40B4-BE49-F238E27FC236}">
                <a16:creationId xmlns:a16="http://schemas.microsoft.com/office/drawing/2014/main" id="{8178EB14-97D9-4DBC-A88C-24006076D294}"/>
              </a:ext>
            </a:extLst>
          </p:cNvPr>
          <p:cNvSpPr txBox="1">
            <a:spLocks/>
          </p:cNvSpPr>
          <p:nvPr/>
        </p:nvSpPr>
        <p:spPr>
          <a:xfrm>
            <a:off x="3121399" y="1620646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min</a:t>
            </a:r>
          </a:p>
        </p:txBody>
      </p:sp>
      <p:pic>
        <p:nvPicPr>
          <p:cNvPr id="57" name="Graphic 7" descr="Clock outline">
            <a:extLst>
              <a:ext uri="{FF2B5EF4-FFF2-40B4-BE49-F238E27FC236}">
                <a16:creationId xmlns:a16="http://schemas.microsoft.com/office/drawing/2014/main" id="{0CF412B8-72E8-4209-8A7B-0DF2A799C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9025" y="1613549"/>
            <a:ext cx="187668" cy="183405"/>
          </a:xfrm>
          <a:prstGeom prst="rect">
            <a:avLst/>
          </a:prstGeom>
        </p:spPr>
      </p:pic>
      <p:pic>
        <p:nvPicPr>
          <p:cNvPr id="58" name="Graphic 7" descr="Clock outline">
            <a:extLst>
              <a:ext uri="{FF2B5EF4-FFF2-40B4-BE49-F238E27FC236}">
                <a16:creationId xmlns:a16="http://schemas.microsoft.com/office/drawing/2014/main" id="{4115EA63-470D-40EB-B853-C32888891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8781" y="2936273"/>
            <a:ext cx="187668" cy="183405"/>
          </a:xfrm>
          <a:prstGeom prst="rect">
            <a:avLst/>
          </a:prstGeom>
        </p:spPr>
      </p:pic>
      <p:sp>
        <p:nvSpPr>
          <p:cNvPr id="59" name="TextBox 8">
            <a:extLst>
              <a:ext uri="{FF2B5EF4-FFF2-40B4-BE49-F238E27FC236}">
                <a16:creationId xmlns:a16="http://schemas.microsoft.com/office/drawing/2014/main" id="{75589620-0622-4299-9B3F-9B966BC2FD62}"/>
              </a:ext>
            </a:extLst>
          </p:cNvPr>
          <p:cNvSpPr txBox="1">
            <a:spLocks/>
          </p:cNvSpPr>
          <p:nvPr/>
        </p:nvSpPr>
        <p:spPr>
          <a:xfrm>
            <a:off x="10006449" y="2974331"/>
            <a:ext cx="1761701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Etter denne, legg inn pause 15 min</a:t>
            </a:r>
          </a:p>
        </p:txBody>
      </p:sp>
      <p:pic>
        <p:nvPicPr>
          <p:cNvPr id="72" name="Graphic 7" descr="Clock outline">
            <a:extLst>
              <a:ext uri="{FF2B5EF4-FFF2-40B4-BE49-F238E27FC236}">
                <a16:creationId xmlns:a16="http://schemas.microsoft.com/office/drawing/2014/main" id="{59012333-3ECB-4041-8B15-F86BFFD45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9805" y="320088"/>
            <a:ext cx="187668" cy="183405"/>
          </a:xfrm>
          <a:prstGeom prst="rect">
            <a:avLst/>
          </a:prstGeom>
        </p:spPr>
      </p:pic>
      <p:sp>
        <p:nvSpPr>
          <p:cNvPr id="73" name="TextBox 8">
            <a:extLst>
              <a:ext uri="{FF2B5EF4-FFF2-40B4-BE49-F238E27FC236}">
                <a16:creationId xmlns:a16="http://schemas.microsoft.com/office/drawing/2014/main" id="{AF41277C-AE9E-49C0-8711-9CF6E2C7D24C}"/>
              </a:ext>
            </a:extLst>
          </p:cNvPr>
          <p:cNvSpPr txBox="1">
            <a:spLocks/>
          </p:cNvSpPr>
          <p:nvPr/>
        </p:nvSpPr>
        <p:spPr>
          <a:xfrm>
            <a:off x="4467473" y="342541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min</a:t>
            </a:r>
          </a:p>
        </p:txBody>
      </p:sp>
      <p:pic>
        <p:nvPicPr>
          <p:cNvPr id="74" name="Graphic 7" descr="Clock outline">
            <a:extLst>
              <a:ext uri="{FF2B5EF4-FFF2-40B4-BE49-F238E27FC236}">
                <a16:creationId xmlns:a16="http://schemas.microsoft.com/office/drawing/2014/main" id="{A3528E37-8FCF-42DD-AE58-5954C1DED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8233" y="1598193"/>
            <a:ext cx="187668" cy="183405"/>
          </a:xfrm>
          <a:prstGeom prst="rect">
            <a:avLst/>
          </a:prstGeom>
        </p:spPr>
      </p:pic>
      <p:sp>
        <p:nvSpPr>
          <p:cNvPr id="75" name="TextBox 8">
            <a:extLst>
              <a:ext uri="{FF2B5EF4-FFF2-40B4-BE49-F238E27FC236}">
                <a16:creationId xmlns:a16="http://schemas.microsoft.com/office/drawing/2014/main" id="{59650D65-E4CC-49DA-9233-B0380BC6597B}"/>
              </a:ext>
            </a:extLst>
          </p:cNvPr>
          <p:cNvSpPr txBox="1">
            <a:spLocks/>
          </p:cNvSpPr>
          <p:nvPr/>
        </p:nvSpPr>
        <p:spPr>
          <a:xfrm>
            <a:off x="5859118" y="1620646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pic>
        <p:nvPicPr>
          <p:cNvPr id="76" name="Graphic 7" descr="Clock outline">
            <a:extLst>
              <a:ext uri="{FF2B5EF4-FFF2-40B4-BE49-F238E27FC236}">
                <a16:creationId xmlns:a16="http://schemas.microsoft.com/office/drawing/2014/main" id="{709281C4-4440-45E8-B0D5-0B451975F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0514" y="3697489"/>
            <a:ext cx="187668" cy="183405"/>
          </a:xfrm>
          <a:prstGeom prst="rect">
            <a:avLst/>
          </a:prstGeom>
        </p:spPr>
      </p:pic>
      <p:sp>
        <p:nvSpPr>
          <p:cNvPr id="77" name="TextBox 8">
            <a:extLst>
              <a:ext uri="{FF2B5EF4-FFF2-40B4-BE49-F238E27FC236}">
                <a16:creationId xmlns:a16="http://schemas.microsoft.com/office/drawing/2014/main" id="{AFF360CD-62B8-4F71-8A20-AC25D2408FD7}"/>
              </a:ext>
            </a:extLst>
          </p:cNvPr>
          <p:cNvSpPr txBox="1">
            <a:spLocks/>
          </p:cNvSpPr>
          <p:nvPr/>
        </p:nvSpPr>
        <p:spPr>
          <a:xfrm>
            <a:off x="3121399" y="3719942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pic>
        <p:nvPicPr>
          <p:cNvPr id="78" name="Graphic 7" descr="Clock outline">
            <a:extLst>
              <a:ext uri="{FF2B5EF4-FFF2-40B4-BE49-F238E27FC236}">
                <a16:creationId xmlns:a16="http://schemas.microsoft.com/office/drawing/2014/main" id="{B72D1808-11DB-4CDE-8260-EB0B26D17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8233" y="3697489"/>
            <a:ext cx="187668" cy="183405"/>
          </a:xfrm>
          <a:prstGeom prst="rect">
            <a:avLst/>
          </a:prstGeom>
        </p:spPr>
      </p:pic>
      <p:sp>
        <p:nvSpPr>
          <p:cNvPr id="79" name="TextBox 8">
            <a:extLst>
              <a:ext uri="{FF2B5EF4-FFF2-40B4-BE49-F238E27FC236}">
                <a16:creationId xmlns:a16="http://schemas.microsoft.com/office/drawing/2014/main" id="{75BC4526-0BE3-4608-B4CA-7CAFF98CFC06}"/>
              </a:ext>
            </a:extLst>
          </p:cNvPr>
          <p:cNvSpPr txBox="1">
            <a:spLocks/>
          </p:cNvSpPr>
          <p:nvPr/>
        </p:nvSpPr>
        <p:spPr>
          <a:xfrm>
            <a:off x="5859118" y="3719942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pic>
        <p:nvPicPr>
          <p:cNvPr id="80" name="Graphic 7" descr="Clock outline">
            <a:extLst>
              <a:ext uri="{FF2B5EF4-FFF2-40B4-BE49-F238E27FC236}">
                <a16:creationId xmlns:a16="http://schemas.microsoft.com/office/drawing/2014/main" id="{86A29E5A-3750-4A0E-BBA9-C2171FE4C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3030" y="3697489"/>
            <a:ext cx="187668" cy="183405"/>
          </a:xfrm>
          <a:prstGeom prst="rect">
            <a:avLst/>
          </a:prstGeom>
        </p:spPr>
      </p:pic>
      <p:sp>
        <p:nvSpPr>
          <p:cNvPr id="81" name="TextBox 8">
            <a:extLst>
              <a:ext uri="{FF2B5EF4-FFF2-40B4-BE49-F238E27FC236}">
                <a16:creationId xmlns:a16="http://schemas.microsoft.com/office/drawing/2014/main" id="{54C32BBC-786B-43DC-974C-EA2CC5FBB245}"/>
              </a:ext>
            </a:extLst>
          </p:cNvPr>
          <p:cNvSpPr txBox="1">
            <a:spLocks/>
          </p:cNvSpPr>
          <p:nvPr/>
        </p:nvSpPr>
        <p:spPr>
          <a:xfrm>
            <a:off x="8613915" y="3719942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pic>
        <p:nvPicPr>
          <p:cNvPr id="82" name="Graphic 7" descr="Clock outline">
            <a:extLst>
              <a:ext uri="{FF2B5EF4-FFF2-40B4-BE49-F238E27FC236}">
                <a16:creationId xmlns:a16="http://schemas.microsoft.com/office/drawing/2014/main" id="{5DFFEF49-4AED-4442-9160-79A692910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8831" y="3697489"/>
            <a:ext cx="187668" cy="183405"/>
          </a:xfrm>
          <a:prstGeom prst="rect">
            <a:avLst/>
          </a:prstGeom>
        </p:spPr>
      </p:pic>
      <p:sp>
        <p:nvSpPr>
          <p:cNvPr id="83" name="TextBox 8">
            <a:extLst>
              <a:ext uri="{FF2B5EF4-FFF2-40B4-BE49-F238E27FC236}">
                <a16:creationId xmlns:a16="http://schemas.microsoft.com/office/drawing/2014/main" id="{43A06138-54F5-4F3B-887D-5A03BB819F7A}"/>
              </a:ext>
            </a:extLst>
          </p:cNvPr>
          <p:cNvSpPr txBox="1">
            <a:spLocks/>
          </p:cNvSpPr>
          <p:nvPr/>
        </p:nvSpPr>
        <p:spPr>
          <a:xfrm>
            <a:off x="11339716" y="3719942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sp>
        <p:nvSpPr>
          <p:cNvPr id="85" name="Text Placeholder 33">
            <a:extLst>
              <a:ext uri="{FF2B5EF4-FFF2-40B4-BE49-F238E27FC236}">
                <a16:creationId xmlns:a16="http://schemas.microsoft.com/office/drawing/2014/main" id="{EACFCA27-6764-4168-A730-44A4B8C3656C}"/>
              </a:ext>
            </a:extLst>
          </p:cNvPr>
          <p:cNvSpPr txBox="1">
            <a:spLocks/>
          </p:cNvSpPr>
          <p:nvPr/>
        </p:nvSpPr>
        <p:spPr>
          <a:xfrm>
            <a:off x="914401" y="605162"/>
            <a:ext cx="4095932" cy="17764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Intensjon – Ønsket resultat – Agenda – Roller – Møteregler - Tid </a:t>
            </a:r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2567B4C1-97FF-45DA-9E6B-C4A0BD1119E4}"/>
              </a:ext>
            </a:extLst>
          </p:cNvPr>
          <p:cNvSpPr>
            <a:spLocks/>
          </p:cNvSpPr>
          <p:nvPr/>
        </p:nvSpPr>
        <p:spPr>
          <a:xfrm>
            <a:off x="809097" y="248345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C061684-8708-40B4-9FE9-9D8C627604D6}"/>
              </a:ext>
            </a:extLst>
          </p:cNvPr>
          <p:cNvSpPr>
            <a:spLocks/>
          </p:cNvSpPr>
          <p:nvPr/>
        </p:nvSpPr>
        <p:spPr>
          <a:xfrm>
            <a:off x="5299217" y="248346"/>
            <a:ext cx="4056726" cy="2802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/>
                </a:solidFill>
                <a:latin typeface="Roboto Thin" panose="02000000000000000000" pitchFamily="2" charset="0"/>
              </a:rPr>
              <a:t>Innsjekk rundt bordet</a:t>
            </a:r>
            <a:endParaRPr lang="nb-NO" sz="120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pic>
        <p:nvPicPr>
          <p:cNvPr id="89" name="Graphic 7" descr="Clock outline">
            <a:extLst>
              <a:ext uri="{FF2B5EF4-FFF2-40B4-BE49-F238E27FC236}">
                <a16:creationId xmlns:a16="http://schemas.microsoft.com/office/drawing/2014/main" id="{113739A0-9337-498C-821F-9A6D033F8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2665" y="302945"/>
            <a:ext cx="187668" cy="183405"/>
          </a:xfrm>
          <a:prstGeom prst="rect">
            <a:avLst/>
          </a:prstGeom>
        </p:spPr>
      </p:pic>
      <p:sp>
        <p:nvSpPr>
          <p:cNvPr id="92" name="Hexagon 91">
            <a:extLst>
              <a:ext uri="{FF2B5EF4-FFF2-40B4-BE49-F238E27FC236}">
                <a16:creationId xmlns:a16="http://schemas.microsoft.com/office/drawing/2014/main" id="{DC709594-1FAB-4375-BE37-9C18039594C2}"/>
              </a:ext>
            </a:extLst>
          </p:cNvPr>
          <p:cNvSpPr>
            <a:spLocks/>
          </p:cNvSpPr>
          <p:nvPr/>
        </p:nvSpPr>
        <p:spPr>
          <a:xfrm>
            <a:off x="5193913" y="248345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32F9A9C-D82F-4537-BD59-3502D6ADCDEC}"/>
              </a:ext>
            </a:extLst>
          </p:cNvPr>
          <p:cNvSpPr>
            <a:spLocks/>
          </p:cNvSpPr>
          <p:nvPr/>
        </p:nvSpPr>
        <p:spPr>
          <a:xfrm>
            <a:off x="927658" y="868773"/>
            <a:ext cx="10919995" cy="2869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1"/>
                </a:solidFill>
                <a:latin typeface="Roboto Thin" panose="02000000000000000000" pitchFamily="2" charset="0"/>
              </a:rPr>
              <a:t>Utarbeide teamkontrakt</a:t>
            </a:r>
            <a:endParaRPr lang="nb-NO" sz="1200">
              <a:solidFill>
                <a:schemeClr val="bg1"/>
              </a:solidFill>
              <a:latin typeface="Roboto Thin" panose="02000000000000000000" pitchFamily="2" charset="0"/>
            </a:endParaRPr>
          </a:p>
        </p:txBody>
      </p:sp>
      <p:sp>
        <p:nvSpPr>
          <p:cNvPr id="94" name="Hexagon 93">
            <a:extLst>
              <a:ext uri="{FF2B5EF4-FFF2-40B4-BE49-F238E27FC236}">
                <a16:creationId xmlns:a16="http://schemas.microsoft.com/office/drawing/2014/main" id="{CCB63E2C-702A-493E-8751-8FA74B75B5FC}"/>
              </a:ext>
            </a:extLst>
          </p:cNvPr>
          <p:cNvSpPr>
            <a:spLocks/>
          </p:cNvSpPr>
          <p:nvPr/>
        </p:nvSpPr>
        <p:spPr>
          <a:xfrm>
            <a:off x="812415" y="869071"/>
            <a:ext cx="316593" cy="286991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pic>
        <p:nvPicPr>
          <p:cNvPr id="95" name="Graphic 7" descr="Clock outline">
            <a:extLst>
              <a:ext uri="{FF2B5EF4-FFF2-40B4-BE49-F238E27FC236}">
                <a16:creationId xmlns:a16="http://schemas.microsoft.com/office/drawing/2014/main" id="{2B73E78A-98CE-4DDA-84D9-7A202349E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9258" y="921515"/>
            <a:ext cx="187668" cy="183405"/>
          </a:xfrm>
          <a:prstGeom prst="rect">
            <a:avLst/>
          </a:prstGeom>
        </p:spPr>
      </p:pic>
      <p:sp>
        <p:nvSpPr>
          <p:cNvPr id="96" name="TextBox 8">
            <a:extLst>
              <a:ext uri="{FF2B5EF4-FFF2-40B4-BE49-F238E27FC236}">
                <a16:creationId xmlns:a16="http://schemas.microsoft.com/office/drawing/2014/main" id="{90C9DCD7-6B87-4A76-8C3A-63428CA1387D}"/>
              </a:ext>
            </a:extLst>
          </p:cNvPr>
          <p:cNvSpPr txBox="1">
            <a:spLocks/>
          </p:cNvSpPr>
          <p:nvPr/>
        </p:nvSpPr>
        <p:spPr>
          <a:xfrm>
            <a:off x="11316499" y="943968"/>
            <a:ext cx="41517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155 min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29B2FD7-C4ED-4CD0-A859-7340337D070D}"/>
              </a:ext>
            </a:extLst>
          </p:cNvPr>
          <p:cNvSpPr>
            <a:spLocks/>
          </p:cNvSpPr>
          <p:nvPr/>
        </p:nvSpPr>
        <p:spPr>
          <a:xfrm>
            <a:off x="917720" y="6356970"/>
            <a:ext cx="3014346" cy="2802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 b="1">
                <a:solidFill>
                  <a:schemeClr val="bg2"/>
                </a:solidFill>
                <a:latin typeface="Roboto Thin" panose="02000000000000000000" pitchFamily="2" charset="0"/>
              </a:rPr>
              <a:t>           Oppsummering og utsjekk</a:t>
            </a:r>
            <a:endParaRPr lang="nb-NO" sz="120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pic>
        <p:nvPicPr>
          <p:cNvPr id="98" name="Graphic 7" descr="Clock outline">
            <a:extLst>
              <a:ext uri="{FF2B5EF4-FFF2-40B4-BE49-F238E27FC236}">
                <a16:creationId xmlns:a16="http://schemas.microsoft.com/office/drawing/2014/main" id="{5041DC65-606A-4C3D-93E9-DDB656AD9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7752" y="6419591"/>
            <a:ext cx="187668" cy="183405"/>
          </a:xfrm>
          <a:prstGeom prst="rect">
            <a:avLst/>
          </a:prstGeom>
        </p:spPr>
      </p:pic>
      <p:sp>
        <p:nvSpPr>
          <p:cNvPr id="99" name="TextBox 8">
            <a:extLst>
              <a:ext uri="{FF2B5EF4-FFF2-40B4-BE49-F238E27FC236}">
                <a16:creationId xmlns:a16="http://schemas.microsoft.com/office/drawing/2014/main" id="{0D9C0C5D-B84D-4B77-B0B7-4078F702A8D3}"/>
              </a:ext>
            </a:extLst>
          </p:cNvPr>
          <p:cNvSpPr txBox="1">
            <a:spLocks/>
          </p:cNvSpPr>
          <p:nvPr/>
        </p:nvSpPr>
        <p:spPr>
          <a:xfrm>
            <a:off x="3535420" y="6442044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sp>
        <p:nvSpPr>
          <p:cNvPr id="100" name="Text Placeholder 33">
            <a:extLst>
              <a:ext uri="{FF2B5EF4-FFF2-40B4-BE49-F238E27FC236}">
                <a16:creationId xmlns:a16="http://schemas.microsoft.com/office/drawing/2014/main" id="{B5B125D5-EF93-4CA6-B194-BEDDE9906468}"/>
              </a:ext>
            </a:extLst>
          </p:cNvPr>
          <p:cNvSpPr txBox="1">
            <a:spLocks/>
          </p:cNvSpPr>
          <p:nvPr/>
        </p:nvSpPr>
        <p:spPr>
          <a:xfrm>
            <a:off x="4037371" y="6364837"/>
            <a:ext cx="7810282" cy="28021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Oppsummer hva teamet er enige om og hva som fortsatt er uklart, og hvordan dette følges opp. </a:t>
            </a:r>
          </a:p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Utsjekk rundt bordet: Hvordan har det vært å jobbe sammen i dag?</a:t>
            </a:r>
            <a:endParaRPr lang="nb-NO" dirty="0">
              <a:solidFill>
                <a:prstClr val="black"/>
              </a:solidFill>
              <a:latin typeface="Merriweather Light"/>
            </a:endParaRPr>
          </a:p>
          <a:p>
            <a:pPr marL="33" marR="0" lvl="0" algn="l" defTabSz="553938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3300"/>
              </a:buClr>
              <a:buSzPct val="90000"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 Light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A5AA8711-CA33-476A-80FC-7BAD0C0A74B5}"/>
              </a:ext>
            </a:extLst>
          </p:cNvPr>
          <p:cNvSpPr>
            <a:spLocks/>
          </p:cNvSpPr>
          <p:nvPr/>
        </p:nvSpPr>
        <p:spPr>
          <a:xfrm>
            <a:off x="812415" y="6356970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87" name="TextBox 8">
            <a:extLst>
              <a:ext uri="{FF2B5EF4-FFF2-40B4-BE49-F238E27FC236}">
                <a16:creationId xmlns:a16="http://schemas.microsoft.com/office/drawing/2014/main" id="{3D05735E-CF5D-465D-9423-B3DBA823FA54}"/>
              </a:ext>
            </a:extLst>
          </p:cNvPr>
          <p:cNvSpPr txBox="1">
            <a:spLocks/>
          </p:cNvSpPr>
          <p:nvPr/>
        </p:nvSpPr>
        <p:spPr>
          <a:xfrm>
            <a:off x="4446554" y="317948"/>
            <a:ext cx="28693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 min</a:t>
            </a:r>
          </a:p>
        </p:txBody>
      </p:sp>
      <p:sp>
        <p:nvSpPr>
          <p:cNvPr id="103" name="TextBox 8">
            <a:extLst>
              <a:ext uri="{FF2B5EF4-FFF2-40B4-BE49-F238E27FC236}">
                <a16:creationId xmlns:a16="http://schemas.microsoft.com/office/drawing/2014/main" id="{C00CF38C-C842-4E4B-A2AC-73C91EA1B425}"/>
              </a:ext>
            </a:extLst>
          </p:cNvPr>
          <p:cNvSpPr txBox="1">
            <a:spLocks/>
          </p:cNvSpPr>
          <p:nvPr/>
        </p:nvSpPr>
        <p:spPr>
          <a:xfrm>
            <a:off x="8899443" y="314269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min</a:t>
            </a:r>
          </a:p>
        </p:txBody>
      </p:sp>
      <p:sp>
        <p:nvSpPr>
          <p:cNvPr id="105" name="TextBox 8">
            <a:extLst>
              <a:ext uri="{FF2B5EF4-FFF2-40B4-BE49-F238E27FC236}">
                <a16:creationId xmlns:a16="http://schemas.microsoft.com/office/drawing/2014/main" id="{57462C0B-7686-45E0-BD3C-6108CDC435FE}"/>
              </a:ext>
            </a:extLst>
          </p:cNvPr>
          <p:cNvSpPr txBox="1">
            <a:spLocks/>
          </p:cNvSpPr>
          <p:nvPr/>
        </p:nvSpPr>
        <p:spPr>
          <a:xfrm>
            <a:off x="3464803" y="6421184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sp>
        <p:nvSpPr>
          <p:cNvPr id="107" name="Hexagon 106">
            <a:extLst>
              <a:ext uri="{FF2B5EF4-FFF2-40B4-BE49-F238E27FC236}">
                <a16:creationId xmlns:a16="http://schemas.microsoft.com/office/drawing/2014/main" id="{5D12D595-B7A8-427C-B3F9-A067E0A59891}"/>
              </a:ext>
            </a:extLst>
          </p:cNvPr>
          <p:cNvSpPr>
            <a:spLocks/>
          </p:cNvSpPr>
          <p:nvPr/>
        </p:nvSpPr>
        <p:spPr>
          <a:xfrm>
            <a:off x="9659441" y="247530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90" name="TextBox 8">
            <a:extLst>
              <a:ext uri="{FF2B5EF4-FFF2-40B4-BE49-F238E27FC236}">
                <a16:creationId xmlns:a16="http://schemas.microsoft.com/office/drawing/2014/main" id="{045EF9CB-1800-4C2A-AC8B-CB1AAC90E55E}"/>
              </a:ext>
            </a:extLst>
          </p:cNvPr>
          <p:cNvSpPr txBox="1">
            <a:spLocks/>
          </p:cNvSpPr>
          <p:nvPr/>
        </p:nvSpPr>
        <p:spPr>
          <a:xfrm>
            <a:off x="11410333" y="325398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min</a:t>
            </a:r>
          </a:p>
        </p:txBody>
      </p:sp>
      <p:sp>
        <p:nvSpPr>
          <p:cNvPr id="109" name="TextBox 8">
            <a:extLst>
              <a:ext uri="{FF2B5EF4-FFF2-40B4-BE49-F238E27FC236}">
                <a16:creationId xmlns:a16="http://schemas.microsoft.com/office/drawing/2014/main" id="{9AA733BD-40BE-4543-918B-5D8F18362468}"/>
              </a:ext>
            </a:extLst>
          </p:cNvPr>
          <p:cNvSpPr txBox="1">
            <a:spLocks/>
          </p:cNvSpPr>
          <p:nvPr/>
        </p:nvSpPr>
        <p:spPr>
          <a:xfrm>
            <a:off x="11517603" y="317264"/>
            <a:ext cx="28693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 min</a:t>
            </a:r>
          </a:p>
        </p:txBody>
      </p:sp>
      <p:sp>
        <p:nvSpPr>
          <p:cNvPr id="110" name="Text Placeholder 33">
            <a:extLst>
              <a:ext uri="{FF2B5EF4-FFF2-40B4-BE49-F238E27FC236}">
                <a16:creationId xmlns:a16="http://schemas.microsoft.com/office/drawing/2014/main" id="{E3339194-136C-45CB-BD0F-A3321C7CAEB7}"/>
              </a:ext>
            </a:extLst>
          </p:cNvPr>
          <p:cNvSpPr txBox="1">
            <a:spLocks/>
          </p:cNvSpPr>
          <p:nvPr/>
        </p:nvSpPr>
        <p:spPr>
          <a:xfrm>
            <a:off x="9691150" y="599864"/>
            <a:ext cx="2290643" cy="119157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lang="nb-NO">
                <a:solidFill>
                  <a:prstClr val="black"/>
                </a:solidFill>
                <a:latin typeface="Merriweather Light"/>
              </a:rPr>
              <a:t>Les</a:t>
            </a: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 eksisterende teamkontrakt</a:t>
            </a:r>
          </a:p>
        </p:txBody>
      </p:sp>
      <p:sp>
        <p:nvSpPr>
          <p:cNvPr id="111" name="Text Placeholder 33">
            <a:extLst>
              <a:ext uri="{FF2B5EF4-FFF2-40B4-BE49-F238E27FC236}">
                <a16:creationId xmlns:a16="http://schemas.microsoft.com/office/drawing/2014/main" id="{CC0D632D-045F-459B-919E-0739514693FD}"/>
              </a:ext>
            </a:extLst>
          </p:cNvPr>
          <p:cNvSpPr txBox="1">
            <a:spLocks/>
          </p:cNvSpPr>
          <p:nvPr/>
        </p:nvSpPr>
        <p:spPr>
          <a:xfrm>
            <a:off x="5274676" y="614248"/>
            <a:ext cx="4600844" cy="1191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Hvordan har du det i dag? Hva kjenner du på nå når vi skal inn i denne økten? </a:t>
            </a:r>
          </a:p>
        </p:txBody>
      </p:sp>
      <p:pic>
        <p:nvPicPr>
          <p:cNvPr id="91" name="Graphic 7" descr="Clock outline">
            <a:extLst>
              <a:ext uri="{FF2B5EF4-FFF2-40B4-BE49-F238E27FC236}">
                <a16:creationId xmlns:a16="http://schemas.microsoft.com/office/drawing/2014/main" id="{B57AD111-BC5C-4FB4-BE6B-0021D94F2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03097" y="302117"/>
            <a:ext cx="187668" cy="183405"/>
          </a:xfrm>
          <a:prstGeom prst="rect">
            <a:avLst/>
          </a:prstGeom>
        </p:spPr>
      </p:pic>
      <p:pic>
        <p:nvPicPr>
          <p:cNvPr id="112" name="Graphic 7" descr="Clock outline">
            <a:extLst>
              <a:ext uri="{FF2B5EF4-FFF2-40B4-BE49-F238E27FC236}">
                <a16:creationId xmlns:a16="http://schemas.microsoft.com/office/drawing/2014/main" id="{EBFB205B-C2D9-4AD9-8619-F569503B0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11775" y="291815"/>
            <a:ext cx="187668" cy="183405"/>
          </a:xfrm>
          <a:prstGeom prst="rect">
            <a:avLst/>
          </a:prstGeom>
        </p:spPr>
      </p:pic>
      <p:pic>
        <p:nvPicPr>
          <p:cNvPr id="114" name="Graphic 7" descr="Clock outline">
            <a:extLst>
              <a:ext uri="{FF2B5EF4-FFF2-40B4-BE49-F238E27FC236}">
                <a16:creationId xmlns:a16="http://schemas.microsoft.com/office/drawing/2014/main" id="{176DA857-2DA0-45E8-9254-C7F998D85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3125" y="291002"/>
            <a:ext cx="187668" cy="183405"/>
          </a:xfrm>
          <a:prstGeom prst="rect">
            <a:avLst/>
          </a:prstGeom>
        </p:spPr>
      </p:pic>
      <p:pic>
        <p:nvPicPr>
          <p:cNvPr id="116" name="Graphic 7" descr="Clock outline">
            <a:extLst>
              <a:ext uri="{FF2B5EF4-FFF2-40B4-BE49-F238E27FC236}">
                <a16:creationId xmlns:a16="http://schemas.microsoft.com/office/drawing/2014/main" id="{C6E77DEE-3673-47E7-9A72-E43B531E8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9591" y="6405376"/>
            <a:ext cx="187668" cy="18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6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0ACF-F3B7-49D2-8E5F-2BF14D1DD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Bli </a:t>
            </a:r>
            <a:r>
              <a:rPr lang="nb-NO">
                <a:solidFill>
                  <a:srgbClr val="231651"/>
                </a:solidFill>
              </a:rPr>
              <a:t>kjent</a:t>
            </a:r>
            <a:r>
              <a:rPr lang="nb-NO"/>
              <a:t> med </a:t>
            </a:r>
            <a:r>
              <a:rPr lang="nb-NO">
                <a:latin typeface="Roboto" panose="02000000000000000000" pitchFamily="2" charset="0"/>
              </a:rPr>
              <a:t>START</a:t>
            </a:r>
            <a:r>
              <a:rPr lang="nb-NO"/>
              <a:t> SMART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E2F8A-645D-4289-AC46-DFF3D0D15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400"/>
              <a:t>Start Smart </a:t>
            </a:r>
            <a:r>
              <a:rPr lang="nb-NO" sz="1400" err="1"/>
              <a:t>Follow</a:t>
            </a:r>
            <a:r>
              <a:rPr lang="nb-NO" sz="1400"/>
              <a:t>-up er en videreutvikling av teamkontrakten dere jobbet frem gjennom deres Start Smart workshop. Prosessen er lik sist, men med et større fokus på hva som har fungert og hva dere ønsker å justere. </a:t>
            </a:r>
          </a:p>
          <a:p>
            <a:r>
              <a:rPr lang="nb-NO" sz="1400"/>
              <a:t>Prosessen tar teamet gjennom en workshop på ca. 3,5 timer (avhengig av størrelsen på teamet) hvor dere utforsker og avklarer viktige tema for det videre teamsamarbeidet. </a:t>
            </a:r>
          </a:p>
          <a:p>
            <a:r>
              <a:rPr lang="nb-NO" sz="1400"/>
              <a:t>I løpet av workshopen skal dere oppdatere teamkontrakten deres for å tilpasse den de erfaringene dere har gjort dere som team frem til nå og den konteksten dere befinner dere i dag.   </a:t>
            </a:r>
          </a:p>
          <a:p>
            <a:r>
              <a:rPr lang="nb-NO" sz="1400"/>
              <a:t>På de neste sidene finner dere:</a:t>
            </a:r>
          </a:p>
          <a:p>
            <a:pPr lvl="1"/>
            <a:r>
              <a:rPr lang="nb-NO" sz="1400"/>
              <a:t>Teamguide for Start Smart </a:t>
            </a:r>
            <a:r>
              <a:rPr lang="nb-NO" sz="1400" err="1"/>
              <a:t>follow</a:t>
            </a:r>
            <a:r>
              <a:rPr lang="nb-NO" sz="1400"/>
              <a:t>-up</a:t>
            </a:r>
          </a:p>
          <a:p>
            <a:pPr lvl="1"/>
            <a:r>
              <a:rPr lang="nb-NO" sz="1400" err="1"/>
              <a:t>Fasilitatorguide</a:t>
            </a:r>
            <a:r>
              <a:rPr lang="nb-NO" sz="1400"/>
              <a:t> for Start Smart </a:t>
            </a:r>
            <a:r>
              <a:rPr lang="nb-NO" sz="1400" err="1"/>
              <a:t>follow</a:t>
            </a:r>
            <a:r>
              <a:rPr lang="nb-NO" sz="1400"/>
              <a:t>-up</a:t>
            </a:r>
          </a:p>
          <a:p>
            <a:pPr lvl="1"/>
            <a:endParaRPr lang="nb-NO" sz="1400"/>
          </a:p>
        </p:txBody>
      </p:sp>
      <p:pic>
        <p:nvPicPr>
          <p:cNvPr id="17" name="Start Smart How to Build High Performing Teams(1)">
            <a:hlinkClick r:id="" action="ppaction://media"/>
            <a:extLst>
              <a:ext uri="{FF2B5EF4-FFF2-40B4-BE49-F238E27FC236}">
                <a16:creationId xmlns:a16="http://schemas.microsoft.com/office/drawing/2014/main" id="{B52B570E-6332-4935-8F25-8103F59E1201}"/>
              </a:ext>
            </a:extLst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1138" y="2173288"/>
            <a:ext cx="5006975" cy="2816225"/>
          </a:xfrm>
          <a:effectLst>
            <a:softEdge rad="1905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30DE2B-4B3A-4E40-AC5E-9F963451C4BD}"/>
              </a:ext>
            </a:extLst>
          </p:cNvPr>
          <p:cNvSpPr txBox="1"/>
          <p:nvPr/>
        </p:nvSpPr>
        <p:spPr>
          <a:xfrm>
            <a:off x="9964646" y="5428410"/>
            <a:ext cx="166035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700" i="1"/>
              <a:t>Illustrasjon: </a:t>
            </a:r>
            <a:r>
              <a:rPr lang="nb-NO" sz="700" i="1" err="1"/>
              <a:t>Chance</a:t>
            </a:r>
            <a:r>
              <a:rPr lang="nb-NO" sz="700" i="1"/>
              <a:t> McGee</a:t>
            </a:r>
          </a:p>
        </p:txBody>
      </p:sp>
    </p:spTree>
    <p:extLst>
      <p:ext uri="{BB962C8B-B14F-4D97-AF65-F5344CB8AC3E}">
        <p14:creationId xmlns:p14="http://schemas.microsoft.com/office/powerpoint/2010/main" val="34424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B2CA-ED38-4AB8-A0F2-FE931F68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TEAMGUIDE</a:t>
            </a:r>
          </a:p>
        </p:txBody>
      </p:sp>
      <p:pic>
        <p:nvPicPr>
          <p:cNvPr id="4" name="Picture 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79B192BF-837A-43F8-B1E6-FCDCBAEB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BFA8EA2F-64A5-4ED8-9F56-DCEF4819E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A2F00C82-7A06-5191-176C-7D97F71FC81E}"/>
              </a:ext>
            </a:extLst>
          </p:cNvPr>
          <p:cNvSpPr txBox="1"/>
          <p:nvPr/>
        </p:nvSpPr>
        <p:spPr>
          <a:xfrm>
            <a:off x="853766" y="3693073"/>
            <a:ext cx="229850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3000">
                <a:solidFill>
                  <a:srgbClr val="FB4D3D"/>
                </a:solidFill>
                <a:latin typeface="Roboto Thin"/>
                <a:ea typeface="Roboto Thin"/>
                <a:cs typeface="Dreaming Outloud Pro"/>
              </a:rPr>
              <a:t>FOLLOW-UP</a:t>
            </a:r>
            <a:endParaRPr lang="nb-NO">
              <a:solidFill>
                <a:srgbClr val="FB4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0ACF-F3B7-49D2-8E5F-2BF14D1DD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Forberedelse til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017C-A655-4A1E-AF51-41D4799B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4941641" cy="4584964"/>
          </a:xfrm>
        </p:spPr>
        <p:txBody>
          <a:bodyPr wrap="square"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nb-NO" sz="1400" dirty="0">
                <a:solidFill>
                  <a:schemeClr val="tx1">
                    <a:lumMod val="100000"/>
                  </a:schemeClr>
                </a:solidFill>
                <a:effectLst/>
              </a:rPr>
              <a:t>I denne </a:t>
            </a:r>
            <a:r>
              <a:rPr lang="nb-NO" sz="1400" dirty="0" err="1">
                <a:solidFill>
                  <a:schemeClr val="tx1">
                    <a:lumMod val="100000"/>
                  </a:schemeClr>
                </a:solidFill>
                <a:effectLst/>
              </a:rPr>
              <a:t>Follow</a:t>
            </a:r>
            <a:r>
              <a:rPr lang="nb-NO" sz="1400" dirty="0">
                <a:solidFill>
                  <a:schemeClr val="tx1">
                    <a:lumMod val="100000"/>
                  </a:schemeClr>
                </a:solidFill>
                <a:effectLst/>
              </a:rPr>
              <a:t>-up workshopen skal dere jobbe med å videreutvikle deres teamkontrakt. For å få til et godt teamarbeid er det viktig å lære av erfaringer som team. Dere skal derfor utforske hva dere mener har fungert godt i teamet og hva dere mener bør justeres.</a:t>
            </a:r>
            <a:endParaRPr lang="nb-NO" sz="1400" dirty="0">
              <a:solidFill>
                <a:schemeClr val="tx1">
                  <a:lumMod val="10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nb-NO" sz="1400" b="1" dirty="0">
                <a:solidFill>
                  <a:schemeClr val="tx1">
                    <a:lumMod val="100000"/>
                  </a:schemeClr>
                </a:solidFill>
                <a:effectLst/>
              </a:rPr>
              <a:t>Som en forberedelse bes dere derfor å se gjennom teamkontrakten deres for å friske opp hva dere ble enige om etter forrige Start Smart workshop.</a:t>
            </a:r>
            <a:endParaRPr lang="nb-NO" sz="1400" dirty="0">
              <a:solidFill>
                <a:schemeClr val="tx1">
                  <a:lumMod val="10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nb-NO" sz="1400" dirty="0">
                <a:solidFill>
                  <a:schemeClr val="tx1">
                    <a:lumMod val="100000"/>
                  </a:schemeClr>
                </a:solidFill>
                <a:effectLst/>
              </a:rPr>
              <a:t>Vi lærer mye om oss selv når vi jobber sammen i team. Ved sist Start Smart ba vi dere om å fylle ut en personlig bruksanvisning.</a:t>
            </a:r>
            <a:endParaRPr lang="nb-NO" sz="1400" dirty="0">
              <a:solidFill>
                <a:schemeClr val="tx1">
                  <a:lumMod val="10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nb-NO" sz="1400" b="1" dirty="0">
                <a:solidFill>
                  <a:schemeClr val="tx1">
                    <a:lumMod val="100000"/>
                  </a:schemeClr>
                </a:solidFill>
                <a:effectLst/>
              </a:rPr>
              <a:t>Som en forberedelse bes du også nå å se gjennom den personlige bruksanvisningen for å reflektere rundt hva nytt du har lært om deg selv og de andre i teamet i perioden som har gått siden sist. Dette skal brukes til å gi tilbakemeldinger til hverandre under workshopen.</a:t>
            </a:r>
            <a:endParaRPr lang="nb-NO" sz="1400" dirty="0">
              <a:solidFill>
                <a:schemeClr val="tx1">
                  <a:lumMod val="10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nb-NO" sz="140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74F3F0C-7B25-4685-A600-BA24D067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35" y="1679584"/>
            <a:ext cx="6223112" cy="3498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FE9C1-FFA4-40A9-B310-817E097E9CDC}"/>
              </a:ext>
            </a:extLst>
          </p:cNvPr>
          <p:cNvSpPr txBox="1"/>
          <p:nvPr/>
        </p:nvSpPr>
        <p:spPr>
          <a:xfrm>
            <a:off x="9964646" y="5428410"/>
            <a:ext cx="166035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700" i="1"/>
              <a:t>Illustrasjon: </a:t>
            </a:r>
            <a:r>
              <a:rPr lang="nb-NO" sz="700" i="1" err="1"/>
              <a:t>Chance</a:t>
            </a:r>
            <a:r>
              <a:rPr lang="nb-NO" sz="700" i="1"/>
              <a:t> McGee</a:t>
            </a:r>
          </a:p>
        </p:txBody>
      </p:sp>
    </p:spTree>
    <p:extLst>
      <p:ext uri="{BB962C8B-B14F-4D97-AF65-F5344CB8AC3E}">
        <p14:creationId xmlns:p14="http://schemas.microsoft.com/office/powerpoint/2010/main" val="98509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0E3A-2800-4B67-8F5A-B6BFFFACD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Roboto" panose="02000000000000000000" pitchFamily="2" charset="0"/>
              </a:rPr>
              <a:t>START</a:t>
            </a:r>
            <a:r>
              <a:rPr lang="nb-NO"/>
              <a:t> SMART </a:t>
            </a:r>
            <a:r>
              <a:rPr lang="nb-NO" dirty="0"/>
              <a:t>Follow</a:t>
            </a:r>
            <a:r>
              <a:rPr lang="nb-NO"/>
              <a:t>-up agenda og innsjekk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219B43-44BE-44BA-A5CC-70D592E5C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3" indent="0">
              <a:buNone/>
            </a:pPr>
            <a:endParaRPr lang="nb-NO" sz="1300"/>
          </a:p>
          <a:p>
            <a:pPr marL="33" indent="0">
              <a:buNone/>
            </a:pPr>
            <a:r>
              <a:rPr lang="nb-NO" sz="1300"/>
              <a:t>Gjøre nødvendige justeringer i vår teamkontrakt slik at vi med større sannsynlighet når de målene vi har satt oss.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A6735A-B4F1-47FB-A207-87203EE2F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2677" y="4007675"/>
            <a:ext cx="3274795" cy="2140253"/>
          </a:xfrm>
        </p:spPr>
        <p:txBody>
          <a:bodyPr>
            <a:no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Dele og lytte til hverandre, vise nysgjerrighet og åpenhet. </a:t>
            </a:r>
          </a:p>
          <a:p>
            <a:r>
              <a:rPr lang="nb-NO" sz="1300"/>
              <a:t>Det må ikke være 100% enighet.</a:t>
            </a:r>
          </a:p>
          <a:p>
            <a:r>
              <a:rPr lang="nb-NO" sz="1300"/>
              <a:t>Oppmerksomhet og tilstedeværelse, vent med mobil/PC til pausen.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43AF2-C2DA-4399-A1BC-49800F7AA50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63158" y="4038820"/>
            <a:ext cx="3274795" cy="1047151"/>
          </a:xfrm>
        </p:spPr>
        <p:txBody>
          <a:bodyPr>
            <a:norm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Hvordan har du det i dag?</a:t>
            </a:r>
          </a:p>
          <a:p>
            <a:r>
              <a:rPr lang="nb-NO" sz="1300"/>
              <a:t>Hva kjenner du på nå som vi skal gå i gang i med økten her?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4A917B-EF3B-44D2-B678-FE6CD7AE3A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82675" y="1670110"/>
            <a:ext cx="3274795" cy="2140253"/>
          </a:xfrm>
        </p:spPr>
        <p:txBody>
          <a:bodyPr>
            <a:normAutofit/>
          </a:bodyPr>
          <a:lstStyle/>
          <a:p>
            <a:endParaRPr lang="nb-NO" sz="1300"/>
          </a:p>
          <a:p>
            <a:r>
              <a:rPr lang="nb-NO" sz="1300"/>
              <a:t>Vi har en oppdatert teamkontrakt som danner et grunnlag for kontinuerlig teamutvikling</a:t>
            </a:r>
          </a:p>
          <a:p>
            <a:r>
              <a:rPr lang="nb-NO" sz="1300"/>
              <a:t>Vi er tryggere på hverandre og hva vi skal, og motivert for fremtidig samarbeid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FBA7AF-783B-46BC-8876-08C6F73177A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63158" y="1695564"/>
            <a:ext cx="3274795" cy="2080258"/>
          </a:xfrm>
        </p:spPr>
        <p:txBody>
          <a:bodyPr>
            <a:no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Høy intensitet</a:t>
            </a:r>
          </a:p>
          <a:p>
            <a:r>
              <a:rPr lang="nb-NO" sz="1300"/>
              <a:t>Tenke individuelt, notere ned og så dele i plenum</a:t>
            </a:r>
          </a:p>
          <a:p>
            <a:r>
              <a:rPr lang="nb-NO" sz="1300"/>
              <a:t>Gi hverandre tilbakemeldinger </a:t>
            </a:r>
          </a:p>
          <a:p>
            <a:pPr marL="33" indent="0">
              <a:buNone/>
            </a:pPr>
            <a:endParaRPr lang="nb-NO" sz="13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739632-6925-42C7-8A4E-68C5F591440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0555" y="4041648"/>
            <a:ext cx="3274795" cy="2140253"/>
          </a:xfrm>
        </p:spPr>
        <p:txBody>
          <a:bodyPr>
            <a:no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 b="1" err="1"/>
              <a:t>Fasilitator</a:t>
            </a:r>
            <a:r>
              <a:rPr lang="nb-NO" sz="1300"/>
              <a:t>: Ansvarlig for å lede teamet gjennom workshopen og styre tiden.</a:t>
            </a:r>
          </a:p>
          <a:p>
            <a:r>
              <a:rPr lang="nb-NO" sz="1300" b="1"/>
              <a:t>Teammedlemmer</a:t>
            </a:r>
            <a:r>
              <a:rPr lang="nb-NO" sz="1300"/>
              <a:t>: Ansvarlig for å bidra med sitt perspektiv.</a:t>
            </a:r>
          </a:p>
          <a:p>
            <a:r>
              <a:rPr lang="nb-NO" sz="1300" b="1"/>
              <a:t>Dokumentasjon: </a:t>
            </a:r>
            <a:r>
              <a:rPr lang="nb-NO" sz="1300"/>
              <a:t>Velg en i teamet som er ansvarlig for å bearbeide informasjon og ferdigstille teamkontrakten i etterkant av workshopen</a:t>
            </a:r>
            <a:r>
              <a:rPr lang="nb-NO" sz="1300" dirty="0"/>
              <a:t>.</a:t>
            </a:r>
            <a:r>
              <a:rPr lang="nb-NO" sz="130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F94F4-0619-478A-A608-E00A985EC5F1}"/>
              </a:ext>
            </a:extLst>
          </p:cNvPr>
          <p:cNvSpPr>
            <a:spLocks/>
          </p:cNvSpPr>
          <p:nvPr/>
        </p:nvSpPr>
        <p:spPr>
          <a:xfrm>
            <a:off x="901374" y="1469176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Intensjon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86E368-F32A-4881-99D0-3BCB1F7F801B}"/>
              </a:ext>
            </a:extLst>
          </p:cNvPr>
          <p:cNvSpPr/>
          <p:nvPr/>
        </p:nvSpPr>
        <p:spPr>
          <a:xfrm>
            <a:off x="8063567" y="3806507"/>
            <a:ext cx="3274386" cy="402336"/>
          </a:xfrm>
          <a:prstGeom prst="rect">
            <a:avLst/>
          </a:prstGeom>
          <a:solidFill>
            <a:srgbClr val="D9DBF1"/>
          </a:solidFill>
          <a:ln>
            <a:solidFill>
              <a:srgbClr val="D9D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tx1"/>
                </a:solidFill>
                <a:latin typeface="Roboto Thin" panose="02000000000000000000" pitchFamily="2" charset="0"/>
              </a:rPr>
              <a:t>Innsjekk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1F454D-6950-4DDD-8FC3-100FAB519957}"/>
              </a:ext>
            </a:extLst>
          </p:cNvPr>
          <p:cNvSpPr/>
          <p:nvPr/>
        </p:nvSpPr>
        <p:spPr>
          <a:xfrm>
            <a:off x="4482675" y="3806507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Møteregler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AF667D-D148-482A-B048-08B6E92175A9}"/>
              </a:ext>
            </a:extLst>
          </p:cNvPr>
          <p:cNvSpPr>
            <a:spLocks/>
          </p:cNvSpPr>
          <p:nvPr/>
        </p:nvSpPr>
        <p:spPr>
          <a:xfrm>
            <a:off x="4482675" y="1468942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Ønsket resultat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84DF37-C2A1-4347-A965-56B899E0C1CD}"/>
              </a:ext>
            </a:extLst>
          </p:cNvPr>
          <p:cNvSpPr/>
          <p:nvPr/>
        </p:nvSpPr>
        <p:spPr>
          <a:xfrm>
            <a:off x="8063567" y="1469176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Arbeidsform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08CC7-4A2E-425A-9449-6CF341E1B7A8}"/>
              </a:ext>
            </a:extLst>
          </p:cNvPr>
          <p:cNvSpPr>
            <a:spLocks/>
          </p:cNvSpPr>
          <p:nvPr/>
        </p:nvSpPr>
        <p:spPr>
          <a:xfrm>
            <a:off x="900964" y="3806507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Roller</a:t>
            </a:r>
          </a:p>
        </p:txBody>
      </p:sp>
    </p:spTree>
    <p:extLst>
      <p:ext uri="{BB962C8B-B14F-4D97-AF65-F5344CB8AC3E}">
        <p14:creationId xmlns:p14="http://schemas.microsoft.com/office/powerpoint/2010/main" val="2319269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B2CA-ED38-4AB8-A0F2-FE931F68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OPPFRISKING</a:t>
            </a:r>
          </a:p>
        </p:txBody>
      </p:sp>
      <p:pic>
        <p:nvPicPr>
          <p:cNvPr id="4" name="Picture 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79B192BF-837A-43F8-B1E6-FCDCBAEB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BFA8EA2F-64A5-4ED8-9F56-DCEF4819E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89857-AAA1-47FD-9206-C5CA30F2A14F}"/>
              </a:ext>
            </a:extLst>
          </p:cNvPr>
          <p:cNvSpPr txBox="1"/>
          <p:nvPr/>
        </p:nvSpPr>
        <p:spPr>
          <a:xfrm>
            <a:off x="6975081" y="3693073"/>
            <a:ext cx="3629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Hver deltaker leser gjennom teamkontrakten fra forrige Start Smart for å friske opp hva gruppen kom frem til da.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C24FF2D-4EE1-4B80-B550-01D44FBD40D8}"/>
              </a:ext>
            </a:extLst>
          </p:cNvPr>
          <p:cNvSpPr txBox="1"/>
          <p:nvPr/>
        </p:nvSpPr>
        <p:spPr>
          <a:xfrm>
            <a:off x="853766" y="3693073"/>
            <a:ext cx="229850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3000">
                <a:solidFill>
                  <a:srgbClr val="FB4D3D"/>
                </a:solidFill>
                <a:latin typeface="Roboto Thin"/>
                <a:ea typeface="Roboto Thin"/>
                <a:cs typeface="Dreaming Outloud Pro"/>
              </a:rPr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162527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0C17-621D-4CD8-B4FC-EE3C1A336006}"/>
              </a:ext>
            </a:extLst>
          </p:cNvPr>
          <p:cNvSpPr txBox="1">
            <a:spLocks/>
          </p:cNvSpPr>
          <p:nvPr/>
        </p:nvSpPr>
        <p:spPr>
          <a:xfrm rot="16200000">
            <a:off x="-1378070" y="2085989"/>
            <a:ext cx="3840681" cy="369334"/>
          </a:xfrm>
          <a:prstGeom prst="rect">
            <a:avLst/>
          </a:prstGeom>
        </p:spPr>
        <p:txBody>
          <a:bodyPr/>
          <a:lstStyle>
            <a:lvl1pPr algn="r" defTabSz="5539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7" b="0" i="0" kern="1200" cap="none" baseline="0">
                <a:solidFill>
                  <a:srgbClr val="231651"/>
                </a:solidFill>
                <a:latin typeface="Roboto Thin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b-NO">
                <a:solidFill>
                  <a:schemeClr val="accent4"/>
                </a:solidFill>
              </a:rPr>
              <a:t>[Mal til utskrift]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C61B7-66B0-4D66-BE10-A1691AA73418}"/>
              </a:ext>
            </a:extLst>
          </p:cNvPr>
          <p:cNvSpPr/>
          <p:nvPr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50E0E5-5BCF-4293-A8D6-704A14DC6CA8}"/>
              </a:ext>
            </a:extLst>
          </p:cNvPr>
          <p:cNvSpPr/>
          <p:nvPr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Hvorfor</a:t>
            </a:r>
            <a:r>
              <a:rPr lang="nb-NO" sz="1200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er vi til nå?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1D2778-057E-4418-BA64-1B41867E2AB6}"/>
              </a:ext>
            </a:extLst>
          </p:cNvPr>
          <p:cNvSpPr/>
          <p:nvPr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3D633-929E-4BCE-AD03-2E536A127306}"/>
              </a:ext>
            </a:extLst>
          </p:cNvPr>
          <p:cNvSpPr>
            <a:spLocks/>
          </p:cNvSpPr>
          <p:nvPr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7F82F-303C-49D6-B81F-B36902D0C999}"/>
              </a:ext>
            </a:extLst>
          </p:cNvPr>
          <p:cNvSpPr>
            <a:spLocks/>
          </p:cNvSpPr>
          <p:nvPr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3C77D-818E-41DA-8D6F-3838962FF3D5}"/>
              </a:ext>
            </a:extLst>
          </p:cNvPr>
          <p:cNvSpPr/>
          <p:nvPr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62E45-4657-49A1-8E5B-A987A77DB44A}"/>
              </a:ext>
            </a:extLst>
          </p:cNvPr>
          <p:cNvSpPr/>
          <p:nvPr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808AFE-C6F7-4D3C-8B94-42B29EF343C2}"/>
              </a:ext>
            </a:extLst>
          </p:cNvPr>
          <p:cNvSpPr/>
          <p:nvPr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Hva</a:t>
            </a:r>
            <a:r>
              <a:rPr lang="nb-NO" sz="1200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skal vi få til videre?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4D24E-FCC9-47FE-B6A7-78AF51F8BDB5}"/>
              </a:ext>
            </a:extLst>
          </p:cNvPr>
          <p:cNvSpPr/>
          <p:nvPr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Hvem</a:t>
            </a:r>
            <a:r>
              <a:rPr lang="nb-NO" sz="1200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er vi i dette teamet nå?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00EF4D-3EE3-499D-81E3-971AC5673116}"/>
              </a:ext>
            </a:extLst>
          </p:cNvPr>
          <p:cNvSpPr/>
          <p:nvPr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Ny innsikt om oss selv og hverandre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5995D2-074C-46AE-AEA6-4706B5F8CFA6}"/>
              </a:ext>
            </a:extLst>
          </p:cNvPr>
          <p:cNvSpPr>
            <a:spLocks/>
          </p:cNvSpPr>
          <p:nvPr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4D8AD9-9AFF-4389-A46E-008BC2E5FF49}"/>
              </a:ext>
            </a:extLst>
          </p:cNvPr>
          <p:cNvSpPr>
            <a:spLocks/>
          </p:cNvSpPr>
          <p:nvPr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0010F-3A23-4710-916E-229BDAC7BF69}"/>
              </a:ext>
            </a:extLst>
          </p:cNvPr>
          <p:cNvSpPr/>
          <p:nvPr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D9225D-B48F-4D83-A513-D250903E4637}"/>
              </a:ext>
            </a:extLst>
          </p:cNvPr>
          <p:cNvSpPr/>
          <p:nvPr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831D72-0571-4A74-967B-5D3FF845EF0E}"/>
              </a:ext>
            </a:extLst>
          </p:cNvPr>
          <p:cNvCxnSpPr>
            <a:cxnSpLocks/>
          </p:cNvCxnSpPr>
          <p:nvPr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B898AA-3180-4C04-935F-5F2F6A356829}"/>
              </a:ext>
            </a:extLst>
          </p:cNvPr>
          <p:cNvCxnSpPr>
            <a:cxnSpLocks/>
          </p:cNvCxnSpPr>
          <p:nvPr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424ECD6-6DF0-4C49-8460-9BFAFF6996A4}"/>
              </a:ext>
            </a:extLst>
          </p:cNvPr>
          <p:cNvSpPr/>
          <p:nvPr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2C2116-2277-4AAD-878F-5B200F9DF15D}"/>
              </a:ext>
            </a:extLst>
          </p:cNvPr>
          <p:cNvSpPr/>
          <p:nvPr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050FE3-8A51-4314-AEED-08A0B623FE2A}"/>
              </a:ext>
            </a:extLst>
          </p:cNvPr>
          <p:cNvSpPr txBox="1"/>
          <p:nvPr/>
        </p:nvSpPr>
        <p:spPr>
          <a:xfrm>
            <a:off x="1058772" y="1073907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900" i="0" kern="1200">
                <a:solidFill>
                  <a:schemeClr val="tx1"/>
                </a:solidFill>
                <a:latin typeface="Roboto Thin" panose="02000000000000000000" pitchFamily="2" charset="0"/>
              </a:rPr>
              <a:t>Gir formålet vårt fortsatt mening eller bør det justeres? I så fall til hva?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5CE0BB-8DBA-44FA-8EC3-99C4D60B3656}"/>
              </a:ext>
            </a:extLst>
          </p:cNvPr>
          <p:cNvSpPr txBox="1"/>
          <p:nvPr/>
        </p:nvSpPr>
        <p:spPr>
          <a:xfrm>
            <a:off x="3750642" y="1068091"/>
            <a:ext cx="251033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b="0" i="0">
                <a:latin typeface="Roboto Thin" panose="02000000000000000000" pitchFamily="2" charset="0"/>
              </a:rPr>
              <a:t>Hva er NÅ våre viktigste mål?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743DFB-B412-442B-B336-342EF5DC328A}"/>
              </a:ext>
            </a:extLst>
          </p:cNvPr>
          <p:cNvSpPr txBox="1"/>
          <p:nvPr/>
        </p:nvSpPr>
        <p:spPr>
          <a:xfrm>
            <a:off x="6569227" y="1073918"/>
            <a:ext cx="44484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deler om seg selv: </a:t>
            </a:r>
          </a:p>
          <a:p>
            <a:pPr algn="l"/>
            <a:r>
              <a:rPr lang="nb-NO" sz="900" i="0">
                <a:latin typeface="Roboto Thin" panose="02000000000000000000" pitchFamily="2" charset="0"/>
              </a:rPr>
              <a:t>Hva opplever jeg å ha bidratt med i teamet? </a:t>
            </a:r>
          </a:p>
          <a:p>
            <a:pPr algn="l"/>
            <a:r>
              <a:rPr lang="nb-NO" sz="900" i="0">
                <a:latin typeface="Roboto Thin" panose="02000000000000000000" pitchFamily="2" charset="0"/>
              </a:rPr>
              <a:t>Hva ønsker jeg å justere og utvikle meg på og gjerne mottar tilbakemelding på i vårt videre samarbeid?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EDF825-D8CC-492F-B8D4-42395CDFAFDC}"/>
              </a:ext>
            </a:extLst>
          </p:cNvPr>
          <p:cNvSpPr txBox="1">
            <a:spLocks/>
          </p:cNvSpPr>
          <p:nvPr/>
        </p:nvSpPr>
        <p:spPr>
          <a:xfrm>
            <a:off x="1064796" y="397738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1">
                <a:latin typeface="Roboto Thin" panose="02000000000000000000" pitchFamily="2" charset="0"/>
              </a:rPr>
              <a:t>Gitt vårt formål, mål og hvem vi er, hvilke roller og ansvarsfordeling må vi sikre i dette teamet for å lykkes?</a:t>
            </a:r>
          </a:p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47D79-38E6-436A-911F-1A8DAD49533E}"/>
              </a:ext>
            </a:extLst>
          </p:cNvPr>
          <p:cNvSpPr txBox="1">
            <a:spLocks/>
          </p:cNvSpPr>
          <p:nvPr/>
        </p:nvSpPr>
        <p:spPr>
          <a:xfrm>
            <a:off x="3789421" y="3972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1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algn="l"/>
            <a:endParaRPr lang="nb-NO" sz="900" i="1">
              <a:latin typeface="Roboto Thin" panose="02000000000000000000" pitchFamily="2" charset="0"/>
            </a:endParaRPr>
          </a:p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EC7B49-D9DD-4E74-92BC-A9F827DABD12}"/>
              </a:ext>
            </a:extLst>
          </p:cNvPr>
          <p:cNvSpPr txBox="1">
            <a:spLocks/>
          </p:cNvSpPr>
          <p:nvPr/>
        </p:nvSpPr>
        <p:spPr>
          <a:xfrm>
            <a:off x="6514046" y="39580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900" i="1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endParaRPr lang="nb-NO" sz="900" i="0">
              <a:latin typeface="Roboto Thin" panose="02000000000000000000" pitchFamily="2" charset="0"/>
            </a:endParaRPr>
          </a:p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2F0CE3-E766-482A-BE4E-543962115E36}"/>
              </a:ext>
            </a:extLst>
          </p:cNvPr>
          <p:cNvSpPr txBox="1">
            <a:spLocks/>
          </p:cNvSpPr>
          <p:nvPr/>
        </p:nvSpPr>
        <p:spPr>
          <a:xfrm>
            <a:off x="9238671" y="3956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1">
                <a:latin typeface="Roboto Thin" panose="02000000000000000000" pitchFamily="2" charset="0"/>
              </a:rPr>
              <a:t>Hvordan kan vi følge opp det vi har avtalt i denne kontrakten og sikre at vi utvikler oss som et team?</a:t>
            </a:r>
          </a:p>
          <a:p>
            <a:pPr algn="l"/>
            <a:endParaRPr lang="nb-NO" sz="900" i="1">
              <a:latin typeface="Roboto Thin" panose="02000000000000000000" pitchFamily="2" charset="0"/>
            </a:endParaRPr>
          </a:p>
          <a:p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 har fungert godt?       Hva ønsker vi å justere?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570591-AC6A-4FEC-BFB9-086EABE915D7}"/>
              </a:ext>
            </a:extLst>
          </p:cNvPr>
          <p:cNvCxnSpPr>
            <a:cxnSpLocks/>
          </p:cNvCxnSpPr>
          <p:nvPr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76BAA1-6B6A-4B40-8A30-2C97B9606364}"/>
              </a:ext>
            </a:extLst>
          </p:cNvPr>
          <p:cNvCxnSpPr>
            <a:cxnSpLocks/>
          </p:cNvCxnSpPr>
          <p:nvPr/>
        </p:nvCxnSpPr>
        <p:spPr>
          <a:xfrm>
            <a:off x="3669241" y="3972775"/>
            <a:ext cx="0" cy="2403759"/>
          </a:xfrm>
          <a:prstGeom prst="line">
            <a:avLst/>
          </a:prstGeom>
          <a:ln w="12700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BE3B82-84C1-4F81-A854-45DE748FF8ED}"/>
              </a:ext>
            </a:extLst>
          </p:cNvPr>
          <p:cNvCxnSpPr>
            <a:cxnSpLocks/>
          </p:cNvCxnSpPr>
          <p:nvPr/>
        </p:nvCxnSpPr>
        <p:spPr>
          <a:xfrm>
            <a:off x="6401208" y="3972775"/>
            <a:ext cx="0" cy="2403759"/>
          </a:xfrm>
          <a:prstGeom prst="line">
            <a:avLst/>
          </a:prstGeom>
          <a:ln w="12700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ED5EBBF-FA7B-4851-889D-3752A497B609}"/>
              </a:ext>
            </a:extLst>
          </p:cNvPr>
          <p:cNvCxnSpPr>
            <a:cxnSpLocks/>
          </p:cNvCxnSpPr>
          <p:nvPr/>
        </p:nvCxnSpPr>
        <p:spPr>
          <a:xfrm>
            <a:off x="9127843" y="3972775"/>
            <a:ext cx="0" cy="2403759"/>
          </a:xfrm>
          <a:prstGeom prst="line">
            <a:avLst/>
          </a:prstGeom>
          <a:ln w="12700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5645A08-2EF0-473C-A107-2623745BFD92}"/>
              </a:ext>
            </a:extLst>
          </p:cNvPr>
          <p:cNvSpPr txBox="1"/>
          <p:nvPr/>
        </p:nvSpPr>
        <p:spPr>
          <a:xfrm>
            <a:off x="6565529" y="2431393"/>
            <a:ext cx="41925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 deltaker gir tilbakemelding til de andre:</a:t>
            </a:r>
          </a:p>
          <a:p>
            <a:pPr algn="l"/>
            <a:r>
              <a:rPr lang="nb-NO" sz="900" i="0">
                <a:latin typeface="Roboto Thin" panose="02000000000000000000" pitchFamily="2" charset="0"/>
              </a:rPr>
              <a:t>Hva har jeg satt pris på ved deg i vårt samarbeid?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1B1F1DA-A3DF-4DC7-A54B-74FC9ADAEA38}"/>
              </a:ext>
            </a:extLst>
          </p:cNvPr>
          <p:cNvGrpSpPr>
            <a:grpSpLocks/>
          </p:cNvGrpSpPr>
          <p:nvPr/>
        </p:nvGrpSpPr>
        <p:grpSpPr>
          <a:xfrm>
            <a:off x="3025157" y="835854"/>
            <a:ext cx="531995" cy="183405"/>
            <a:chOff x="5698333" y="828712"/>
            <a:chExt cx="531995" cy="183405"/>
          </a:xfrm>
        </p:grpSpPr>
        <p:pic>
          <p:nvPicPr>
            <p:cNvPr id="46" name="Graphic 7" descr="Clock outline">
              <a:extLst>
                <a:ext uri="{FF2B5EF4-FFF2-40B4-BE49-F238E27FC236}">
                  <a16:creationId xmlns:a16="http://schemas.microsoft.com/office/drawing/2014/main" id="{E828FC65-2530-477F-B36F-570F5991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B4C4F7B3-76A2-400C-AD93-5029F1C0C4E9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10 min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7CC9318-5DAC-4BEC-AD19-AE9C98C4143F}"/>
              </a:ext>
            </a:extLst>
          </p:cNvPr>
          <p:cNvGrpSpPr>
            <a:grpSpLocks/>
          </p:cNvGrpSpPr>
          <p:nvPr/>
        </p:nvGrpSpPr>
        <p:grpSpPr>
          <a:xfrm>
            <a:off x="5724558" y="835854"/>
            <a:ext cx="531995" cy="183405"/>
            <a:chOff x="5698333" y="828712"/>
            <a:chExt cx="531995" cy="183405"/>
          </a:xfrm>
        </p:grpSpPr>
        <p:pic>
          <p:nvPicPr>
            <p:cNvPr id="49" name="Graphic 7" descr="Clock outline">
              <a:extLst>
                <a:ext uri="{FF2B5EF4-FFF2-40B4-BE49-F238E27FC236}">
                  <a16:creationId xmlns:a16="http://schemas.microsoft.com/office/drawing/2014/main" id="{CC0F48E0-BBE9-43CF-94C3-E9BD11AEF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C801DE49-A753-4096-8009-FD07D4E7800B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28C3548-5BD4-4EA6-83F8-A123970085C5}"/>
              </a:ext>
            </a:extLst>
          </p:cNvPr>
          <p:cNvGrpSpPr>
            <a:grpSpLocks/>
          </p:cNvGrpSpPr>
          <p:nvPr/>
        </p:nvGrpSpPr>
        <p:grpSpPr>
          <a:xfrm>
            <a:off x="6659584" y="817977"/>
            <a:ext cx="1168083" cy="183405"/>
            <a:chOff x="5336562" y="909039"/>
            <a:chExt cx="1168083" cy="183405"/>
          </a:xfrm>
        </p:grpSpPr>
        <p:pic>
          <p:nvPicPr>
            <p:cNvPr id="52" name="Graphic 7" descr="Clock outline">
              <a:extLst>
                <a:ext uri="{FF2B5EF4-FFF2-40B4-BE49-F238E27FC236}">
                  <a16:creationId xmlns:a16="http://schemas.microsoft.com/office/drawing/2014/main" id="{25EABAB8-D982-4C49-B13E-D26F3285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6977" y="909039"/>
              <a:ext cx="187668" cy="183405"/>
            </a:xfrm>
            <a:prstGeom prst="rect">
              <a:avLst/>
            </a:prstGeom>
          </p:spPr>
        </p:pic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71446B50-4F07-4CE4-9DB4-2C3B21610AE6}"/>
                </a:ext>
              </a:extLst>
            </p:cNvPr>
            <p:cNvSpPr txBox="1">
              <a:spLocks/>
            </p:cNvSpPr>
            <p:nvPr/>
          </p:nvSpPr>
          <p:spPr>
            <a:xfrm>
              <a:off x="5336562" y="942867"/>
              <a:ext cx="92333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7 min forberedelse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54B7EE-0FC8-4605-ACEC-9A3F8F8DED53}"/>
              </a:ext>
            </a:extLst>
          </p:cNvPr>
          <p:cNvGrpSpPr>
            <a:grpSpLocks/>
          </p:cNvGrpSpPr>
          <p:nvPr/>
        </p:nvGrpSpPr>
        <p:grpSpPr>
          <a:xfrm>
            <a:off x="10829444" y="835853"/>
            <a:ext cx="896553" cy="183405"/>
            <a:chOff x="5333775" y="828712"/>
            <a:chExt cx="896553" cy="183405"/>
          </a:xfrm>
        </p:grpSpPr>
        <p:pic>
          <p:nvPicPr>
            <p:cNvPr id="55" name="Graphic 7" descr="Clock outline">
              <a:extLst>
                <a:ext uri="{FF2B5EF4-FFF2-40B4-BE49-F238E27FC236}">
                  <a16:creationId xmlns:a16="http://schemas.microsoft.com/office/drawing/2014/main" id="{7811B75B-CCC9-4C84-8DF8-1500B5974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6" name="TextBox 8">
              <a:extLst>
                <a:ext uri="{FF2B5EF4-FFF2-40B4-BE49-F238E27FC236}">
                  <a16:creationId xmlns:a16="http://schemas.microsoft.com/office/drawing/2014/main" id="{2DD19879-F274-410C-BEC8-0C6AEC0008A0}"/>
                </a:ext>
              </a:extLst>
            </p:cNvPr>
            <p:cNvSpPr txBox="1">
              <a:spLocks/>
            </p:cNvSpPr>
            <p:nvPr/>
          </p:nvSpPr>
          <p:spPr>
            <a:xfrm>
              <a:off x="5333775" y="833290"/>
              <a:ext cx="71013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8 min per pers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E1C7DFE-0003-4197-A2F9-C3329ACC93E5}"/>
              </a:ext>
            </a:extLst>
          </p:cNvPr>
          <p:cNvGrpSpPr>
            <a:grpSpLocks/>
          </p:cNvGrpSpPr>
          <p:nvPr/>
        </p:nvGrpSpPr>
        <p:grpSpPr>
          <a:xfrm>
            <a:off x="3025157" y="3737861"/>
            <a:ext cx="531995" cy="183405"/>
            <a:chOff x="5698333" y="828712"/>
            <a:chExt cx="531995" cy="183405"/>
          </a:xfrm>
        </p:grpSpPr>
        <p:pic>
          <p:nvPicPr>
            <p:cNvPr id="58" name="Graphic 7" descr="Clock outline">
              <a:extLst>
                <a:ext uri="{FF2B5EF4-FFF2-40B4-BE49-F238E27FC236}">
                  <a16:creationId xmlns:a16="http://schemas.microsoft.com/office/drawing/2014/main" id="{0D360372-07EA-4AB1-9C8C-1B68451D5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9" name="TextBox 8">
              <a:extLst>
                <a:ext uri="{FF2B5EF4-FFF2-40B4-BE49-F238E27FC236}">
                  <a16:creationId xmlns:a16="http://schemas.microsoft.com/office/drawing/2014/main" id="{81361D47-CEC5-4E61-B4B9-FCBCA0EC0EE9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A3292BE-7B0A-4A4B-93D0-1BC84F7C0081}"/>
              </a:ext>
            </a:extLst>
          </p:cNvPr>
          <p:cNvGrpSpPr>
            <a:grpSpLocks/>
          </p:cNvGrpSpPr>
          <p:nvPr/>
        </p:nvGrpSpPr>
        <p:grpSpPr>
          <a:xfrm>
            <a:off x="5733545" y="3737861"/>
            <a:ext cx="531995" cy="183405"/>
            <a:chOff x="5698333" y="828712"/>
            <a:chExt cx="531995" cy="183405"/>
          </a:xfrm>
        </p:grpSpPr>
        <p:pic>
          <p:nvPicPr>
            <p:cNvPr id="61" name="Graphic 7" descr="Clock outline">
              <a:extLst>
                <a:ext uri="{FF2B5EF4-FFF2-40B4-BE49-F238E27FC236}">
                  <a16:creationId xmlns:a16="http://schemas.microsoft.com/office/drawing/2014/main" id="{F8A4623D-F3EA-47DE-AC36-9163F410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2" name="TextBox 8">
              <a:extLst>
                <a:ext uri="{FF2B5EF4-FFF2-40B4-BE49-F238E27FC236}">
                  <a16:creationId xmlns:a16="http://schemas.microsoft.com/office/drawing/2014/main" id="{13922747-55F2-467D-9475-A1715A167BB3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9FACCE9-ACBB-4163-A30E-E35A4CB0EBBD}"/>
              </a:ext>
            </a:extLst>
          </p:cNvPr>
          <p:cNvGrpSpPr>
            <a:grpSpLocks/>
          </p:cNvGrpSpPr>
          <p:nvPr/>
        </p:nvGrpSpPr>
        <p:grpSpPr>
          <a:xfrm>
            <a:off x="8466212" y="3737861"/>
            <a:ext cx="531995" cy="183405"/>
            <a:chOff x="5698333" y="828712"/>
            <a:chExt cx="531995" cy="183405"/>
          </a:xfrm>
        </p:grpSpPr>
        <p:pic>
          <p:nvPicPr>
            <p:cNvPr id="64" name="Graphic 7" descr="Clock outline">
              <a:extLst>
                <a:ext uri="{FF2B5EF4-FFF2-40B4-BE49-F238E27FC236}">
                  <a16:creationId xmlns:a16="http://schemas.microsoft.com/office/drawing/2014/main" id="{4FEE5A14-9C94-4B69-AA4F-DCDE1DEA9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97F66205-766A-4E83-9ACB-08C4CD34DA02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77BA3DE-2FC5-47FA-8A19-3C3A7159F51A}"/>
              </a:ext>
            </a:extLst>
          </p:cNvPr>
          <p:cNvGrpSpPr>
            <a:grpSpLocks/>
          </p:cNvGrpSpPr>
          <p:nvPr/>
        </p:nvGrpSpPr>
        <p:grpSpPr>
          <a:xfrm>
            <a:off x="11194079" y="3737861"/>
            <a:ext cx="531995" cy="183405"/>
            <a:chOff x="5698333" y="828712"/>
            <a:chExt cx="531995" cy="183405"/>
          </a:xfrm>
        </p:grpSpPr>
        <p:pic>
          <p:nvPicPr>
            <p:cNvPr id="67" name="Graphic 7" descr="Clock outline">
              <a:extLst>
                <a:ext uri="{FF2B5EF4-FFF2-40B4-BE49-F238E27FC236}">
                  <a16:creationId xmlns:a16="http://schemas.microsoft.com/office/drawing/2014/main" id="{5277CC57-9D94-4FC8-A0F8-2BF4E88F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E463CB60-4C50-4CDB-BA4C-BC808FD64C9F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937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0C17-621D-4CD8-B4FC-EE3C1A336006}"/>
              </a:ext>
            </a:extLst>
          </p:cNvPr>
          <p:cNvSpPr txBox="1">
            <a:spLocks/>
          </p:cNvSpPr>
          <p:nvPr/>
        </p:nvSpPr>
        <p:spPr>
          <a:xfrm rot="16200000">
            <a:off x="-1378070" y="2085989"/>
            <a:ext cx="3840681" cy="369334"/>
          </a:xfrm>
          <a:prstGeom prst="rect">
            <a:avLst/>
          </a:prstGeom>
        </p:spPr>
        <p:txBody>
          <a:bodyPr/>
          <a:lstStyle>
            <a:lvl1pPr algn="r" defTabSz="5539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7" b="0" i="0" kern="1200" cap="none" baseline="0">
                <a:solidFill>
                  <a:srgbClr val="231651"/>
                </a:solidFill>
                <a:latin typeface="Roboto Thin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b-NO"/>
              <a:t>Vår </a:t>
            </a:r>
            <a:r>
              <a:rPr lang="nb-NO" err="1"/>
              <a:t>Follow</a:t>
            </a:r>
            <a:r>
              <a:rPr lang="nb-NO"/>
              <a:t>-up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C61B7-66B0-4D66-BE10-A1691AA73418}"/>
              </a:ext>
            </a:extLst>
          </p:cNvPr>
          <p:cNvSpPr/>
          <p:nvPr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50E0E5-5BCF-4293-A8D6-704A14DC6CA8}"/>
              </a:ext>
            </a:extLst>
          </p:cNvPr>
          <p:cNvSpPr/>
          <p:nvPr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Hvorfor</a:t>
            </a:r>
            <a:r>
              <a:rPr lang="nb-NO" sz="1200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er vi til nå?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1D2778-057E-4418-BA64-1B41867E2AB6}"/>
              </a:ext>
            </a:extLst>
          </p:cNvPr>
          <p:cNvSpPr/>
          <p:nvPr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3D633-929E-4BCE-AD03-2E536A127306}"/>
              </a:ext>
            </a:extLst>
          </p:cNvPr>
          <p:cNvSpPr>
            <a:spLocks/>
          </p:cNvSpPr>
          <p:nvPr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7F82F-303C-49D6-B81F-B36902D0C999}"/>
              </a:ext>
            </a:extLst>
          </p:cNvPr>
          <p:cNvSpPr>
            <a:spLocks/>
          </p:cNvSpPr>
          <p:nvPr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3C77D-818E-41DA-8D6F-3838962FF3D5}"/>
              </a:ext>
            </a:extLst>
          </p:cNvPr>
          <p:cNvSpPr/>
          <p:nvPr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62E45-4657-49A1-8E5B-A987A77DB44A}"/>
              </a:ext>
            </a:extLst>
          </p:cNvPr>
          <p:cNvSpPr/>
          <p:nvPr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808AFE-C6F7-4D3C-8B94-42B29EF343C2}"/>
              </a:ext>
            </a:extLst>
          </p:cNvPr>
          <p:cNvSpPr/>
          <p:nvPr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Hva</a:t>
            </a:r>
            <a:r>
              <a:rPr lang="nb-NO" sz="1200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skal vi få til videre?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4D24E-FCC9-47FE-B6A7-78AF51F8BDB5}"/>
              </a:ext>
            </a:extLst>
          </p:cNvPr>
          <p:cNvSpPr/>
          <p:nvPr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Hvem</a:t>
            </a:r>
            <a:r>
              <a:rPr lang="nb-NO" sz="1200" dirty="0">
                <a:solidFill>
                  <a:schemeClr val="bg2">
                    <a:lumMod val="100000"/>
                  </a:schemeClr>
                </a:solidFill>
                <a:latin typeface="Roboto Thin" panose="02000000000000000000" pitchFamily="2" charset="0"/>
              </a:rPr>
              <a:t> er vi i dette teamet nå?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00EF4D-3EE3-499D-81E3-971AC5673116}"/>
              </a:ext>
            </a:extLst>
          </p:cNvPr>
          <p:cNvSpPr/>
          <p:nvPr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Ny innsikt om oss selv og hverandre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5995D2-074C-46AE-AEA6-4706B5F8CFA6}"/>
              </a:ext>
            </a:extLst>
          </p:cNvPr>
          <p:cNvSpPr>
            <a:spLocks/>
          </p:cNvSpPr>
          <p:nvPr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4D8AD9-9AFF-4389-A46E-008BC2E5FF49}"/>
              </a:ext>
            </a:extLst>
          </p:cNvPr>
          <p:cNvSpPr>
            <a:spLocks/>
          </p:cNvSpPr>
          <p:nvPr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0010F-3A23-4710-916E-229BDAC7BF69}"/>
              </a:ext>
            </a:extLst>
          </p:cNvPr>
          <p:cNvSpPr/>
          <p:nvPr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D9225D-B48F-4D83-A513-D250903E4637}"/>
              </a:ext>
            </a:extLst>
          </p:cNvPr>
          <p:cNvSpPr/>
          <p:nvPr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831D72-0571-4A74-967B-5D3FF845EF0E}"/>
              </a:ext>
            </a:extLst>
          </p:cNvPr>
          <p:cNvCxnSpPr>
            <a:cxnSpLocks/>
          </p:cNvCxnSpPr>
          <p:nvPr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B898AA-3180-4C04-935F-5F2F6A356829}"/>
              </a:ext>
            </a:extLst>
          </p:cNvPr>
          <p:cNvCxnSpPr>
            <a:cxnSpLocks/>
          </p:cNvCxnSpPr>
          <p:nvPr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424ECD6-6DF0-4C49-8460-9BFAFF6996A4}"/>
              </a:ext>
            </a:extLst>
          </p:cNvPr>
          <p:cNvSpPr/>
          <p:nvPr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2C2116-2277-4AAD-878F-5B200F9DF15D}"/>
              </a:ext>
            </a:extLst>
          </p:cNvPr>
          <p:cNvSpPr/>
          <p:nvPr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050FE3-8A51-4314-AEED-08A0B623FE2A}"/>
              </a:ext>
            </a:extLst>
          </p:cNvPr>
          <p:cNvSpPr txBox="1"/>
          <p:nvPr/>
        </p:nvSpPr>
        <p:spPr>
          <a:xfrm>
            <a:off x="1058772" y="1073907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200" i="0" kern="1200">
                <a:solidFill>
                  <a:schemeClr val="tx1"/>
                </a:solidFill>
                <a:latin typeface="Roboto Thin" panose="02000000000000000000" pitchFamily="2" charset="0"/>
                <a:ea typeface="+mn-ea"/>
                <a:cs typeface="+mn-cs"/>
              </a:rPr>
              <a:t>Gir formålet vårt fortsatt mening eller bør det justeres? I så fall til hva?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5CE0BB-8DBA-44FA-8EC3-99C4D60B3656}"/>
              </a:ext>
            </a:extLst>
          </p:cNvPr>
          <p:cNvSpPr txBox="1"/>
          <p:nvPr/>
        </p:nvSpPr>
        <p:spPr>
          <a:xfrm>
            <a:off x="3750642" y="1068091"/>
            <a:ext cx="25103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NÅ våre viktigste mål?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743DFB-B412-442B-B336-342EF5DC328A}"/>
              </a:ext>
            </a:extLst>
          </p:cNvPr>
          <p:cNvSpPr txBox="1"/>
          <p:nvPr/>
        </p:nvSpPr>
        <p:spPr>
          <a:xfrm>
            <a:off x="6569227" y="1073918"/>
            <a:ext cx="44484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1" i="0">
                <a:latin typeface="Roboto Thin" panose="02000000000000000000" pitchFamily="2" charset="0"/>
              </a:rPr>
              <a:t>Hver deltaker deler om seg selv: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opplever jeg å ha bidratt med i teamet?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jeg å justere og utvikle meg på og gjerne mottar tilbakemelding på i vårt videre samarbeid?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EDF825-D8CC-492F-B8D4-42395CDFAFDC}"/>
              </a:ext>
            </a:extLst>
          </p:cNvPr>
          <p:cNvSpPr txBox="1">
            <a:spLocks/>
          </p:cNvSpPr>
          <p:nvPr/>
        </p:nvSpPr>
        <p:spPr>
          <a:xfrm>
            <a:off x="1064796" y="397738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47D79-38E6-436A-911F-1A8DAD49533E}"/>
              </a:ext>
            </a:extLst>
          </p:cNvPr>
          <p:cNvSpPr txBox="1">
            <a:spLocks/>
          </p:cNvSpPr>
          <p:nvPr/>
        </p:nvSpPr>
        <p:spPr>
          <a:xfrm>
            <a:off x="3789421" y="397277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EC7B49-D9DD-4E74-92BC-A9F827DABD12}"/>
              </a:ext>
            </a:extLst>
          </p:cNvPr>
          <p:cNvSpPr txBox="1">
            <a:spLocks/>
          </p:cNvSpPr>
          <p:nvPr/>
        </p:nvSpPr>
        <p:spPr>
          <a:xfrm>
            <a:off x="6514046" y="395807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2F0CE3-E766-482A-BE4E-543962115E36}"/>
              </a:ext>
            </a:extLst>
          </p:cNvPr>
          <p:cNvSpPr txBox="1">
            <a:spLocks/>
          </p:cNvSpPr>
          <p:nvPr/>
        </p:nvSpPr>
        <p:spPr>
          <a:xfrm>
            <a:off x="9238671" y="3956775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i="0">
                <a:latin typeface="Roboto Thin" panose="02000000000000000000" pitchFamily="2" charset="0"/>
              </a:rPr>
              <a:t>Hva har fungert godt? 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ønsker vi å justere?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570591-AC6A-4FEC-BFB9-086EABE915D7}"/>
              </a:ext>
            </a:extLst>
          </p:cNvPr>
          <p:cNvCxnSpPr>
            <a:cxnSpLocks/>
          </p:cNvCxnSpPr>
          <p:nvPr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76BAA1-6B6A-4B40-8A30-2C97B9606364}"/>
              </a:ext>
            </a:extLst>
          </p:cNvPr>
          <p:cNvCxnSpPr>
            <a:cxnSpLocks/>
          </p:cNvCxnSpPr>
          <p:nvPr/>
        </p:nvCxnSpPr>
        <p:spPr>
          <a:xfrm>
            <a:off x="3669241" y="3972775"/>
            <a:ext cx="0" cy="2403759"/>
          </a:xfrm>
          <a:prstGeom prst="line">
            <a:avLst/>
          </a:prstGeom>
          <a:ln w="12700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BE3B82-84C1-4F81-A854-45DE748FF8ED}"/>
              </a:ext>
            </a:extLst>
          </p:cNvPr>
          <p:cNvCxnSpPr>
            <a:cxnSpLocks/>
          </p:cNvCxnSpPr>
          <p:nvPr/>
        </p:nvCxnSpPr>
        <p:spPr>
          <a:xfrm>
            <a:off x="6401208" y="3972775"/>
            <a:ext cx="0" cy="2403759"/>
          </a:xfrm>
          <a:prstGeom prst="line">
            <a:avLst/>
          </a:prstGeom>
          <a:ln w="12700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ED5EBBF-FA7B-4851-889D-3752A497B609}"/>
              </a:ext>
            </a:extLst>
          </p:cNvPr>
          <p:cNvCxnSpPr>
            <a:cxnSpLocks/>
          </p:cNvCxnSpPr>
          <p:nvPr/>
        </p:nvCxnSpPr>
        <p:spPr>
          <a:xfrm>
            <a:off x="9127843" y="3972775"/>
            <a:ext cx="0" cy="2403759"/>
          </a:xfrm>
          <a:prstGeom prst="line">
            <a:avLst/>
          </a:prstGeom>
          <a:ln w="12700" cap="flat" cmpd="sng" algn="ctr">
            <a:solidFill>
              <a:srgbClr val="BBCCD5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8960BE0C-B506-4585-95D6-2EC15EC2D9C7}"/>
              </a:ext>
            </a:extLst>
          </p:cNvPr>
          <p:cNvSpPr txBox="1">
            <a:spLocks/>
          </p:cNvSpPr>
          <p:nvPr/>
        </p:nvSpPr>
        <p:spPr>
          <a:xfrm>
            <a:off x="1053102" y="1486037"/>
            <a:ext cx="2498289" cy="16842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36" name="Text Placeholder 78">
            <a:extLst>
              <a:ext uri="{FF2B5EF4-FFF2-40B4-BE49-F238E27FC236}">
                <a16:creationId xmlns:a16="http://schemas.microsoft.com/office/drawing/2014/main" id="{FEB15693-6A17-4A81-A320-B8C79BD5A6C1}"/>
              </a:ext>
            </a:extLst>
          </p:cNvPr>
          <p:cNvSpPr txBox="1">
            <a:spLocks/>
          </p:cNvSpPr>
          <p:nvPr/>
        </p:nvSpPr>
        <p:spPr>
          <a:xfrm>
            <a:off x="3789421" y="4407297"/>
            <a:ext cx="2497137" cy="1973493"/>
          </a:xfrm>
          <a:prstGeom prst="rect">
            <a:avLst/>
          </a:prstGeom>
        </p:spPr>
        <p:txBody>
          <a:bodyPr lIns="0" tIns="0" rIns="0" bIns="0"/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inn..</a:t>
            </a:r>
          </a:p>
        </p:txBody>
      </p:sp>
      <p:sp>
        <p:nvSpPr>
          <p:cNvPr id="39" name="Text Placeholder 78">
            <a:extLst>
              <a:ext uri="{FF2B5EF4-FFF2-40B4-BE49-F238E27FC236}">
                <a16:creationId xmlns:a16="http://schemas.microsoft.com/office/drawing/2014/main" id="{6C9E2DE5-F060-4CCD-944D-91389E1E037B}"/>
              </a:ext>
            </a:extLst>
          </p:cNvPr>
          <p:cNvSpPr txBox="1">
            <a:spLocks/>
          </p:cNvSpPr>
          <p:nvPr/>
        </p:nvSpPr>
        <p:spPr>
          <a:xfrm>
            <a:off x="1054254" y="1490984"/>
            <a:ext cx="2497137" cy="1643690"/>
          </a:xfrm>
          <a:prstGeom prst="rect">
            <a:avLst/>
          </a:prstGeom>
        </p:spPr>
        <p:txBody>
          <a:bodyPr lIns="0" tIns="0" rIns="0" bIns="0"/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inn…</a:t>
            </a:r>
            <a:endParaRPr lang="nb-NO" dirty="0"/>
          </a:p>
        </p:txBody>
      </p:sp>
      <p:sp>
        <p:nvSpPr>
          <p:cNvPr id="40" name="Text Placeholder 78">
            <a:extLst>
              <a:ext uri="{FF2B5EF4-FFF2-40B4-BE49-F238E27FC236}">
                <a16:creationId xmlns:a16="http://schemas.microsoft.com/office/drawing/2014/main" id="{AB47B020-F0B7-4726-8FC9-C8FF7BA80E78}"/>
              </a:ext>
            </a:extLst>
          </p:cNvPr>
          <p:cNvSpPr txBox="1">
            <a:spLocks/>
          </p:cNvSpPr>
          <p:nvPr/>
        </p:nvSpPr>
        <p:spPr>
          <a:xfrm>
            <a:off x="1064796" y="4403037"/>
            <a:ext cx="2497137" cy="1973493"/>
          </a:xfrm>
          <a:prstGeom prst="rect">
            <a:avLst/>
          </a:prstGeom>
        </p:spPr>
        <p:txBody>
          <a:bodyPr lIns="0" tIns="0" rIns="0" bIns="0"/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Fyll inn..</a:t>
            </a:r>
          </a:p>
        </p:txBody>
      </p:sp>
      <p:sp>
        <p:nvSpPr>
          <p:cNvPr id="41" name="Text Placeholder 78">
            <a:extLst>
              <a:ext uri="{FF2B5EF4-FFF2-40B4-BE49-F238E27FC236}">
                <a16:creationId xmlns:a16="http://schemas.microsoft.com/office/drawing/2014/main" id="{A90D431E-16C5-4B49-9215-564A766BFFAB}"/>
              </a:ext>
            </a:extLst>
          </p:cNvPr>
          <p:cNvSpPr txBox="1">
            <a:spLocks/>
          </p:cNvSpPr>
          <p:nvPr/>
        </p:nvSpPr>
        <p:spPr>
          <a:xfrm>
            <a:off x="6514046" y="4403037"/>
            <a:ext cx="2497137" cy="1973493"/>
          </a:xfrm>
          <a:prstGeom prst="rect">
            <a:avLst/>
          </a:prstGeom>
        </p:spPr>
        <p:txBody>
          <a:bodyPr lIns="0" tIns="0" rIns="0" bIns="0"/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inn..</a:t>
            </a:r>
          </a:p>
        </p:txBody>
      </p:sp>
      <p:sp>
        <p:nvSpPr>
          <p:cNvPr id="42" name="Text Placeholder 78">
            <a:extLst>
              <a:ext uri="{FF2B5EF4-FFF2-40B4-BE49-F238E27FC236}">
                <a16:creationId xmlns:a16="http://schemas.microsoft.com/office/drawing/2014/main" id="{D86399A7-BF91-435C-9CB2-C76E6F1717BC}"/>
              </a:ext>
            </a:extLst>
          </p:cNvPr>
          <p:cNvSpPr txBox="1">
            <a:spLocks/>
          </p:cNvSpPr>
          <p:nvPr/>
        </p:nvSpPr>
        <p:spPr>
          <a:xfrm>
            <a:off x="9238671" y="4403037"/>
            <a:ext cx="2497137" cy="1973493"/>
          </a:xfrm>
          <a:prstGeom prst="rect">
            <a:avLst/>
          </a:prstGeom>
        </p:spPr>
        <p:txBody>
          <a:bodyPr lIns="0" tIns="0" rIns="0" bIns="0"/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inn..</a:t>
            </a:r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5DBD5888-8FC7-48E2-BE6A-6694484CBA08}"/>
              </a:ext>
            </a:extLst>
          </p:cNvPr>
          <p:cNvSpPr txBox="1">
            <a:spLocks/>
          </p:cNvSpPr>
          <p:nvPr/>
        </p:nvSpPr>
        <p:spPr>
          <a:xfrm>
            <a:off x="3750642" y="1448811"/>
            <a:ext cx="2497137" cy="1643690"/>
          </a:xfrm>
          <a:prstGeom prst="rect">
            <a:avLst/>
          </a:prstGeom>
        </p:spPr>
        <p:txBody>
          <a:bodyPr lIns="0" tIns="0" rIns="0" bIns="0"/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inn…</a:t>
            </a:r>
            <a:endParaRPr lang="nb-NO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645A08-2EF0-473C-A107-2623745BFD92}"/>
              </a:ext>
            </a:extLst>
          </p:cNvPr>
          <p:cNvSpPr txBox="1"/>
          <p:nvPr/>
        </p:nvSpPr>
        <p:spPr>
          <a:xfrm>
            <a:off x="6565529" y="2431393"/>
            <a:ext cx="41925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1" i="0">
                <a:latin typeface="Roboto Thin" panose="02000000000000000000" pitchFamily="2" charset="0"/>
              </a:rPr>
              <a:t>Hver deltaker gir tilbakemelding til de andre:</a:t>
            </a:r>
          </a:p>
          <a:p>
            <a:pPr algn="l"/>
            <a:r>
              <a:rPr lang="nb-NO" sz="1200" i="0">
                <a:latin typeface="Roboto Thin" panose="02000000000000000000" pitchFamily="2" charset="0"/>
              </a:rPr>
              <a:t>Hva har jeg satt pris på ved deg i vårt samarbeid?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1B1F1DA-A3DF-4DC7-A54B-74FC9ADAEA38}"/>
              </a:ext>
            </a:extLst>
          </p:cNvPr>
          <p:cNvGrpSpPr>
            <a:grpSpLocks/>
          </p:cNvGrpSpPr>
          <p:nvPr/>
        </p:nvGrpSpPr>
        <p:grpSpPr>
          <a:xfrm>
            <a:off x="3025157" y="835854"/>
            <a:ext cx="531995" cy="183405"/>
            <a:chOff x="5698333" y="828712"/>
            <a:chExt cx="531995" cy="183405"/>
          </a:xfrm>
        </p:grpSpPr>
        <p:pic>
          <p:nvPicPr>
            <p:cNvPr id="46" name="Graphic 7" descr="Clock outline">
              <a:extLst>
                <a:ext uri="{FF2B5EF4-FFF2-40B4-BE49-F238E27FC236}">
                  <a16:creationId xmlns:a16="http://schemas.microsoft.com/office/drawing/2014/main" id="{E828FC65-2530-477F-B36F-570F5991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B4C4F7B3-76A2-400C-AD93-5029F1C0C4E9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10 min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7CC9318-5DAC-4BEC-AD19-AE9C98C4143F}"/>
              </a:ext>
            </a:extLst>
          </p:cNvPr>
          <p:cNvGrpSpPr>
            <a:grpSpLocks/>
          </p:cNvGrpSpPr>
          <p:nvPr/>
        </p:nvGrpSpPr>
        <p:grpSpPr>
          <a:xfrm>
            <a:off x="5724558" y="835854"/>
            <a:ext cx="531995" cy="183405"/>
            <a:chOff x="5698333" y="828712"/>
            <a:chExt cx="531995" cy="183405"/>
          </a:xfrm>
        </p:grpSpPr>
        <p:pic>
          <p:nvPicPr>
            <p:cNvPr id="49" name="Graphic 7" descr="Clock outline">
              <a:extLst>
                <a:ext uri="{FF2B5EF4-FFF2-40B4-BE49-F238E27FC236}">
                  <a16:creationId xmlns:a16="http://schemas.microsoft.com/office/drawing/2014/main" id="{CC0F48E0-BBE9-43CF-94C3-E9BD11AEF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C801DE49-A753-4096-8009-FD07D4E7800B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28C3548-5BD4-4EA6-83F8-A123970085C5}"/>
              </a:ext>
            </a:extLst>
          </p:cNvPr>
          <p:cNvGrpSpPr>
            <a:grpSpLocks/>
          </p:cNvGrpSpPr>
          <p:nvPr/>
        </p:nvGrpSpPr>
        <p:grpSpPr>
          <a:xfrm>
            <a:off x="6659584" y="817977"/>
            <a:ext cx="1168083" cy="183405"/>
            <a:chOff x="5336562" y="909039"/>
            <a:chExt cx="1168083" cy="183405"/>
          </a:xfrm>
        </p:grpSpPr>
        <p:pic>
          <p:nvPicPr>
            <p:cNvPr id="52" name="Graphic 7" descr="Clock outline">
              <a:extLst>
                <a:ext uri="{FF2B5EF4-FFF2-40B4-BE49-F238E27FC236}">
                  <a16:creationId xmlns:a16="http://schemas.microsoft.com/office/drawing/2014/main" id="{25EABAB8-D982-4C49-B13E-D26F3285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6977" y="909039"/>
              <a:ext cx="187668" cy="183405"/>
            </a:xfrm>
            <a:prstGeom prst="rect">
              <a:avLst/>
            </a:prstGeom>
          </p:spPr>
        </p:pic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71446B50-4F07-4CE4-9DB4-2C3B21610AE6}"/>
                </a:ext>
              </a:extLst>
            </p:cNvPr>
            <p:cNvSpPr txBox="1">
              <a:spLocks/>
            </p:cNvSpPr>
            <p:nvPr/>
          </p:nvSpPr>
          <p:spPr>
            <a:xfrm>
              <a:off x="5336562" y="942867"/>
              <a:ext cx="92333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7 min forberedelse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54B7EE-0FC8-4605-ACEC-9A3F8F8DED53}"/>
              </a:ext>
            </a:extLst>
          </p:cNvPr>
          <p:cNvGrpSpPr>
            <a:grpSpLocks/>
          </p:cNvGrpSpPr>
          <p:nvPr/>
        </p:nvGrpSpPr>
        <p:grpSpPr>
          <a:xfrm>
            <a:off x="10829444" y="835853"/>
            <a:ext cx="896553" cy="183405"/>
            <a:chOff x="5333775" y="828712"/>
            <a:chExt cx="896553" cy="183405"/>
          </a:xfrm>
        </p:grpSpPr>
        <p:pic>
          <p:nvPicPr>
            <p:cNvPr id="55" name="Graphic 7" descr="Clock outline">
              <a:extLst>
                <a:ext uri="{FF2B5EF4-FFF2-40B4-BE49-F238E27FC236}">
                  <a16:creationId xmlns:a16="http://schemas.microsoft.com/office/drawing/2014/main" id="{7811B75B-CCC9-4C84-8DF8-1500B5974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6" name="TextBox 8">
              <a:extLst>
                <a:ext uri="{FF2B5EF4-FFF2-40B4-BE49-F238E27FC236}">
                  <a16:creationId xmlns:a16="http://schemas.microsoft.com/office/drawing/2014/main" id="{2DD19879-F274-410C-BEC8-0C6AEC0008A0}"/>
                </a:ext>
              </a:extLst>
            </p:cNvPr>
            <p:cNvSpPr txBox="1">
              <a:spLocks/>
            </p:cNvSpPr>
            <p:nvPr/>
          </p:nvSpPr>
          <p:spPr>
            <a:xfrm>
              <a:off x="5333775" y="833290"/>
              <a:ext cx="71013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8 min per pers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E1C7DFE-0003-4197-A2F9-C3329ACC93E5}"/>
              </a:ext>
            </a:extLst>
          </p:cNvPr>
          <p:cNvGrpSpPr>
            <a:grpSpLocks/>
          </p:cNvGrpSpPr>
          <p:nvPr/>
        </p:nvGrpSpPr>
        <p:grpSpPr>
          <a:xfrm>
            <a:off x="3025157" y="3737861"/>
            <a:ext cx="531995" cy="183405"/>
            <a:chOff x="5698333" y="828712"/>
            <a:chExt cx="531995" cy="183405"/>
          </a:xfrm>
        </p:grpSpPr>
        <p:pic>
          <p:nvPicPr>
            <p:cNvPr id="58" name="Graphic 7" descr="Clock outline">
              <a:extLst>
                <a:ext uri="{FF2B5EF4-FFF2-40B4-BE49-F238E27FC236}">
                  <a16:creationId xmlns:a16="http://schemas.microsoft.com/office/drawing/2014/main" id="{0D360372-07EA-4AB1-9C8C-1B68451D5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9" name="TextBox 8">
              <a:extLst>
                <a:ext uri="{FF2B5EF4-FFF2-40B4-BE49-F238E27FC236}">
                  <a16:creationId xmlns:a16="http://schemas.microsoft.com/office/drawing/2014/main" id="{81361D47-CEC5-4E61-B4B9-FCBCA0EC0EE9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A3292BE-7B0A-4A4B-93D0-1BC84F7C0081}"/>
              </a:ext>
            </a:extLst>
          </p:cNvPr>
          <p:cNvGrpSpPr>
            <a:grpSpLocks/>
          </p:cNvGrpSpPr>
          <p:nvPr/>
        </p:nvGrpSpPr>
        <p:grpSpPr>
          <a:xfrm>
            <a:off x="5733545" y="3737861"/>
            <a:ext cx="531995" cy="183405"/>
            <a:chOff x="5698333" y="828712"/>
            <a:chExt cx="531995" cy="183405"/>
          </a:xfrm>
        </p:grpSpPr>
        <p:pic>
          <p:nvPicPr>
            <p:cNvPr id="61" name="Graphic 7" descr="Clock outline">
              <a:extLst>
                <a:ext uri="{FF2B5EF4-FFF2-40B4-BE49-F238E27FC236}">
                  <a16:creationId xmlns:a16="http://schemas.microsoft.com/office/drawing/2014/main" id="{F8A4623D-F3EA-47DE-AC36-9163F410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2" name="TextBox 8">
              <a:extLst>
                <a:ext uri="{FF2B5EF4-FFF2-40B4-BE49-F238E27FC236}">
                  <a16:creationId xmlns:a16="http://schemas.microsoft.com/office/drawing/2014/main" id="{13922747-55F2-467D-9475-A1715A167BB3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9FACCE9-ACBB-4163-A30E-E35A4CB0EBBD}"/>
              </a:ext>
            </a:extLst>
          </p:cNvPr>
          <p:cNvGrpSpPr>
            <a:grpSpLocks/>
          </p:cNvGrpSpPr>
          <p:nvPr/>
        </p:nvGrpSpPr>
        <p:grpSpPr>
          <a:xfrm>
            <a:off x="8466212" y="3737861"/>
            <a:ext cx="531995" cy="183405"/>
            <a:chOff x="5698333" y="828712"/>
            <a:chExt cx="531995" cy="183405"/>
          </a:xfrm>
        </p:grpSpPr>
        <p:pic>
          <p:nvPicPr>
            <p:cNvPr id="64" name="Graphic 7" descr="Clock outline">
              <a:extLst>
                <a:ext uri="{FF2B5EF4-FFF2-40B4-BE49-F238E27FC236}">
                  <a16:creationId xmlns:a16="http://schemas.microsoft.com/office/drawing/2014/main" id="{4FEE5A14-9C94-4B69-AA4F-DCDE1DEA9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97F66205-766A-4E83-9ACB-08C4CD34DA02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77BA3DE-2FC5-47FA-8A19-3C3A7159F51A}"/>
              </a:ext>
            </a:extLst>
          </p:cNvPr>
          <p:cNvGrpSpPr>
            <a:grpSpLocks/>
          </p:cNvGrpSpPr>
          <p:nvPr/>
        </p:nvGrpSpPr>
        <p:grpSpPr>
          <a:xfrm>
            <a:off x="11194079" y="3737861"/>
            <a:ext cx="531995" cy="183405"/>
            <a:chOff x="5698333" y="828712"/>
            <a:chExt cx="531995" cy="183405"/>
          </a:xfrm>
        </p:grpSpPr>
        <p:pic>
          <p:nvPicPr>
            <p:cNvPr id="67" name="Graphic 7" descr="Clock outline">
              <a:extLst>
                <a:ext uri="{FF2B5EF4-FFF2-40B4-BE49-F238E27FC236}">
                  <a16:creationId xmlns:a16="http://schemas.microsoft.com/office/drawing/2014/main" id="{5277CC57-9D94-4FC8-A0F8-2BF4E88F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8" name="TextBox 8">
              <a:extLst>
                <a:ext uri="{FF2B5EF4-FFF2-40B4-BE49-F238E27FC236}">
                  <a16:creationId xmlns:a16="http://schemas.microsoft.com/office/drawing/2014/main" id="{E463CB60-4C50-4CDB-BA4C-BC808FD64C9F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125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0E3A-2800-4B67-8F5A-B6BFFFACD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Roboto" panose="02000000000000000000" pitchFamily="2" charset="0"/>
              </a:rPr>
              <a:t>START</a:t>
            </a:r>
            <a:r>
              <a:rPr lang="nb-NO"/>
              <a:t> SMART oppsummering, oppfølging og utsjekk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4A917B-EF3B-44D2-B678-FE6CD7AE3A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82265" y="1687927"/>
            <a:ext cx="3274795" cy="2906375"/>
          </a:xfrm>
        </p:spPr>
        <p:txBody>
          <a:bodyPr>
            <a:normAutofit/>
          </a:bodyPr>
          <a:lstStyle/>
          <a:p>
            <a:endParaRPr lang="nb-NO" sz="1300"/>
          </a:p>
          <a:p>
            <a:r>
              <a:rPr lang="nb-NO" sz="1300"/>
              <a:t>Sett av 5-10 minutter på slutten av hvert møte for å ta et </a:t>
            </a:r>
            <a:r>
              <a:rPr lang="nb-NO" sz="1300" err="1"/>
              <a:t>meta</a:t>
            </a:r>
            <a:r>
              <a:rPr lang="nb-NO" sz="1300"/>
              <a:t>-møte (dvs. reflekter over hvordan dere jobbet sammen i dag): Hva fungerte godt, og hva kan vi evt. justere? </a:t>
            </a:r>
          </a:p>
          <a:p>
            <a:endParaRPr lang="nb-NO" sz="1300"/>
          </a:p>
          <a:p>
            <a:r>
              <a:rPr lang="nb-NO" sz="1300"/>
              <a:t>Hvis dere skal jobbe over en viss tid så anbefaler vi å kjøre en ny </a:t>
            </a:r>
            <a:r>
              <a:rPr lang="nb-NO" sz="1300" err="1"/>
              <a:t>follow</a:t>
            </a:r>
            <a:r>
              <a:rPr lang="nb-NO" sz="1300"/>
              <a:t>-up etter en stund for å utforske hvordan teamsamarbeidet fortsetter å fungere. </a:t>
            </a:r>
          </a:p>
          <a:p>
            <a:pPr marL="33" indent="0">
              <a:buNone/>
            </a:pPr>
            <a:endParaRPr lang="nb-NO" sz="13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739632-6925-42C7-8A4E-68C5F591440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3154" y="1645177"/>
            <a:ext cx="3274795" cy="2140253"/>
          </a:xfrm>
        </p:spPr>
        <p:txBody>
          <a:bodyPr>
            <a:norm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Hvordan har det vært å jobbe sammen i teamet i dag?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AF667D-D148-482A-B048-08B6E92175A9}"/>
              </a:ext>
            </a:extLst>
          </p:cNvPr>
          <p:cNvSpPr>
            <a:spLocks/>
          </p:cNvSpPr>
          <p:nvPr/>
        </p:nvSpPr>
        <p:spPr>
          <a:xfrm>
            <a:off x="4482674" y="1451125"/>
            <a:ext cx="3274386" cy="40233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accent1"/>
                </a:solidFill>
                <a:latin typeface="Roboto Thin" panose="02000000000000000000" pitchFamily="2" charset="0"/>
              </a:rPr>
              <a:t>Oppfølging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08CC7-4A2E-425A-9449-6CF341E1B7A8}"/>
              </a:ext>
            </a:extLst>
          </p:cNvPr>
          <p:cNvSpPr>
            <a:spLocks/>
          </p:cNvSpPr>
          <p:nvPr/>
        </p:nvSpPr>
        <p:spPr>
          <a:xfrm>
            <a:off x="8063154" y="1449353"/>
            <a:ext cx="3274386" cy="40233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>
                <a:solidFill>
                  <a:schemeClr val="accent1"/>
                </a:solidFill>
                <a:latin typeface="Roboto Thin"/>
                <a:ea typeface="Roboto Thin"/>
                <a:cs typeface="Roboto Thin"/>
              </a:rPr>
              <a:t>Utsjekk</a:t>
            </a:r>
            <a:endParaRPr lang="nb-NO">
              <a:solidFill>
                <a:schemeClr val="accent1"/>
              </a:solidFill>
              <a:latin typeface="Roboto Thin" panose="02000000000000000000" pitchFamily="2" charset="0"/>
            </a:endParaRP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F13EF4AA-7DA8-45C0-B7E9-91CEB579734F}"/>
              </a:ext>
            </a:extLst>
          </p:cNvPr>
          <p:cNvSpPr txBox="1">
            <a:spLocks/>
          </p:cNvSpPr>
          <p:nvPr/>
        </p:nvSpPr>
        <p:spPr>
          <a:xfrm>
            <a:off x="853640" y="1687927"/>
            <a:ext cx="3274795" cy="335579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1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endParaRPr lang="nb-NO" sz="1300"/>
          </a:p>
          <a:p>
            <a:r>
              <a:rPr lang="nb-NO" sz="1300"/>
              <a:t>Oppsummer hva det er enighet om, hva som evt. fortsatt er uklart og hvordan dette følges opp. Punkter til videre avklaring noteres av </a:t>
            </a:r>
            <a:r>
              <a:rPr lang="nb-NO" sz="1300" err="1"/>
              <a:t>fasilitator</a:t>
            </a:r>
            <a:r>
              <a:rPr lang="nb-NO" sz="1300"/>
              <a:t>.</a:t>
            </a:r>
            <a:endParaRPr lang="nb-NO" sz="1300" dirty="0"/>
          </a:p>
          <a:p>
            <a:pPr marL="0" indent="0">
              <a:buNone/>
            </a:pPr>
            <a:endParaRPr lang="nb-NO" sz="1300"/>
          </a:p>
          <a:p>
            <a:r>
              <a:rPr lang="nb-NO" sz="1300"/>
              <a:t>Avtal når bearbeidet teamkontrakt skal være klar som inkluderer formål, mål, roller, arbeidsform, spilleregler og teamutvikling.</a:t>
            </a:r>
            <a:endParaRPr lang="nb-NO" sz="13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7CB1C2-2D35-4394-815D-36EF28F0227B}"/>
              </a:ext>
            </a:extLst>
          </p:cNvPr>
          <p:cNvSpPr>
            <a:spLocks/>
          </p:cNvSpPr>
          <p:nvPr/>
        </p:nvSpPr>
        <p:spPr>
          <a:xfrm>
            <a:off x="853640" y="1449353"/>
            <a:ext cx="3274386" cy="40233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accent1"/>
                </a:solidFill>
                <a:latin typeface="Roboto Thin" panose="02000000000000000000" pitchFamily="2" charset="0"/>
              </a:rPr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5438326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Dividers SectionNumber SlideNumb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ff1618\AppData\Local\Temp\Templafy\PowerPointVsto\Assets\nhh_logo_1f_positiv_helblaa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ff1618\AppData\Local\Temp\Templafy\PowerPointVsto\Assets\nhh_logo_1f_positiv_helblaa.png"/>
</p:tagLst>
</file>

<file path=ppt/theme/theme1.xml><?xml version="1.0" encoding="utf-8"?>
<a:theme xmlns:a="http://schemas.openxmlformats.org/drawingml/2006/main" name="Start Smart mal">
  <a:themeElements>
    <a:clrScheme name="Start Smart">
      <a:dk1>
        <a:sysClr val="windowText" lastClr="000000"/>
      </a:dk1>
      <a:lt1>
        <a:sysClr val="window" lastClr="FFFFFF"/>
      </a:lt1>
      <a:dk2>
        <a:srgbClr val="404042"/>
      </a:dk2>
      <a:lt2>
        <a:srgbClr val="F5F5F5"/>
      </a:lt2>
      <a:accent1>
        <a:srgbClr val="231651"/>
      </a:accent1>
      <a:accent2>
        <a:srgbClr val="8CA5BF"/>
      </a:accent2>
      <a:accent3>
        <a:srgbClr val="FB4D3D"/>
      </a:accent3>
      <a:accent4>
        <a:srgbClr val="CA1551"/>
      </a:accent4>
      <a:accent5>
        <a:srgbClr val="D9DBF1"/>
      </a:accent5>
      <a:accent6>
        <a:srgbClr val="EAC435"/>
      </a:accent6>
      <a:hlink>
        <a:srgbClr val="0563C1"/>
      </a:hlink>
      <a:folHlink>
        <a:srgbClr val="954F72"/>
      </a:folHlink>
    </a:clrScheme>
    <a:fontScheme name="Start Smart">
      <a:majorFont>
        <a:latin typeface="Roboto Thin"/>
        <a:ea typeface=""/>
        <a:cs typeface=""/>
      </a:majorFont>
      <a:minorFont>
        <a:latin typeface="Merriweath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art Smart_Follow-up_Standardversjon_Norsk" id="{2B00C52D-CFF5-473C-9283-EF5899BB382E}" vid="{A54032EC-4B34-4FDE-ACEB-511A899A8685}"/>
    </a:ext>
  </a:extLst>
</a:theme>
</file>

<file path=ppt/theme/theme2.xml><?xml version="1.0" encoding="utf-8"?>
<a:theme xmlns:a="http://schemas.openxmlformats.org/drawingml/2006/main" name="Teamkontrakter">
  <a:themeElements>
    <a:clrScheme name="Start Smart">
      <a:dk1>
        <a:sysClr val="windowText" lastClr="000000"/>
      </a:dk1>
      <a:lt1>
        <a:sysClr val="window" lastClr="FFFFFF"/>
      </a:lt1>
      <a:dk2>
        <a:srgbClr val="404042"/>
      </a:dk2>
      <a:lt2>
        <a:srgbClr val="F5F5F5"/>
      </a:lt2>
      <a:accent1>
        <a:srgbClr val="231651"/>
      </a:accent1>
      <a:accent2>
        <a:srgbClr val="8CA5BF"/>
      </a:accent2>
      <a:accent3>
        <a:srgbClr val="FB4D3D"/>
      </a:accent3>
      <a:accent4>
        <a:srgbClr val="CA1551"/>
      </a:accent4>
      <a:accent5>
        <a:srgbClr val="D9DBF1"/>
      </a:accent5>
      <a:accent6>
        <a:srgbClr val="EAC435"/>
      </a:accent6>
      <a:hlink>
        <a:srgbClr val="0563C1"/>
      </a:hlink>
      <a:folHlink>
        <a:srgbClr val="954F72"/>
      </a:folHlink>
    </a:clrScheme>
    <a:fontScheme name="AFF">
      <a:majorFont>
        <a:latin typeface="Riks Normal"/>
        <a:ea typeface=""/>
        <a:cs typeface=""/>
      </a:majorFont>
      <a:minorFont>
        <a:latin typeface="Merriweath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art Smart_Follow-up_Standardversjon_Norsk" id="{2B00C52D-CFF5-473C-9283-EF5899BB382E}" vid="{ECB3935C-4F7F-4FE9-8522-12CA5B52D2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0C73D15F7EDE4AB71BC2A5F644F7E3" ma:contentTypeVersion="11" ma:contentTypeDescription="Opprett et nytt dokument." ma:contentTypeScope="" ma:versionID="a66f39512469725f8860d226e7623c6c">
  <xsd:schema xmlns:xsd="http://www.w3.org/2001/XMLSchema" xmlns:xs="http://www.w3.org/2001/XMLSchema" xmlns:p="http://schemas.microsoft.com/office/2006/metadata/properties" xmlns:ns2="8812dd19-0318-46c9-adfe-191c1f339381" xmlns:ns3="31c56389-846b-4729-87b7-b5f409bf553f" targetNamespace="http://schemas.microsoft.com/office/2006/metadata/properties" ma:root="true" ma:fieldsID="8a0fb21e3d08cc81fea213b661965971" ns2:_="" ns3:_="">
    <xsd:import namespace="8812dd19-0318-46c9-adfe-191c1f339381"/>
    <xsd:import namespace="31c56389-846b-4729-87b7-b5f409bf55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2dd19-0318-46c9-adfe-191c1f339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emerkelapper" ma:readOnly="false" ma:fieldId="{5cf76f15-5ced-4ddc-b409-7134ff3c332f}" ma:taxonomyMulti="true" ma:sspId="da416309-978b-475a-8186-0e7e88e79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56389-846b-4729-87b7-b5f409bf553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957c0b2-be7f-476f-8fab-c16c4961aadb}" ma:internalName="TaxCatchAll" ma:showField="CatchAllData" ma:web="31c56389-846b-4729-87b7-b5f409bf55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12dd19-0318-46c9-adfe-191c1f339381">
      <Terms xmlns="http://schemas.microsoft.com/office/infopath/2007/PartnerControls"/>
    </lcf76f155ced4ddcb4097134ff3c332f>
    <TaxCatchAll xmlns="31c56389-846b-4729-87b7-b5f409bf553f" xsi:nil="true"/>
  </documentManagement>
</p:properties>
</file>

<file path=customXml/itemProps1.xml><?xml version="1.0" encoding="utf-8"?>
<ds:datastoreItem xmlns:ds="http://schemas.openxmlformats.org/officeDocument/2006/customXml" ds:itemID="{D6D9A385-FC0F-4FD7-A089-C7CD655C62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255ACC-31B3-4553-A3B7-E294BB5E8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12dd19-0318-46c9-adfe-191c1f339381"/>
    <ds:schemaRef ds:uri="31c56389-846b-4729-87b7-b5f409bf55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069D85-F7F3-415C-AEFE-1D0F594EBDD5}">
  <ds:schemaRefs>
    <ds:schemaRef ds:uri="31c56389-846b-4729-87b7-b5f409bf553f"/>
    <ds:schemaRef ds:uri="8812dd19-0318-46c9-adfe-191c1f3393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3254</Words>
  <Application>Microsoft Office PowerPoint</Application>
  <PresentationFormat>Widescreen</PresentationFormat>
  <Paragraphs>341</Paragraphs>
  <Slides>17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Start Smart mal</vt:lpstr>
      <vt:lpstr>Teamkontrakter</vt:lpstr>
      <vt:lpstr>PowerPoint Presentation</vt:lpstr>
      <vt:lpstr>Bli kjent med START SMART</vt:lpstr>
      <vt:lpstr>TEAMGUIDE</vt:lpstr>
      <vt:lpstr>Forberedelse til workshop</vt:lpstr>
      <vt:lpstr>START SMART Follow-up agenda og innsjekk</vt:lpstr>
      <vt:lpstr>OPPFRISKING</vt:lpstr>
      <vt:lpstr>PowerPoint Presentation</vt:lpstr>
      <vt:lpstr>PowerPoint Presentation</vt:lpstr>
      <vt:lpstr>START SMART oppsummering, oppfølging og utsjekk </vt:lpstr>
      <vt:lpstr>Parkeringsplass   Alt som kommer opp under workshopen som ikke kan behandles der, men bør tas opp i et annet relevant fora/møte.  </vt:lpstr>
      <vt:lpstr>FASILITATORGUIDE</vt:lpstr>
      <vt:lpstr>Forberedelse til fasilitator</vt:lpstr>
      <vt:lpstr>Gjennomføring av workshop - 1/4 </vt:lpstr>
      <vt:lpstr>Gjennomføring av workshop – 2/4</vt:lpstr>
      <vt:lpstr>Gjennomføring av workshop – 3/4</vt:lpstr>
      <vt:lpstr>Gjennomføring av workshop 4/4</vt:lpstr>
      <vt:lpstr>Fasilitatorark med hjelpespørsmål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Linn Lien Lømo</dc:creator>
  <cp:lastModifiedBy>Marie Bjerga</cp:lastModifiedBy>
  <cp:revision>2</cp:revision>
  <dcterms:created xsi:type="dcterms:W3CDTF">2023-09-07T07:35:47Z</dcterms:created>
  <dcterms:modified xsi:type="dcterms:W3CDTF">2023-09-11T16:05:20Z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aff</vt:lpwstr>
  </property>
  <property fmtid="{D5CDD505-2E9C-101B-9397-08002B2CF9AE}" pid="3" name="TemplateId">
    <vt:lpwstr>636967130208446213</vt:lpwstr>
  </property>
  <property fmtid="{D5CDD505-2E9C-101B-9397-08002B2CF9AE}" pid="4" name="UserProfileId">
    <vt:lpwstr>636946435778362070</vt:lpwstr>
  </property>
  <property fmtid="{D5CDD505-2E9C-101B-9397-08002B2CF9AE}" pid="5" name="ContentTypeId">
    <vt:lpwstr>0x010100260C73D15F7EDE4AB71BC2A5F644F7E3</vt:lpwstr>
  </property>
  <property fmtid="{D5CDD505-2E9C-101B-9397-08002B2CF9AE}" pid="6" name="MediaServiceImageTags">
    <vt:lpwstr/>
  </property>
</Properties>
</file>