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311" r:id="rId2"/>
    <p:sldId id="346" r:id="rId3"/>
    <p:sldId id="347" r:id="rId4"/>
    <p:sldId id="348" r:id="rId5"/>
    <p:sldId id="349" r:id="rId6"/>
    <p:sldId id="350" r:id="rId7"/>
    <p:sldId id="351" r:id="rId8"/>
    <p:sldId id="352" r:id="rId9"/>
    <p:sldId id="332" r:id="rId10"/>
    <p:sldId id="333" r:id="rId11"/>
    <p:sldId id="308" r:id="rId12"/>
  </p:sldIdLst>
  <p:sldSz cx="10009188" cy="7561263"/>
  <p:notesSz cx="6858000" cy="9144000"/>
  <p:defaultTextStyle>
    <a:defPPr>
      <a:defRPr lang="nb-NO"/>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1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1D3"/>
    <a:srgbClr val="003A54"/>
    <a:srgbClr val="BCBDC0"/>
    <a:srgbClr val="A89449"/>
    <a:srgbClr val="2F718E"/>
    <a:srgbClr val="0031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7" autoAdjust="0"/>
    <p:restoredTop sz="94301" autoAdjust="0"/>
  </p:normalViewPr>
  <p:slideViewPr>
    <p:cSldViewPr>
      <p:cViewPr varScale="1">
        <p:scale>
          <a:sx n="92" d="100"/>
          <a:sy n="92" d="100"/>
        </p:scale>
        <p:origin x="1794" y="90"/>
      </p:cViewPr>
      <p:guideLst>
        <p:guide orient="horz" pos="2382"/>
        <p:guide pos="3153"/>
      </p:guideLst>
    </p:cSldViewPr>
  </p:slideViewPr>
  <p:outlineViewPr>
    <p:cViewPr>
      <p:scale>
        <a:sx n="33" d="100"/>
        <a:sy n="33" d="100"/>
      </p:scale>
      <p:origin x="0" y="-6240"/>
    </p:cViewPr>
  </p:outlineViewPr>
  <p:notesTextViewPr>
    <p:cViewPr>
      <p:scale>
        <a:sx n="1" d="1"/>
        <a:sy n="1" d="1"/>
      </p:scale>
      <p:origin x="0" y="0"/>
    </p:cViewPr>
  </p:notesTextViewPr>
  <p:sorterViewPr>
    <p:cViewPr>
      <p:scale>
        <a:sx n="100" d="100"/>
        <a:sy n="100" d="100"/>
      </p:scale>
      <p:origin x="0" y="-16356"/>
    </p:cViewPr>
  </p:sorterViewPr>
  <p:notesViewPr>
    <p:cSldViewPr>
      <p:cViewPr varScale="1">
        <p:scale>
          <a:sx n="98" d="100"/>
          <a:sy n="98" d="100"/>
        </p:scale>
        <p:origin x="-35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7DBD2A-FA58-4AD3-809F-BA8D4A980247}" type="datetimeFigureOut">
              <a:rPr lang="nb-NO" smtClean="0"/>
              <a:pPr/>
              <a:t>27.01.2025</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A75A8A-F3EC-4E41-9543-E2675E537B95}" type="slidenum">
              <a:rPr lang="nb-NO" smtClean="0"/>
              <a:pPr/>
              <a:t>‹#›</a:t>
            </a:fld>
            <a:endParaRPr lang="nb-NO"/>
          </a:p>
        </p:txBody>
      </p:sp>
    </p:spTree>
    <p:extLst>
      <p:ext uri="{BB962C8B-B14F-4D97-AF65-F5344CB8AC3E}">
        <p14:creationId xmlns:p14="http://schemas.microsoft.com/office/powerpoint/2010/main" val="173604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39C5D-D8EB-459F-85BC-8C0DD646C392}" type="datetimeFigureOut">
              <a:rPr lang="nb-NO" smtClean="0"/>
              <a:pPr/>
              <a:t>27.01.2025</a:t>
            </a:fld>
            <a:endParaRPr lang="nb-NO"/>
          </a:p>
        </p:txBody>
      </p:sp>
      <p:sp>
        <p:nvSpPr>
          <p:cNvPr id="4" name="Plassholder for lysbilde 3"/>
          <p:cNvSpPr>
            <a:spLocks noGrp="1" noRot="1" noChangeAspect="1"/>
          </p:cNvSpPr>
          <p:nvPr>
            <p:ph type="sldImg" idx="2"/>
          </p:nvPr>
        </p:nvSpPr>
        <p:spPr>
          <a:xfrm>
            <a:off x="1158875" y="685800"/>
            <a:ext cx="454025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10AA6-FB05-4A99-A181-D1EF3D6981B4}" type="slidenum">
              <a:rPr lang="nb-NO" smtClean="0"/>
              <a:pPr/>
              <a:t>‹#›</a:t>
            </a:fld>
            <a:endParaRPr lang="nb-NO"/>
          </a:p>
        </p:txBody>
      </p:sp>
    </p:spTree>
    <p:extLst>
      <p:ext uri="{BB962C8B-B14F-4D97-AF65-F5344CB8AC3E}">
        <p14:creationId xmlns:p14="http://schemas.microsoft.com/office/powerpoint/2010/main" val="2480015300"/>
      </p:ext>
    </p:extLst>
  </p:cSld>
  <p:clrMap bg1="lt1" tx1="dk1" bg2="lt2" tx2="dk2" accent1="accent1" accent2="accent2" accent3="accent3" accent4="accent4" accent5="accent5" accent6="accent6" hlink="hlink" folHlink="folHlink"/>
  <p:notesStyle>
    <a:lvl1pPr marL="0" algn="l" defTabSz="1004011" rtl="0" eaLnBrk="1" latinLnBrk="0" hangingPunct="1">
      <a:defRPr sz="1300" kern="1200">
        <a:solidFill>
          <a:schemeClr val="tx1"/>
        </a:solidFill>
        <a:latin typeface="+mn-lt"/>
        <a:ea typeface="+mn-ea"/>
        <a:cs typeface="+mn-cs"/>
      </a:defRPr>
    </a:lvl1pPr>
    <a:lvl2pPr marL="502006" algn="l" defTabSz="1004011" rtl="0" eaLnBrk="1" latinLnBrk="0" hangingPunct="1">
      <a:defRPr sz="1300" kern="1200">
        <a:solidFill>
          <a:schemeClr val="tx1"/>
        </a:solidFill>
        <a:latin typeface="+mn-lt"/>
        <a:ea typeface="+mn-ea"/>
        <a:cs typeface="+mn-cs"/>
      </a:defRPr>
    </a:lvl2pPr>
    <a:lvl3pPr marL="1004011" algn="l" defTabSz="1004011" rtl="0" eaLnBrk="1" latinLnBrk="0" hangingPunct="1">
      <a:defRPr sz="1300" kern="1200">
        <a:solidFill>
          <a:schemeClr val="tx1"/>
        </a:solidFill>
        <a:latin typeface="+mn-lt"/>
        <a:ea typeface="+mn-ea"/>
        <a:cs typeface="+mn-cs"/>
      </a:defRPr>
    </a:lvl3pPr>
    <a:lvl4pPr marL="1506017" algn="l" defTabSz="1004011" rtl="0" eaLnBrk="1" latinLnBrk="0" hangingPunct="1">
      <a:defRPr sz="1300" kern="1200">
        <a:solidFill>
          <a:schemeClr val="tx1"/>
        </a:solidFill>
        <a:latin typeface="+mn-lt"/>
        <a:ea typeface="+mn-ea"/>
        <a:cs typeface="+mn-cs"/>
      </a:defRPr>
    </a:lvl4pPr>
    <a:lvl5pPr marL="2008022" algn="l" defTabSz="1004011" rtl="0" eaLnBrk="1" latinLnBrk="0" hangingPunct="1">
      <a:defRPr sz="1300" kern="1200">
        <a:solidFill>
          <a:schemeClr val="tx1"/>
        </a:solidFill>
        <a:latin typeface="+mn-lt"/>
        <a:ea typeface="+mn-ea"/>
        <a:cs typeface="+mn-cs"/>
      </a:defRPr>
    </a:lvl5pPr>
    <a:lvl6pPr marL="2510028" algn="l" defTabSz="1004011" rtl="0" eaLnBrk="1" latinLnBrk="0" hangingPunct="1">
      <a:defRPr sz="1300" kern="1200">
        <a:solidFill>
          <a:schemeClr val="tx1"/>
        </a:solidFill>
        <a:latin typeface="+mn-lt"/>
        <a:ea typeface="+mn-ea"/>
        <a:cs typeface="+mn-cs"/>
      </a:defRPr>
    </a:lvl6pPr>
    <a:lvl7pPr marL="3012034" algn="l" defTabSz="1004011" rtl="0" eaLnBrk="1" latinLnBrk="0" hangingPunct="1">
      <a:defRPr sz="1300" kern="1200">
        <a:solidFill>
          <a:schemeClr val="tx1"/>
        </a:solidFill>
        <a:latin typeface="+mn-lt"/>
        <a:ea typeface="+mn-ea"/>
        <a:cs typeface="+mn-cs"/>
      </a:defRPr>
    </a:lvl7pPr>
    <a:lvl8pPr marL="3514039" algn="l" defTabSz="1004011" rtl="0" eaLnBrk="1" latinLnBrk="0" hangingPunct="1">
      <a:defRPr sz="1300" kern="1200">
        <a:solidFill>
          <a:schemeClr val="tx1"/>
        </a:solidFill>
        <a:latin typeface="+mn-lt"/>
        <a:ea typeface="+mn-ea"/>
        <a:cs typeface="+mn-cs"/>
      </a:defRPr>
    </a:lvl8pPr>
    <a:lvl9pPr marL="4016045" algn="l" defTabSz="1004011"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5" name="Tittel 1"/>
          <p:cNvSpPr>
            <a:spLocks noGrp="1"/>
          </p:cNvSpPr>
          <p:nvPr>
            <p:ph type="ctrTitle"/>
          </p:nvPr>
        </p:nvSpPr>
        <p:spPr>
          <a:xfrm>
            <a:off x="1116162" y="1504950"/>
            <a:ext cx="7151538" cy="3176372"/>
          </a:xfrm>
        </p:spPr>
        <p:txBody>
          <a:bodyPr anchor="b">
            <a:noAutofit/>
          </a:bodyPr>
          <a:lstStyle>
            <a:lvl1pPr>
              <a:defRPr sz="4000" b="0" cap="all" baseline="0">
                <a:solidFill>
                  <a:srgbClr val="003A54"/>
                </a:solidFill>
              </a:defRPr>
            </a:lvl1pPr>
          </a:lstStyle>
          <a:p>
            <a:r>
              <a:rPr lang="en-US"/>
              <a:t>Click to edit Master title style</a:t>
            </a:r>
            <a:endParaRPr lang="nb-NO" dirty="0"/>
          </a:p>
        </p:txBody>
      </p:sp>
      <p:sp>
        <p:nvSpPr>
          <p:cNvPr id="6" name="Plassholder for tekst 8"/>
          <p:cNvSpPr>
            <a:spLocks noGrp="1"/>
          </p:cNvSpPr>
          <p:nvPr>
            <p:ph type="body" sz="quarter" idx="10"/>
          </p:nvPr>
        </p:nvSpPr>
        <p:spPr>
          <a:xfrm>
            <a:off x="1116011" y="4678635"/>
            <a:ext cx="7153200" cy="914400"/>
          </a:xfrm>
        </p:spPr>
        <p:txBody>
          <a:bodyPr>
            <a:normAutofit/>
          </a:bodyPr>
          <a:lstStyle>
            <a:lvl1pPr marL="0" indent="0">
              <a:buNone/>
              <a:defRPr sz="2000" cap="all" normalizeH="0" baseline="0">
                <a:solidFill>
                  <a:srgbClr val="A89449"/>
                </a:solidFill>
              </a:defRPr>
            </a:lvl1pPr>
          </a:lstStyle>
          <a:p>
            <a:pPr lvl="0"/>
            <a:r>
              <a:rPr lang="en-US"/>
              <a:t>Edit Master text styles</a:t>
            </a:r>
          </a:p>
        </p:txBody>
      </p:sp>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1463" y="738092"/>
            <a:ext cx="780290" cy="1515736"/>
          </a:xfrm>
          <a:prstGeom prst="rect">
            <a:avLst/>
          </a:prstGeom>
        </p:spPr>
      </p:pic>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2731" y="6372975"/>
            <a:ext cx="3319022" cy="504000"/>
          </a:xfrm>
          <a:prstGeom prst="rect">
            <a:avLst/>
          </a:prstGeom>
        </p:spPr>
      </p:pic>
    </p:spTree>
    <p:extLst>
      <p:ext uri="{BB962C8B-B14F-4D97-AF65-F5344CB8AC3E}">
        <p14:creationId xmlns:p14="http://schemas.microsoft.com/office/powerpoint/2010/main" val="10152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s - clos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dirty="0"/>
          </a:p>
        </p:txBody>
      </p:sp>
      <p:sp>
        <p:nvSpPr>
          <p:cNvPr id="4" name="Plassholder for dato 3"/>
          <p:cNvSpPr>
            <a:spLocks noGrp="1"/>
          </p:cNvSpPr>
          <p:nvPr>
            <p:ph type="dt" sz="half" idx="10"/>
          </p:nvPr>
        </p:nvSpPr>
        <p:spPr/>
        <p:txBody>
          <a:bodyPr/>
          <a:lstStyle/>
          <a:p>
            <a:fld id="{E9978A59-5B52-4FFC-80CC-494697724D96}" type="datetime1">
              <a:rPr lang="nb-NO" smtClean="0"/>
              <a:pPr/>
              <a:t>27.01.2025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p:nvPr>
        </p:nvSpPr>
        <p:spPr>
          <a:xfrm>
            <a:off x="799300" y="1893837"/>
            <a:ext cx="4381200" cy="4381748"/>
          </a:xfrm>
          <a:blipFill>
            <a:blip r:embed="rId2"/>
            <a:stretch>
              <a:fillRect/>
            </a:stretch>
          </a:blipFill>
        </p:spPr>
        <p:txBody>
          <a:bodyPr tIns="1080000"/>
          <a:lstStyle>
            <a:lvl1pPr marL="0" indent="0" algn="ctr">
              <a:buNone/>
              <a:defRPr baseline="0"/>
            </a:lvl1pPr>
          </a:lstStyle>
          <a:p>
            <a:r>
              <a:rPr lang="en-US"/>
              <a:t>Click icon to add picture</a:t>
            </a:r>
            <a:endParaRPr lang="nb-NO" dirty="0"/>
          </a:p>
        </p:txBody>
      </p:sp>
      <p:sp>
        <p:nvSpPr>
          <p:cNvPr id="7" name="Plassholder for bilde 7"/>
          <p:cNvSpPr>
            <a:spLocks noGrp="1"/>
          </p:cNvSpPr>
          <p:nvPr>
            <p:ph type="pic" sz="quarter" idx="14"/>
          </p:nvPr>
        </p:nvSpPr>
        <p:spPr>
          <a:xfrm>
            <a:off x="5183174" y="1893837"/>
            <a:ext cx="4381200" cy="4381748"/>
          </a:xfrm>
          <a:blipFill>
            <a:blip r:embed="rId3"/>
            <a:stretch>
              <a:fillRect/>
            </a:stretch>
          </a:blipFill>
        </p:spPr>
        <p:txBody>
          <a:bodyPr tIns="1080000"/>
          <a:lstStyle>
            <a:lvl1pPr marL="0" indent="0" algn="ctr">
              <a:buNone/>
              <a:defRPr baseline="0"/>
            </a:lvl1pPr>
          </a:lstStyle>
          <a:p>
            <a:r>
              <a:rPr lang="en-US"/>
              <a:t>Click icon to add picture</a:t>
            </a:r>
            <a:endParaRPr lang="nb-NO" dirty="0"/>
          </a:p>
        </p:txBody>
      </p:sp>
    </p:spTree>
    <p:extLst>
      <p:ext uri="{BB962C8B-B14F-4D97-AF65-F5344CB8AC3E}">
        <p14:creationId xmlns:p14="http://schemas.microsoft.com/office/powerpoint/2010/main" val="129442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dirty="0"/>
          </a:p>
        </p:txBody>
      </p:sp>
      <p:sp>
        <p:nvSpPr>
          <p:cNvPr id="4" name="Plassholder for dato 3"/>
          <p:cNvSpPr>
            <a:spLocks noGrp="1"/>
          </p:cNvSpPr>
          <p:nvPr>
            <p:ph type="dt" sz="half" idx="10"/>
          </p:nvPr>
        </p:nvSpPr>
        <p:spPr/>
        <p:txBody>
          <a:bodyPr/>
          <a:lstStyle/>
          <a:p>
            <a:fld id="{681226C8-BFCB-49AD-9F00-E1D12EBE5D7C}" type="datetime1">
              <a:rPr lang="nb-NO" smtClean="0"/>
              <a:pPr/>
              <a:t>27.01.2025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p:nvPr>
        </p:nvSpPr>
        <p:spPr>
          <a:xfrm>
            <a:off x="799300" y="1893837"/>
            <a:ext cx="8778162" cy="4237730"/>
          </a:xfrm>
          <a:blipFill>
            <a:blip r:embed="rId2"/>
            <a:stretch>
              <a:fillRect/>
            </a:stretch>
          </a:blipFill>
        </p:spPr>
        <p:txBody>
          <a:bodyPr tIns="1080000"/>
          <a:lstStyle>
            <a:lvl1pPr marL="0" indent="0" algn="ctr">
              <a:buNone/>
              <a:defRPr baseline="0"/>
            </a:lvl1pPr>
          </a:lstStyle>
          <a:p>
            <a:r>
              <a:rPr lang="en-US"/>
              <a:t>Click icon to add picture</a:t>
            </a:r>
            <a:endParaRPr lang="nb-NO" dirty="0"/>
          </a:p>
        </p:txBody>
      </p:sp>
    </p:spTree>
    <p:extLst>
      <p:ext uri="{BB962C8B-B14F-4D97-AF65-F5344CB8AC3E}">
        <p14:creationId xmlns:p14="http://schemas.microsoft.com/office/powerpoint/2010/main" val="3165234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AA56986B-4220-431B-84E6-0C2F18C57B5A}" type="datetime1">
              <a:rPr lang="nb-NO" smtClean="0"/>
              <a:pPr/>
              <a:t>27.01.2025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1762821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95E0E81-0328-4994-A0BC-98E8B66B03DF}" type="datetime1">
              <a:rPr lang="nb-NO" smtClean="0"/>
              <a:pPr/>
              <a:t>27.01.2025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32655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 #2">
    <p:spTree>
      <p:nvGrpSpPr>
        <p:cNvPr id="1" name=""/>
        <p:cNvGrpSpPr/>
        <p:nvPr/>
      </p:nvGrpSpPr>
      <p:grpSpPr>
        <a:xfrm>
          <a:off x="0" y="0"/>
          <a:ext cx="0" cy="0"/>
          <a:chOff x="0" y="0"/>
          <a:chExt cx="0" cy="0"/>
        </a:xfrm>
      </p:grpSpPr>
      <p:sp>
        <p:nvSpPr>
          <p:cNvPr id="10" name="Plassholder for bilde 7"/>
          <p:cNvSpPr>
            <a:spLocks noGrp="1"/>
          </p:cNvSpPr>
          <p:nvPr>
            <p:ph type="pic" sz="quarter" idx="14"/>
          </p:nvPr>
        </p:nvSpPr>
        <p:spPr>
          <a:xfrm>
            <a:off x="806400" y="2509200"/>
            <a:ext cx="4186800" cy="4244400"/>
          </a:xfrm>
          <a:blipFill dpi="0" rotWithShape="1">
            <a:blip r:embed="rId2"/>
            <a:srcRect/>
            <a:stretch>
              <a:fillRect/>
            </a:stretch>
          </a:blipFill>
        </p:spPr>
        <p:txBody>
          <a:bodyPr tIns="1080000"/>
          <a:lstStyle>
            <a:lvl1pPr marL="0" indent="0" algn="ctr">
              <a:buNone/>
              <a:defRPr baseline="0">
                <a:solidFill>
                  <a:schemeClr val="bg1"/>
                </a:solidFill>
              </a:defRPr>
            </a:lvl1pPr>
          </a:lstStyle>
          <a:p>
            <a:r>
              <a:rPr lang="en-US"/>
              <a:t>Click icon to add picture</a:t>
            </a:r>
            <a:endParaRPr lang="nb-NO" dirty="0"/>
          </a:p>
        </p:txBody>
      </p:sp>
      <p:sp>
        <p:nvSpPr>
          <p:cNvPr id="14" name="Rektangel 13"/>
          <p:cNvSpPr/>
          <p:nvPr userDrawn="1"/>
        </p:nvSpPr>
        <p:spPr>
          <a:xfrm>
            <a:off x="5065200" y="2509200"/>
            <a:ext cx="4197600" cy="4244400"/>
          </a:xfrm>
          <a:prstGeom prst="rect">
            <a:avLst/>
          </a:prstGeom>
          <a:solidFill>
            <a:srgbClr val="2F7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a:solidFill>
                <a:srgbClr val="00314A"/>
              </a:solidFill>
            </a:endParaRPr>
          </a:p>
        </p:txBody>
      </p:sp>
      <p:sp>
        <p:nvSpPr>
          <p:cNvPr id="2" name="Tittel 1"/>
          <p:cNvSpPr>
            <a:spLocks noGrp="1"/>
          </p:cNvSpPr>
          <p:nvPr>
            <p:ph type="title"/>
          </p:nvPr>
        </p:nvSpPr>
        <p:spPr>
          <a:xfrm>
            <a:off x="5334000" y="2787377"/>
            <a:ext cx="3703042" cy="1497310"/>
          </a:xfrm>
        </p:spPr>
        <p:txBody>
          <a:bodyPr anchor="t">
            <a:normAutofit/>
          </a:bodyPr>
          <a:lstStyle>
            <a:lvl1pPr>
              <a:defRPr sz="2400" b="0" cap="none" baseline="0">
                <a:solidFill>
                  <a:schemeClr val="bg1"/>
                </a:solidFill>
              </a:defRPr>
            </a:lvl1pPr>
          </a:lstStyle>
          <a:p>
            <a:r>
              <a:rPr lang="en-US"/>
              <a:t>Click to edit Master title style</a:t>
            </a:r>
            <a:endParaRPr lang="nb-NO" dirty="0"/>
          </a:p>
        </p:txBody>
      </p:sp>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400" y="687600"/>
            <a:ext cx="732455" cy="1422815"/>
          </a:xfrm>
          <a:prstGeom prst="rect">
            <a:avLst/>
          </a:prstGeom>
        </p:spPr>
      </p:pic>
    </p:spTree>
    <p:extLst>
      <p:ext uri="{BB962C8B-B14F-4D97-AF65-F5344CB8AC3E}">
        <p14:creationId xmlns:p14="http://schemas.microsoft.com/office/powerpoint/2010/main" val="93622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slide #3">
    <p:spTree>
      <p:nvGrpSpPr>
        <p:cNvPr id="1" name=""/>
        <p:cNvGrpSpPr/>
        <p:nvPr/>
      </p:nvGrpSpPr>
      <p:grpSpPr>
        <a:xfrm>
          <a:off x="0" y="0"/>
          <a:ext cx="0" cy="0"/>
          <a:chOff x="0" y="0"/>
          <a:chExt cx="0" cy="0"/>
        </a:xfrm>
      </p:grpSpPr>
      <p:sp>
        <p:nvSpPr>
          <p:cNvPr id="14" name="Rektangel 13"/>
          <p:cNvSpPr/>
          <p:nvPr userDrawn="1"/>
        </p:nvSpPr>
        <p:spPr>
          <a:xfrm>
            <a:off x="5065200" y="2509200"/>
            <a:ext cx="4197600" cy="4244400"/>
          </a:xfrm>
          <a:prstGeom prst="rect">
            <a:avLst/>
          </a:prstGeom>
          <a:solidFill>
            <a:srgbClr val="BCB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a:solidFill>
                <a:srgbClr val="00314A"/>
              </a:solidFill>
            </a:endParaRPr>
          </a:p>
        </p:txBody>
      </p:sp>
      <p:sp>
        <p:nvSpPr>
          <p:cNvPr id="2" name="Tittel 1"/>
          <p:cNvSpPr>
            <a:spLocks noGrp="1"/>
          </p:cNvSpPr>
          <p:nvPr>
            <p:ph type="title"/>
          </p:nvPr>
        </p:nvSpPr>
        <p:spPr>
          <a:xfrm>
            <a:off x="5334000" y="2787377"/>
            <a:ext cx="3703042" cy="1497310"/>
          </a:xfrm>
        </p:spPr>
        <p:txBody>
          <a:bodyPr anchor="t">
            <a:normAutofit/>
          </a:bodyPr>
          <a:lstStyle>
            <a:lvl1pPr>
              <a:defRPr sz="2400" b="0" cap="none" baseline="0">
                <a:solidFill>
                  <a:srgbClr val="003A54"/>
                </a:solidFill>
              </a:defRPr>
            </a:lvl1pPr>
          </a:lstStyle>
          <a:p>
            <a:r>
              <a:rPr lang="en-US"/>
              <a:t>Click to edit Master title style</a:t>
            </a:r>
            <a:endParaRPr lang="nb-NO" dirty="0"/>
          </a:p>
        </p:txBody>
      </p:sp>
      <p:sp>
        <p:nvSpPr>
          <p:cNvPr id="9" name="Plassholder for bilde 7"/>
          <p:cNvSpPr>
            <a:spLocks noGrp="1"/>
          </p:cNvSpPr>
          <p:nvPr>
            <p:ph type="pic" sz="quarter" idx="14"/>
          </p:nvPr>
        </p:nvSpPr>
        <p:spPr>
          <a:xfrm>
            <a:off x="806400" y="2509200"/>
            <a:ext cx="4186800" cy="4244400"/>
          </a:xfrm>
          <a:blipFill dpi="0" rotWithShape="1">
            <a:blip r:embed="rId2"/>
            <a:srcRect/>
            <a:stretch>
              <a:fillRect/>
            </a:stretch>
          </a:blipFill>
        </p:spPr>
        <p:txBody>
          <a:bodyPr tIns="1080000"/>
          <a:lstStyle>
            <a:lvl1pPr marL="0" indent="0" algn="ctr">
              <a:buNone/>
              <a:defRPr baseline="0">
                <a:solidFill>
                  <a:schemeClr val="bg1"/>
                </a:solidFill>
              </a:defRPr>
            </a:lvl1pPr>
          </a:lstStyle>
          <a:p>
            <a:r>
              <a:rPr lang="en-US"/>
              <a:t>Click icon to add picture</a:t>
            </a:r>
            <a:endParaRPr lang="nb-NO" dirty="0"/>
          </a:p>
        </p:txBody>
      </p:sp>
      <p:pic>
        <p:nvPicPr>
          <p:cNvPr id="3" name="Bild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400" y="687686"/>
            <a:ext cx="732455" cy="1422815"/>
          </a:xfrm>
          <a:prstGeom prst="rect">
            <a:avLst/>
          </a:prstGeom>
        </p:spPr>
      </p:pic>
    </p:spTree>
    <p:extLst>
      <p:ext uri="{BB962C8B-B14F-4D97-AF65-F5344CB8AC3E}">
        <p14:creationId xmlns:p14="http://schemas.microsoft.com/office/powerpoint/2010/main" val="207587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dirty="0"/>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dato 3"/>
          <p:cNvSpPr>
            <a:spLocks noGrp="1"/>
          </p:cNvSpPr>
          <p:nvPr>
            <p:ph type="dt" sz="half" idx="10"/>
          </p:nvPr>
        </p:nvSpPr>
        <p:spPr/>
        <p:txBody>
          <a:bodyPr/>
          <a:lstStyle/>
          <a:p>
            <a:fld id="{28B7A478-B3EF-43DE-BEA5-558FE1F3DBB9}" type="datetime1">
              <a:rPr lang="nb-NO" smtClean="0"/>
              <a:pPr/>
              <a:t>27.01.2025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259578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90656" y="4858812"/>
            <a:ext cx="8622000" cy="1501751"/>
          </a:xfrm>
        </p:spPr>
        <p:txBody>
          <a:bodyPr anchor="t"/>
          <a:lstStyle>
            <a:lvl1pPr algn="l">
              <a:defRPr sz="4400" b="1" cap="all"/>
            </a:lvl1pPr>
          </a:lstStyle>
          <a:p>
            <a:r>
              <a:rPr lang="en-US"/>
              <a:t>Click to edit Master title style</a:t>
            </a:r>
            <a:endParaRPr lang="nb-NO" dirty="0"/>
          </a:p>
        </p:txBody>
      </p:sp>
      <p:sp>
        <p:nvSpPr>
          <p:cNvPr id="3" name="Plassholder for tekst 2"/>
          <p:cNvSpPr>
            <a:spLocks noGrp="1"/>
          </p:cNvSpPr>
          <p:nvPr>
            <p:ph type="body" idx="1"/>
          </p:nvPr>
        </p:nvSpPr>
        <p:spPr>
          <a:xfrm>
            <a:off x="790657" y="3204786"/>
            <a:ext cx="8622000" cy="1654026"/>
          </a:xfrm>
        </p:spPr>
        <p:txBody>
          <a:bodyPr anchor="b"/>
          <a:lstStyle>
            <a:lvl1pPr marL="0" indent="0">
              <a:buNone/>
              <a:defRPr sz="2200">
                <a:solidFill>
                  <a:schemeClr val="tx1">
                    <a:lumMod val="75000"/>
                    <a:lumOff val="25000"/>
                  </a:schemeClr>
                </a:solidFill>
              </a:defRPr>
            </a:lvl1pPr>
            <a:lvl2pPr marL="502006" indent="0">
              <a:buNone/>
              <a:defRPr sz="2000">
                <a:solidFill>
                  <a:schemeClr val="tx1">
                    <a:tint val="75000"/>
                  </a:schemeClr>
                </a:solidFill>
              </a:defRPr>
            </a:lvl2pPr>
            <a:lvl3pPr marL="1004011" indent="0">
              <a:buNone/>
              <a:defRPr sz="1800">
                <a:solidFill>
                  <a:schemeClr val="tx1">
                    <a:tint val="75000"/>
                  </a:schemeClr>
                </a:solidFill>
              </a:defRPr>
            </a:lvl3pPr>
            <a:lvl4pPr marL="1506017" indent="0">
              <a:buNone/>
              <a:defRPr sz="1500">
                <a:solidFill>
                  <a:schemeClr val="tx1">
                    <a:tint val="75000"/>
                  </a:schemeClr>
                </a:solidFill>
              </a:defRPr>
            </a:lvl4pPr>
            <a:lvl5pPr marL="2008022" indent="0">
              <a:buNone/>
              <a:defRPr sz="1500">
                <a:solidFill>
                  <a:schemeClr val="tx1">
                    <a:tint val="75000"/>
                  </a:schemeClr>
                </a:solidFill>
              </a:defRPr>
            </a:lvl5pPr>
            <a:lvl6pPr marL="2510028" indent="0">
              <a:buNone/>
              <a:defRPr sz="1500">
                <a:solidFill>
                  <a:schemeClr val="tx1">
                    <a:tint val="75000"/>
                  </a:schemeClr>
                </a:solidFill>
              </a:defRPr>
            </a:lvl6pPr>
            <a:lvl7pPr marL="3012034" indent="0">
              <a:buNone/>
              <a:defRPr sz="1500">
                <a:solidFill>
                  <a:schemeClr val="tx1">
                    <a:tint val="75000"/>
                  </a:schemeClr>
                </a:solidFill>
              </a:defRPr>
            </a:lvl7pPr>
            <a:lvl8pPr marL="3514039" indent="0">
              <a:buNone/>
              <a:defRPr sz="1500">
                <a:solidFill>
                  <a:schemeClr val="tx1">
                    <a:tint val="75000"/>
                  </a:schemeClr>
                </a:solidFill>
              </a:defRPr>
            </a:lvl8pPr>
            <a:lvl9pPr marL="4016045" indent="0">
              <a:buNone/>
              <a:defRPr sz="1500">
                <a:solidFill>
                  <a:schemeClr val="tx1">
                    <a:tint val="75000"/>
                  </a:schemeClr>
                </a:solidFill>
              </a:defRPr>
            </a:lvl9pPr>
          </a:lstStyle>
          <a:p>
            <a:pPr lvl="0"/>
            <a:r>
              <a:rPr lang="en-US"/>
              <a:t>Edit Master text styles</a:t>
            </a:r>
          </a:p>
        </p:txBody>
      </p:sp>
      <p:sp>
        <p:nvSpPr>
          <p:cNvPr id="4" name="Plassholder for dato 3"/>
          <p:cNvSpPr>
            <a:spLocks noGrp="1"/>
          </p:cNvSpPr>
          <p:nvPr>
            <p:ph type="dt" sz="half" idx="10"/>
          </p:nvPr>
        </p:nvSpPr>
        <p:spPr/>
        <p:txBody>
          <a:bodyPr/>
          <a:lstStyle/>
          <a:p>
            <a:fld id="{055E5CC4-7B54-4DF1-8B6F-6C57FF716578}" type="datetime1">
              <a:rPr lang="nb-NO" smtClean="0"/>
              <a:pPr/>
              <a:t>27.01.2025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266065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dirty="0"/>
          </a:p>
        </p:txBody>
      </p:sp>
      <p:sp>
        <p:nvSpPr>
          <p:cNvPr id="5" name="Plassholder for dato 4"/>
          <p:cNvSpPr>
            <a:spLocks noGrp="1"/>
          </p:cNvSpPr>
          <p:nvPr>
            <p:ph type="dt" sz="half" idx="10"/>
          </p:nvPr>
        </p:nvSpPr>
        <p:spPr/>
        <p:txBody>
          <a:bodyPr/>
          <a:lstStyle/>
          <a:p>
            <a:fld id="{1CAE749A-BD22-4D26-ACE4-A00D4C3D40A4}" type="datetime1">
              <a:rPr lang="nb-NO" smtClean="0"/>
              <a:pPr/>
              <a:t>27.01.2025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innhold 2"/>
          <p:cNvSpPr>
            <a:spLocks noGrp="1"/>
          </p:cNvSpPr>
          <p:nvPr>
            <p:ph idx="1"/>
          </p:nvPr>
        </p:nvSpPr>
        <p:spPr>
          <a:xfrm>
            <a:off x="799199" y="1893837"/>
            <a:ext cx="4237730" cy="42377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innhold 2"/>
          <p:cNvSpPr>
            <a:spLocks noGrp="1"/>
          </p:cNvSpPr>
          <p:nvPr>
            <p:ph idx="13"/>
          </p:nvPr>
        </p:nvSpPr>
        <p:spPr>
          <a:xfrm>
            <a:off x="5328666" y="1893837"/>
            <a:ext cx="4237730" cy="42377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866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799200" y="1893837"/>
            <a:ext cx="4237200" cy="777375"/>
          </a:xfrm>
        </p:spPr>
        <p:txBody>
          <a:bodyPr anchor="b"/>
          <a:lstStyle>
            <a:lvl1pPr marL="0" indent="0">
              <a:lnSpc>
                <a:spcPct val="90000"/>
              </a:lnSpc>
              <a:spcAft>
                <a:spcPts val="0"/>
              </a:spcAft>
              <a:buNone/>
              <a:defRPr sz="2600" b="1"/>
            </a:lvl1pPr>
            <a:lvl2pPr marL="502006" indent="0">
              <a:buNone/>
              <a:defRPr sz="2200" b="1"/>
            </a:lvl2pPr>
            <a:lvl3pPr marL="1004011" indent="0">
              <a:buNone/>
              <a:defRPr sz="2000" b="1"/>
            </a:lvl3pPr>
            <a:lvl4pPr marL="1506017" indent="0">
              <a:buNone/>
              <a:defRPr sz="1800" b="1"/>
            </a:lvl4pPr>
            <a:lvl5pPr marL="2008022" indent="0">
              <a:buNone/>
              <a:defRPr sz="1800" b="1"/>
            </a:lvl5pPr>
            <a:lvl6pPr marL="2510028" indent="0">
              <a:buNone/>
              <a:defRPr sz="1800" b="1"/>
            </a:lvl6pPr>
            <a:lvl7pPr marL="3012034" indent="0">
              <a:buNone/>
              <a:defRPr sz="1800" b="1"/>
            </a:lvl7pPr>
            <a:lvl8pPr marL="3514039" indent="0">
              <a:buNone/>
              <a:defRPr sz="1800" b="1"/>
            </a:lvl8pPr>
            <a:lvl9pPr marL="4016045" indent="0">
              <a:buNone/>
              <a:defRPr sz="1800" b="1"/>
            </a:lvl9pPr>
          </a:lstStyle>
          <a:p>
            <a:pPr lvl="0"/>
            <a:r>
              <a:rPr lang="en-US"/>
              <a:t>Edit Master text styles</a:t>
            </a:r>
          </a:p>
        </p:txBody>
      </p:sp>
      <p:sp>
        <p:nvSpPr>
          <p:cNvPr id="5" name="Plassholder for tekst 4"/>
          <p:cNvSpPr>
            <a:spLocks noGrp="1"/>
          </p:cNvSpPr>
          <p:nvPr>
            <p:ph type="body" sz="quarter" idx="3"/>
          </p:nvPr>
        </p:nvSpPr>
        <p:spPr>
          <a:xfrm>
            <a:off x="5328666" y="1893837"/>
            <a:ext cx="4237200" cy="777375"/>
          </a:xfrm>
        </p:spPr>
        <p:txBody>
          <a:bodyPr anchor="b"/>
          <a:lstStyle>
            <a:lvl1pPr marL="0" indent="0">
              <a:lnSpc>
                <a:spcPct val="90000"/>
              </a:lnSpc>
              <a:spcAft>
                <a:spcPts val="0"/>
              </a:spcAft>
              <a:buNone/>
              <a:defRPr sz="2600" b="1"/>
            </a:lvl1pPr>
            <a:lvl2pPr marL="502006" indent="0">
              <a:buNone/>
              <a:defRPr sz="2200" b="1"/>
            </a:lvl2pPr>
            <a:lvl3pPr marL="1004011" indent="0">
              <a:buNone/>
              <a:defRPr sz="2000" b="1"/>
            </a:lvl3pPr>
            <a:lvl4pPr marL="1506017" indent="0">
              <a:buNone/>
              <a:defRPr sz="1800" b="1"/>
            </a:lvl4pPr>
            <a:lvl5pPr marL="2008022" indent="0">
              <a:buNone/>
              <a:defRPr sz="1800" b="1"/>
            </a:lvl5pPr>
            <a:lvl6pPr marL="2510028" indent="0">
              <a:buNone/>
              <a:defRPr sz="1800" b="1"/>
            </a:lvl6pPr>
            <a:lvl7pPr marL="3012034" indent="0">
              <a:buNone/>
              <a:defRPr sz="1800" b="1"/>
            </a:lvl7pPr>
            <a:lvl8pPr marL="3514039" indent="0">
              <a:buNone/>
              <a:defRPr sz="1800" b="1"/>
            </a:lvl8pPr>
            <a:lvl9pPr marL="4016045" indent="0">
              <a:buNone/>
              <a:defRPr sz="1800" b="1"/>
            </a:lvl9pPr>
          </a:lstStyle>
          <a:p>
            <a:pPr lvl="0"/>
            <a:r>
              <a:rPr lang="en-US"/>
              <a:t>Edit Master text styles</a:t>
            </a:r>
          </a:p>
        </p:txBody>
      </p:sp>
      <p:sp>
        <p:nvSpPr>
          <p:cNvPr id="7" name="Plassholder for dato 6"/>
          <p:cNvSpPr>
            <a:spLocks noGrp="1"/>
          </p:cNvSpPr>
          <p:nvPr>
            <p:ph type="dt" sz="half" idx="10"/>
          </p:nvPr>
        </p:nvSpPr>
        <p:spPr/>
        <p:txBody>
          <a:bodyPr/>
          <a:lstStyle/>
          <a:p>
            <a:fld id="{EA84B0A6-55C7-41F6-8383-DBFF1D939F92}" type="datetime1">
              <a:rPr lang="nb-NO" smtClean="0"/>
              <a:pPr/>
              <a:t>27.01.2025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FA4DDC8-1D0B-4B83-8CF0-4F24D54506BB}" type="slidenum">
              <a:rPr lang="nb-NO" smtClean="0"/>
              <a:pPr/>
              <a:t>‹#›</a:t>
            </a:fld>
            <a:endParaRPr lang="nb-NO"/>
          </a:p>
        </p:txBody>
      </p:sp>
      <p:sp>
        <p:nvSpPr>
          <p:cNvPr id="12" name="Plassholder for innhold 2"/>
          <p:cNvSpPr>
            <a:spLocks noGrp="1"/>
          </p:cNvSpPr>
          <p:nvPr>
            <p:ph idx="13"/>
          </p:nvPr>
        </p:nvSpPr>
        <p:spPr>
          <a:xfrm>
            <a:off x="799199" y="2671212"/>
            <a:ext cx="4237200" cy="3460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3" name="Plassholder for innhold 2"/>
          <p:cNvSpPr>
            <a:spLocks noGrp="1"/>
          </p:cNvSpPr>
          <p:nvPr>
            <p:ph idx="14"/>
          </p:nvPr>
        </p:nvSpPr>
        <p:spPr>
          <a:xfrm>
            <a:off x="5328666" y="2671212"/>
            <a:ext cx="4237200" cy="3460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48320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5" name="Plassholder for dato 4"/>
          <p:cNvSpPr>
            <a:spLocks noGrp="1"/>
          </p:cNvSpPr>
          <p:nvPr>
            <p:ph type="dt" sz="half" idx="10"/>
          </p:nvPr>
        </p:nvSpPr>
        <p:spPr/>
        <p:txBody>
          <a:bodyPr/>
          <a:lstStyle/>
          <a:p>
            <a:fld id="{2B4F47F7-4959-4975-A38C-F3ABC03201FB}" type="datetime1">
              <a:rPr lang="nb-NO" smtClean="0"/>
              <a:pPr/>
              <a:t>27.01.2025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A4DDC8-1D0B-4B83-8CF0-4F24D54506BB}" type="slidenum">
              <a:rPr lang="nb-NO" smtClean="0"/>
              <a:pPr/>
              <a:t>‹#›</a:t>
            </a:fld>
            <a:endParaRPr lang="nb-NO"/>
          </a:p>
        </p:txBody>
      </p:sp>
      <p:sp>
        <p:nvSpPr>
          <p:cNvPr id="12" name="Plassholder for innhold 2"/>
          <p:cNvSpPr>
            <a:spLocks noGrp="1"/>
          </p:cNvSpPr>
          <p:nvPr>
            <p:ph idx="1"/>
          </p:nvPr>
        </p:nvSpPr>
        <p:spPr>
          <a:xfrm>
            <a:off x="799199" y="1893837"/>
            <a:ext cx="4237200" cy="4237730"/>
          </a:xfrm>
          <a:solidFill>
            <a:schemeClr val="accent5"/>
          </a:solidFill>
        </p:spPr>
        <p:txBody>
          <a:bodyPr lIns="180000" tIns="180000" rIns="180000" bIns="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3" name="Plassholder for innhold 2"/>
          <p:cNvSpPr>
            <a:spLocks noGrp="1"/>
          </p:cNvSpPr>
          <p:nvPr>
            <p:ph idx="13"/>
          </p:nvPr>
        </p:nvSpPr>
        <p:spPr>
          <a:xfrm>
            <a:off x="5328666" y="1893837"/>
            <a:ext cx="4237200" cy="4237730"/>
          </a:xfrm>
          <a:solidFill>
            <a:srgbClr val="BCBDC0"/>
          </a:solidFill>
        </p:spPr>
        <p:txBody>
          <a:bodyPr lIns="180000" tIns="180000" rIns="180000" bIns="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936229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dirty="0"/>
          </a:p>
        </p:txBody>
      </p:sp>
      <p:sp>
        <p:nvSpPr>
          <p:cNvPr id="4" name="Plassholder for dato 3"/>
          <p:cNvSpPr>
            <a:spLocks noGrp="1"/>
          </p:cNvSpPr>
          <p:nvPr>
            <p:ph type="dt" sz="half" idx="10"/>
          </p:nvPr>
        </p:nvSpPr>
        <p:spPr/>
        <p:txBody>
          <a:bodyPr/>
          <a:lstStyle/>
          <a:p>
            <a:fld id="{5A192C61-E248-44FD-9E47-C07A6E7AB8B7}" type="datetime1">
              <a:rPr lang="nb-NO" smtClean="0"/>
              <a:pPr/>
              <a:t>27.01.2025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p:nvPr>
        </p:nvSpPr>
        <p:spPr>
          <a:xfrm>
            <a:off x="799300" y="1893837"/>
            <a:ext cx="4237730" cy="4237730"/>
          </a:xfrm>
          <a:blipFill>
            <a:blip r:embed="rId2"/>
            <a:stretch>
              <a:fillRect/>
            </a:stretch>
          </a:blipFill>
        </p:spPr>
        <p:txBody>
          <a:bodyPr tIns="1080000"/>
          <a:lstStyle>
            <a:lvl1pPr marL="0" indent="0" algn="ctr">
              <a:buNone/>
              <a:defRPr baseline="0"/>
            </a:lvl1pPr>
          </a:lstStyle>
          <a:p>
            <a:r>
              <a:rPr lang="en-US"/>
              <a:t>Click icon to add picture</a:t>
            </a:r>
            <a:endParaRPr lang="nb-NO" dirty="0"/>
          </a:p>
        </p:txBody>
      </p:sp>
      <p:sp>
        <p:nvSpPr>
          <p:cNvPr id="7" name="Plassholder for bilde 7"/>
          <p:cNvSpPr>
            <a:spLocks noGrp="1"/>
          </p:cNvSpPr>
          <p:nvPr>
            <p:ph type="pic" sz="quarter" idx="14"/>
          </p:nvPr>
        </p:nvSpPr>
        <p:spPr>
          <a:xfrm>
            <a:off x="5328666" y="1893837"/>
            <a:ext cx="4237730" cy="4237730"/>
          </a:xfrm>
          <a:blipFill>
            <a:blip r:embed="rId3"/>
            <a:stretch>
              <a:fillRect/>
            </a:stretch>
          </a:blipFill>
        </p:spPr>
        <p:txBody>
          <a:bodyPr tIns="1080000"/>
          <a:lstStyle>
            <a:lvl1pPr marL="0" indent="0" algn="ctr">
              <a:buNone/>
              <a:defRPr baseline="0"/>
            </a:lvl1pPr>
          </a:lstStyle>
          <a:p>
            <a:r>
              <a:rPr lang="en-US"/>
              <a:t>Click icon to add picture</a:t>
            </a:r>
            <a:endParaRPr lang="nb-NO" dirty="0"/>
          </a:p>
        </p:txBody>
      </p:sp>
    </p:spTree>
    <p:extLst>
      <p:ext uri="{BB962C8B-B14F-4D97-AF65-F5344CB8AC3E}">
        <p14:creationId xmlns:p14="http://schemas.microsoft.com/office/powerpoint/2010/main" val="328514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00101" y="421425"/>
            <a:ext cx="7732885" cy="917054"/>
          </a:xfrm>
          <a:prstGeom prst="rect">
            <a:avLst/>
          </a:prstGeom>
        </p:spPr>
        <p:txBody>
          <a:bodyPr vert="horz" lIns="0" tIns="0" rIns="0" bIns="0" rtlCol="0" anchor="b">
            <a:normAutofit/>
          </a:bodyPr>
          <a:lstStyle/>
          <a:p>
            <a:r>
              <a:rPr lang="nb-NO" dirty="0"/>
              <a:t>Klikk for å redigere tittelstil</a:t>
            </a:r>
          </a:p>
        </p:txBody>
      </p:sp>
      <p:sp>
        <p:nvSpPr>
          <p:cNvPr id="3" name="Plassholder for tekst 2"/>
          <p:cNvSpPr>
            <a:spLocks noGrp="1"/>
          </p:cNvSpPr>
          <p:nvPr>
            <p:ph type="body" idx="1"/>
          </p:nvPr>
        </p:nvSpPr>
        <p:spPr>
          <a:xfrm>
            <a:off x="799200" y="1893837"/>
            <a:ext cx="8778262" cy="4237730"/>
          </a:xfrm>
          <a:prstGeom prst="rect">
            <a:avLst/>
          </a:prstGeom>
        </p:spPr>
        <p:txBody>
          <a:bodyPr vert="horz" lIns="0" tIns="0" rIns="0" bIns="0" rtlCol="0" anchor="t">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0" y="0"/>
            <a:ext cx="0" cy="0"/>
          </a:xfrm>
          <a:prstGeom prst="rect">
            <a:avLst/>
          </a:prstGeom>
        </p:spPr>
        <p:txBody>
          <a:bodyPr vert="horz" lIns="0" tIns="0" rIns="0" bIns="0" rtlCol="0" anchor="t"/>
          <a:lstStyle>
            <a:lvl1pPr algn="l">
              <a:defRPr sz="100">
                <a:solidFill>
                  <a:schemeClr val="bg1"/>
                </a:solidFill>
              </a:defRPr>
            </a:lvl1pPr>
          </a:lstStyle>
          <a:p>
            <a:fld id="{A4857E62-4824-477E-9880-4C6D8B4EF632}" type="datetime1">
              <a:rPr lang="nb-NO" smtClean="0"/>
              <a:pPr/>
              <a:t>27.01.2025</a:t>
            </a:fld>
            <a:endParaRPr lang="nb-NO" dirty="0"/>
          </a:p>
        </p:txBody>
      </p:sp>
      <p:sp>
        <p:nvSpPr>
          <p:cNvPr id="5" name="Plassholder for bunntekst 4"/>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endParaRPr lang="nb-NO" dirty="0"/>
          </a:p>
        </p:txBody>
      </p:sp>
      <p:sp>
        <p:nvSpPr>
          <p:cNvPr id="6" name="Plassholder for lysbildenummer 5"/>
          <p:cNvSpPr>
            <a:spLocks noGrp="1"/>
          </p:cNvSpPr>
          <p:nvPr>
            <p:ph type="sldNum" sz="quarter" idx="4"/>
          </p:nvPr>
        </p:nvSpPr>
        <p:spPr>
          <a:xfrm>
            <a:off x="8889751" y="7103068"/>
            <a:ext cx="687711" cy="402567"/>
          </a:xfrm>
          <a:prstGeom prst="rect">
            <a:avLst/>
          </a:prstGeom>
        </p:spPr>
        <p:txBody>
          <a:bodyPr vert="horz" lIns="0" tIns="0" rIns="0" bIns="0" rtlCol="0" anchor="t"/>
          <a:lstStyle>
            <a:lvl1pPr algn="r">
              <a:defRPr sz="1100">
                <a:solidFill>
                  <a:srgbClr val="D0D1D3"/>
                </a:solidFill>
                <a:latin typeface="+mj-lt"/>
                <a:cs typeface="Times New Roman" pitchFamily="18" charset="0"/>
              </a:defRPr>
            </a:lvl1pPr>
          </a:lstStyle>
          <a:p>
            <a:fld id="{3FA4DDC8-1D0B-4B83-8CF0-4F24D54506BB}" type="slidenum">
              <a:rPr lang="nb-NO" smtClean="0"/>
              <a:pPr/>
              <a:t>‹#›</a:t>
            </a:fld>
            <a:endParaRPr lang="nb-NO"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40098" y="6883200"/>
            <a:ext cx="3276607" cy="627889"/>
          </a:xfrm>
          <a:prstGeom prst="rect">
            <a:avLst/>
          </a:prstGeom>
        </p:spPr>
      </p:pic>
      <p:pic>
        <p:nvPicPr>
          <p:cNvPr id="9" name="Bild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163145" y="442855"/>
            <a:ext cx="414317" cy="804824"/>
          </a:xfrm>
          <a:prstGeom prst="rect">
            <a:avLst/>
          </a:prstGeom>
        </p:spPr>
      </p:pic>
    </p:spTree>
    <p:extLst>
      <p:ext uri="{BB962C8B-B14F-4D97-AF65-F5344CB8AC3E}">
        <p14:creationId xmlns:p14="http://schemas.microsoft.com/office/powerpoint/2010/main" val="25710692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51" r:id="rId5"/>
    <p:sldLayoutId id="2147483652" r:id="rId6"/>
    <p:sldLayoutId id="2147483653" r:id="rId7"/>
    <p:sldLayoutId id="2147483656" r:id="rId8"/>
    <p:sldLayoutId id="2147483660" r:id="rId9"/>
    <p:sldLayoutId id="2147483659" r:id="rId10"/>
    <p:sldLayoutId id="2147483657" r:id="rId11"/>
    <p:sldLayoutId id="2147483654" r:id="rId12"/>
    <p:sldLayoutId id="2147483655" r:id="rId13"/>
  </p:sldLayoutIdLst>
  <p:hf hdr="0" ftr="0" dt="0"/>
  <p:txStyles>
    <p:titleStyle>
      <a:lvl1pPr algn="l" defTabSz="1004011" rtl="0" eaLnBrk="1" latinLnBrk="0" hangingPunct="1">
        <a:spcBef>
          <a:spcPct val="0"/>
        </a:spcBef>
        <a:buNone/>
        <a:defRPr sz="3000" b="0" kern="1200" cap="none" baseline="0">
          <a:solidFill>
            <a:srgbClr val="003A54"/>
          </a:solidFill>
          <a:latin typeface="+mj-lt"/>
          <a:ea typeface="+mj-ea"/>
          <a:cs typeface="+mj-cs"/>
        </a:defRPr>
      </a:lvl1pPr>
    </p:titleStyle>
    <p:bodyStyle>
      <a:lvl1pPr marL="198000" indent="-198000" algn="l" defTabSz="1004011" rtl="0" eaLnBrk="1" latinLnBrk="0" hangingPunct="1">
        <a:lnSpc>
          <a:spcPct val="125000"/>
        </a:lnSpc>
        <a:spcBef>
          <a:spcPts val="0"/>
        </a:spcBef>
        <a:spcAft>
          <a:spcPts val="200"/>
        </a:spcAft>
        <a:buFont typeface="Arial" pitchFamily="34" charset="0"/>
        <a:buChar char="•"/>
        <a:defRPr sz="2400" kern="1200">
          <a:solidFill>
            <a:schemeClr val="tx1">
              <a:lumMod val="75000"/>
              <a:lumOff val="25000"/>
            </a:schemeClr>
          </a:solidFill>
          <a:latin typeface="+mn-lt"/>
          <a:ea typeface="+mn-ea"/>
          <a:cs typeface="+mn-cs"/>
        </a:defRPr>
      </a:lvl1pPr>
      <a:lvl2pPr marL="447675" indent="-180975" algn="l" defTabSz="1004011" rtl="0" eaLnBrk="1" latinLnBrk="0" hangingPunct="1">
        <a:spcBef>
          <a:spcPts val="0"/>
        </a:spcBef>
        <a:buFont typeface="Georgia" pitchFamily="18" charset="0"/>
        <a:buChar char="-"/>
        <a:defRPr sz="1800" kern="1200">
          <a:solidFill>
            <a:schemeClr val="tx1">
              <a:lumMod val="75000"/>
              <a:lumOff val="25000"/>
            </a:schemeClr>
          </a:solidFill>
          <a:latin typeface="+mn-lt"/>
          <a:ea typeface="+mn-ea"/>
          <a:cs typeface="Times New Roman" pitchFamily="18" charset="0"/>
        </a:defRPr>
      </a:lvl2pPr>
      <a:lvl3pPr marL="628650" indent="-180975" algn="l" defTabSz="1004011" rtl="0" eaLnBrk="1" latinLnBrk="0" hangingPunct="1">
        <a:spcBef>
          <a:spcPts val="0"/>
        </a:spcBef>
        <a:buFont typeface="Arial" pitchFamily="34" charset="0"/>
        <a:buChar char="•"/>
        <a:defRPr sz="1800" kern="1200">
          <a:solidFill>
            <a:schemeClr val="tx1">
              <a:lumMod val="75000"/>
              <a:lumOff val="25000"/>
            </a:schemeClr>
          </a:solidFill>
          <a:latin typeface="+mn-lt"/>
          <a:ea typeface="+mn-ea"/>
          <a:cs typeface="Times New Roman" pitchFamily="18" charset="0"/>
        </a:defRPr>
      </a:lvl3pPr>
      <a:lvl4pPr marL="895350" indent="-180975" algn="l" defTabSz="1004011" rtl="0" eaLnBrk="1" latinLnBrk="0" hangingPunct="1">
        <a:spcBef>
          <a:spcPts val="0"/>
        </a:spcBef>
        <a:buFont typeface="Georgia" pitchFamily="18" charset="0"/>
        <a:buChar char="-"/>
        <a:defRPr sz="1800" kern="1200">
          <a:solidFill>
            <a:schemeClr val="tx1">
              <a:lumMod val="75000"/>
              <a:lumOff val="25000"/>
            </a:schemeClr>
          </a:solidFill>
          <a:latin typeface="+mn-lt"/>
          <a:ea typeface="+mn-ea"/>
          <a:cs typeface="Times New Roman" pitchFamily="18" charset="0"/>
        </a:defRPr>
      </a:lvl4pPr>
      <a:lvl5pPr marL="1162050" indent="-266700" algn="l" defTabSz="1004011" rtl="0" eaLnBrk="1" latinLnBrk="0" hangingPunct="1">
        <a:spcBef>
          <a:spcPts val="0"/>
        </a:spcBef>
        <a:buFont typeface="Arial" pitchFamily="34" charset="0"/>
        <a:buChar char="»"/>
        <a:defRPr sz="1800" kern="1200">
          <a:solidFill>
            <a:schemeClr val="tx1">
              <a:lumMod val="75000"/>
              <a:lumOff val="25000"/>
            </a:schemeClr>
          </a:solidFill>
          <a:latin typeface="+mn-lt"/>
          <a:ea typeface="+mn-ea"/>
          <a:cs typeface="Times New Roman" pitchFamily="18" charset="0"/>
        </a:defRPr>
      </a:lvl5pPr>
      <a:lvl6pPr marL="2761031"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3036"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65042"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67048"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nb-NO"/>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1581-1314-4623-84CB-3C11FBB21FE9}"/>
              </a:ext>
            </a:extLst>
          </p:cNvPr>
          <p:cNvSpPr>
            <a:spLocks noGrp="1"/>
          </p:cNvSpPr>
          <p:nvPr>
            <p:ph type="ctrTitle"/>
          </p:nvPr>
        </p:nvSpPr>
        <p:spPr>
          <a:xfrm>
            <a:off x="1135582" y="1570832"/>
            <a:ext cx="7151538" cy="3176372"/>
          </a:xfrm>
        </p:spPr>
        <p:txBody>
          <a:bodyPr/>
          <a:lstStyle/>
          <a:p>
            <a:r>
              <a:rPr lang="nb-NO" sz="3600" b="1" dirty="0"/>
              <a:t>Effekter av matprats generiske markedsføring</a:t>
            </a:r>
            <a:br>
              <a:rPr lang="nb-NO" sz="3600" b="1" dirty="0"/>
            </a:br>
            <a:br>
              <a:rPr lang="nb-NO" sz="2400" b="1" dirty="0"/>
            </a:br>
            <a:r>
              <a:rPr lang="nb-NO" sz="2400" dirty="0">
                <a:solidFill>
                  <a:srgbClr val="000000"/>
                </a:solidFill>
                <a:latin typeface="Aptos" panose="020B0004020202020204" pitchFamily="34" charset="0"/>
              </a:rPr>
              <a:t>resultater fra f</a:t>
            </a:r>
            <a:r>
              <a:rPr lang="nb-NO" sz="2400" b="0" i="0" dirty="0">
                <a:solidFill>
                  <a:srgbClr val="000000"/>
                </a:solidFill>
                <a:effectLst/>
                <a:latin typeface="Aptos" panose="020B0004020202020204" pitchFamily="34" charset="0"/>
              </a:rPr>
              <a:t>orprosjekt finansiert av </a:t>
            </a:r>
            <a:br>
              <a:rPr lang="nb-NO" sz="2400" b="0" i="0" dirty="0">
                <a:solidFill>
                  <a:srgbClr val="000000"/>
                </a:solidFill>
                <a:effectLst/>
                <a:latin typeface="Aptos" panose="020B0004020202020204" pitchFamily="34" charset="0"/>
              </a:rPr>
            </a:br>
            <a:r>
              <a:rPr lang="nb-NO" sz="2400" b="1" i="1" dirty="0">
                <a:solidFill>
                  <a:srgbClr val="000000"/>
                </a:solidFill>
                <a:effectLst/>
                <a:latin typeface="Aptos" panose="020B0004020202020204" pitchFamily="34" charset="0"/>
              </a:rPr>
              <a:t>Forskningsmidlene for jordbruk og matindustri. </a:t>
            </a:r>
            <a:br>
              <a:rPr lang="nb-NO" sz="2400" dirty="0"/>
            </a:br>
            <a:br>
              <a:rPr lang="nb-NO" sz="2400" dirty="0"/>
            </a:br>
            <a:r>
              <a:rPr lang="nb-NO" sz="2400" dirty="0"/>
              <a:t>Januar 2025</a:t>
            </a:r>
          </a:p>
        </p:txBody>
      </p:sp>
      <p:sp>
        <p:nvSpPr>
          <p:cNvPr id="3" name="Text Placeholder 2">
            <a:extLst>
              <a:ext uri="{FF2B5EF4-FFF2-40B4-BE49-F238E27FC236}">
                <a16:creationId xmlns:a16="http://schemas.microsoft.com/office/drawing/2014/main" id="{BF4CFD5A-6E6B-4BFA-AE03-3B79E7FC722D}"/>
              </a:ext>
            </a:extLst>
          </p:cNvPr>
          <p:cNvSpPr>
            <a:spLocks noGrp="1"/>
          </p:cNvSpPr>
          <p:nvPr>
            <p:ph type="body" sz="quarter" idx="10"/>
          </p:nvPr>
        </p:nvSpPr>
        <p:spPr>
          <a:xfrm>
            <a:off x="1132444" y="5076031"/>
            <a:ext cx="7153200" cy="914400"/>
          </a:xfrm>
        </p:spPr>
        <p:txBody>
          <a:bodyPr>
            <a:normAutofit/>
          </a:bodyPr>
          <a:lstStyle/>
          <a:p>
            <a:r>
              <a:rPr lang="nb-NO" dirty="0"/>
              <a:t>Nhat Quang le</a:t>
            </a:r>
          </a:p>
          <a:p>
            <a:r>
              <a:rPr lang="nb-NO" dirty="0"/>
              <a:t>Magne </a:t>
            </a:r>
            <a:r>
              <a:rPr lang="nb-NO" dirty="0" err="1"/>
              <a:t>supphellen</a:t>
            </a:r>
            <a:endParaRPr lang="nb-NO" dirty="0"/>
          </a:p>
        </p:txBody>
      </p:sp>
    </p:spTree>
    <p:extLst>
      <p:ext uri="{BB962C8B-B14F-4D97-AF65-F5344CB8AC3E}">
        <p14:creationId xmlns:p14="http://schemas.microsoft.com/office/powerpoint/2010/main" val="80335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2A629E-2D04-4D13-43C0-04A316B860F0}"/>
              </a:ext>
            </a:extLst>
          </p:cNvPr>
          <p:cNvSpPr>
            <a:spLocks noGrp="1"/>
          </p:cNvSpPr>
          <p:nvPr>
            <p:ph type="sldNum" sz="quarter" idx="12"/>
          </p:nvPr>
        </p:nvSpPr>
        <p:spPr/>
        <p:txBody>
          <a:bodyPr/>
          <a:lstStyle/>
          <a:p>
            <a:fld id="{3FA4DDC8-1D0B-4B83-8CF0-4F24D54506BB}" type="slidenum">
              <a:rPr lang="nb-NO" smtClean="0"/>
              <a:pPr/>
              <a:t>10</a:t>
            </a:fld>
            <a:endParaRPr lang="nb-NO"/>
          </a:p>
        </p:txBody>
      </p:sp>
      <p:sp>
        <p:nvSpPr>
          <p:cNvPr id="5" name="TextBox 4">
            <a:extLst>
              <a:ext uri="{FF2B5EF4-FFF2-40B4-BE49-F238E27FC236}">
                <a16:creationId xmlns:a16="http://schemas.microsoft.com/office/drawing/2014/main" id="{0515576D-C463-A4D7-6778-013C04173A2C}"/>
              </a:ext>
            </a:extLst>
          </p:cNvPr>
          <p:cNvSpPr txBox="1"/>
          <p:nvPr/>
        </p:nvSpPr>
        <p:spPr>
          <a:xfrm>
            <a:off x="623094" y="580231"/>
            <a:ext cx="8763000" cy="6085256"/>
          </a:xfrm>
          <a:prstGeom prst="rect">
            <a:avLst/>
          </a:prstGeom>
          <a:noFill/>
        </p:spPr>
        <p:txBody>
          <a:bodyPr wrap="square" rtlCol="0">
            <a:spAutoFit/>
          </a:bodyPr>
          <a:lstStyle/>
          <a:p>
            <a:pPr algn="ctr">
              <a:lnSpc>
                <a:spcPct val="150000"/>
              </a:lnSpc>
              <a:spcAft>
                <a:spcPts val="6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Effects of Generic Marketing on Brand Sales: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6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The role of Generic Websites, Generic Publicity, and the Interplay of Generic and Brand Advertising</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6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Abstract</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 dynamic error-correction model is used to estimate the independent and interactive effects of brand advertising, generic advertising, and generic publicity on the sales of the 168 food brands in the red and white meat categories. The results show that (1) the number of visits on a generic website for consumer inspiration and recipes has a significant effect on short-term brand sales, (2) generic advertising has short-term indirect effects on sales via website image and number of visits, in addition to a direct long-term effect on brand sales, (3) generic advertising reinforces the effect of brand advertising on sales, and (4) generic publicity has a significant effect on brand sales in the short run. The sum of direct and indirect effects in this study suggests that generic marketing has a stronger potential to stimulate brand sales than previously assumed in the research literature. The findings provide unique insights on how to exploit this potential.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147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For mye – eller for lite generisk reklame?</a:t>
            </a:r>
            <a:endParaRPr lang="en-US" dirty="0"/>
          </a:p>
        </p:txBody>
      </p:sp>
      <p:sp>
        <p:nvSpPr>
          <p:cNvPr id="4" name="Slide Number Placeholder 3"/>
          <p:cNvSpPr>
            <a:spLocks noGrp="1"/>
          </p:cNvSpPr>
          <p:nvPr>
            <p:ph type="sldNum" sz="quarter" idx="12"/>
          </p:nvPr>
        </p:nvSpPr>
        <p:spPr/>
        <p:txBody>
          <a:bodyPr/>
          <a:lstStyle/>
          <a:p>
            <a:fld id="{3FA4DDC8-1D0B-4B83-8CF0-4F24D54506BB}" type="slidenum">
              <a:rPr lang="nb-NO" smtClean="0"/>
              <a:pPr/>
              <a:t>11</a:t>
            </a:fld>
            <a:endParaRPr lang="nb-NO"/>
          </a:p>
        </p:txBody>
      </p:sp>
      <p:cxnSp>
        <p:nvCxnSpPr>
          <p:cNvPr id="5" name="Straight Arrow Connector 4"/>
          <p:cNvCxnSpPr/>
          <p:nvPr/>
        </p:nvCxnSpPr>
        <p:spPr bwMode="auto">
          <a:xfrm flipV="1">
            <a:off x="2053958" y="2131140"/>
            <a:ext cx="0" cy="34563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 name="Straight Arrow Connector 5"/>
          <p:cNvCxnSpPr/>
          <p:nvPr/>
        </p:nvCxnSpPr>
        <p:spPr bwMode="auto">
          <a:xfrm>
            <a:off x="2052266" y="5508823"/>
            <a:ext cx="640871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 name="TextBox 6"/>
          <p:cNvSpPr txBox="1"/>
          <p:nvPr/>
        </p:nvSpPr>
        <p:spPr>
          <a:xfrm>
            <a:off x="358773" y="3067244"/>
            <a:ext cx="1505540" cy="646331"/>
          </a:xfrm>
          <a:prstGeom prst="rect">
            <a:avLst/>
          </a:prstGeom>
          <a:noFill/>
        </p:spPr>
        <p:txBody>
          <a:bodyPr wrap="none" rtlCol="0">
            <a:spAutoFit/>
          </a:bodyPr>
          <a:lstStyle/>
          <a:p>
            <a:r>
              <a:rPr lang="nb-NO" b="1" dirty="0"/>
              <a:t>Benefit/</a:t>
            </a:r>
            <a:r>
              <a:rPr lang="nb-NO" b="1" dirty="0" err="1"/>
              <a:t>cost</a:t>
            </a:r>
            <a:endParaRPr lang="nb-NO" b="1" dirty="0"/>
          </a:p>
          <a:p>
            <a:pPr algn="ctr"/>
            <a:r>
              <a:rPr lang="nb-NO" b="1" dirty="0"/>
              <a:t>ratio</a:t>
            </a:r>
            <a:endParaRPr lang="en-US" b="1" dirty="0"/>
          </a:p>
        </p:txBody>
      </p:sp>
      <p:sp>
        <p:nvSpPr>
          <p:cNvPr id="8" name="TextBox 7"/>
          <p:cNvSpPr txBox="1"/>
          <p:nvPr/>
        </p:nvSpPr>
        <p:spPr>
          <a:xfrm>
            <a:off x="4790262" y="5621963"/>
            <a:ext cx="697627" cy="369332"/>
          </a:xfrm>
          <a:prstGeom prst="rect">
            <a:avLst/>
          </a:prstGeom>
          <a:noFill/>
        </p:spPr>
        <p:txBody>
          <a:bodyPr wrap="none" rtlCol="0">
            <a:spAutoFit/>
          </a:bodyPr>
          <a:lstStyle/>
          <a:p>
            <a:r>
              <a:rPr lang="nb-NO" b="1" dirty="0" err="1"/>
              <a:t>Cost</a:t>
            </a:r>
            <a:endParaRPr lang="en-US" b="1" dirty="0"/>
          </a:p>
        </p:txBody>
      </p:sp>
      <p:cxnSp>
        <p:nvCxnSpPr>
          <p:cNvPr id="9" name="Straight Connector 8"/>
          <p:cNvCxnSpPr/>
          <p:nvPr/>
        </p:nvCxnSpPr>
        <p:spPr bwMode="auto">
          <a:xfrm flipH="1">
            <a:off x="1908250" y="4526389"/>
            <a:ext cx="2880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p:nvPr/>
        </p:nvSpPr>
        <p:spPr>
          <a:xfrm>
            <a:off x="1495350" y="4341723"/>
            <a:ext cx="312906" cy="369332"/>
          </a:xfrm>
          <a:prstGeom prst="rect">
            <a:avLst/>
          </a:prstGeom>
          <a:noFill/>
        </p:spPr>
        <p:txBody>
          <a:bodyPr wrap="none" rtlCol="0">
            <a:spAutoFit/>
          </a:bodyPr>
          <a:lstStyle/>
          <a:p>
            <a:r>
              <a:rPr lang="nb-NO" dirty="0"/>
              <a:t>1</a:t>
            </a:r>
            <a:endParaRPr lang="en-US" dirty="0"/>
          </a:p>
        </p:txBody>
      </p:sp>
      <p:cxnSp>
        <p:nvCxnSpPr>
          <p:cNvPr id="11" name="Straight Connector 10"/>
          <p:cNvCxnSpPr/>
          <p:nvPr/>
        </p:nvCxnSpPr>
        <p:spPr bwMode="auto">
          <a:xfrm>
            <a:off x="2196282" y="4526389"/>
            <a:ext cx="5978356"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2" name="Freeform 11"/>
          <p:cNvSpPr/>
          <p:nvPr/>
        </p:nvSpPr>
        <p:spPr bwMode="auto">
          <a:xfrm>
            <a:off x="2322924" y="3578805"/>
            <a:ext cx="5299787" cy="1464906"/>
          </a:xfrm>
          <a:custGeom>
            <a:avLst/>
            <a:gdLst>
              <a:gd name="connsiteX0" fmla="*/ 0 w 5299787"/>
              <a:gd name="connsiteY0" fmla="*/ 1464906 h 1464906"/>
              <a:gd name="connsiteX1" fmla="*/ 46653 w 5299787"/>
              <a:gd name="connsiteY1" fmla="*/ 1446245 h 1464906"/>
              <a:gd name="connsiteX2" fmla="*/ 83975 w 5299787"/>
              <a:gd name="connsiteY2" fmla="*/ 1418253 h 1464906"/>
              <a:gd name="connsiteX3" fmla="*/ 177281 w 5299787"/>
              <a:gd name="connsiteY3" fmla="*/ 1352939 h 1464906"/>
              <a:gd name="connsiteX4" fmla="*/ 233265 w 5299787"/>
              <a:gd name="connsiteY4" fmla="*/ 1296955 h 1464906"/>
              <a:gd name="connsiteX5" fmla="*/ 298579 w 5299787"/>
              <a:gd name="connsiteY5" fmla="*/ 1231641 h 1464906"/>
              <a:gd name="connsiteX6" fmla="*/ 335902 w 5299787"/>
              <a:gd name="connsiteY6" fmla="*/ 1194319 h 1464906"/>
              <a:gd name="connsiteX7" fmla="*/ 354563 w 5299787"/>
              <a:gd name="connsiteY7" fmla="*/ 1175657 h 1464906"/>
              <a:gd name="connsiteX8" fmla="*/ 391885 w 5299787"/>
              <a:gd name="connsiteY8" fmla="*/ 1147665 h 1464906"/>
              <a:gd name="connsiteX9" fmla="*/ 447869 w 5299787"/>
              <a:gd name="connsiteY9" fmla="*/ 1110343 h 1464906"/>
              <a:gd name="connsiteX10" fmla="*/ 541175 w 5299787"/>
              <a:gd name="connsiteY10" fmla="*/ 1035698 h 1464906"/>
              <a:gd name="connsiteX11" fmla="*/ 569167 w 5299787"/>
              <a:gd name="connsiteY11" fmla="*/ 1007706 h 1464906"/>
              <a:gd name="connsiteX12" fmla="*/ 597159 w 5299787"/>
              <a:gd name="connsiteY12" fmla="*/ 989045 h 1464906"/>
              <a:gd name="connsiteX13" fmla="*/ 634481 w 5299787"/>
              <a:gd name="connsiteY13" fmla="*/ 961053 h 1464906"/>
              <a:gd name="connsiteX14" fmla="*/ 662473 w 5299787"/>
              <a:gd name="connsiteY14" fmla="*/ 933061 h 1464906"/>
              <a:gd name="connsiteX15" fmla="*/ 699795 w 5299787"/>
              <a:gd name="connsiteY15" fmla="*/ 905070 h 1464906"/>
              <a:gd name="connsiteX16" fmla="*/ 727787 w 5299787"/>
              <a:gd name="connsiteY16" fmla="*/ 886408 h 1464906"/>
              <a:gd name="connsiteX17" fmla="*/ 783771 w 5299787"/>
              <a:gd name="connsiteY17" fmla="*/ 830425 h 1464906"/>
              <a:gd name="connsiteX18" fmla="*/ 811763 w 5299787"/>
              <a:gd name="connsiteY18" fmla="*/ 802433 h 1464906"/>
              <a:gd name="connsiteX19" fmla="*/ 886408 w 5299787"/>
              <a:gd name="connsiteY19" fmla="*/ 746449 h 1464906"/>
              <a:gd name="connsiteX20" fmla="*/ 970383 w 5299787"/>
              <a:gd name="connsiteY20" fmla="*/ 681135 h 1464906"/>
              <a:gd name="connsiteX21" fmla="*/ 1045028 w 5299787"/>
              <a:gd name="connsiteY21" fmla="*/ 625151 h 1464906"/>
              <a:gd name="connsiteX22" fmla="*/ 1110342 w 5299787"/>
              <a:gd name="connsiteY22" fmla="*/ 587829 h 1464906"/>
              <a:gd name="connsiteX23" fmla="*/ 1166326 w 5299787"/>
              <a:gd name="connsiteY23" fmla="*/ 531845 h 1464906"/>
              <a:gd name="connsiteX24" fmla="*/ 1222310 w 5299787"/>
              <a:gd name="connsiteY24" fmla="*/ 503853 h 1464906"/>
              <a:gd name="connsiteX25" fmla="*/ 1296955 w 5299787"/>
              <a:gd name="connsiteY25" fmla="*/ 447870 h 1464906"/>
              <a:gd name="connsiteX26" fmla="*/ 1315616 w 5299787"/>
              <a:gd name="connsiteY26" fmla="*/ 429208 h 1464906"/>
              <a:gd name="connsiteX27" fmla="*/ 1343608 w 5299787"/>
              <a:gd name="connsiteY27" fmla="*/ 419878 h 1464906"/>
              <a:gd name="connsiteX28" fmla="*/ 1399591 w 5299787"/>
              <a:gd name="connsiteY28" fmla="*/ 382555 h 1464906"/>
              <a:gd name="connsiteX29" fmla="*/ 1455575 w 5299787"/>
              <a:gd name="connsiteY29" fmla="*/ 345233 h 1464906"/>
              <a:gd name="connsiteX30" fmla="*/ 1520889 w 5299787"/>
              <a:gd name="connsiteY30" fmla="*/ 298580 h 1464906"/>
              <a:gd name="connsiteX31" fmla="*/ 1614195 w 5299787"/>
              <a:gd name="connsiteY31" fmla="*/ 251927 h 1464906"/>
              <a:gd name="connsiteX32" fmla="*/ 1670179 w 5299787"/>
              <a:gd name="connsiteY32" fmla="*/ 223935 h 1464906"/>
              <a:gd name="connsiteX33" fmla="*/ 1744824 w 5299787"/>
              <a:gd name="connsiteY33" fmla="*/ 186612 h 1464906"/>
              <a:gd name="connsiteX34" fmla="*/ 1800808 w 5299787"/>
              <a:gd name="connsiteY34" fmla="*/ 167951 h 1464906"/>
              <a:gd name="connsiteX35" fmla="*/ 1828800 w 5299787"/>
              <a:gd name="connsiteY35" fmla="*/ 158621 h 1464906"/>
              <a:gd name="connsiteX36" fmla="*/ 1866122 w 5299787"/>
              <a:gd name="connsiteY36" fmla="*/ 139959 h 1464906"/>
              <a:gd name="connsiteX37" fmla="*/ 2006081 w 5299787"/>
              <a:gd name="connsiteY37" fmla="*/ 111967 h 1464906"/>
              <a:gd name="connsiteX38" fmla="*/ 2052734 w 5299787"/>
              <a:gd name="connsiteY38" fmla="*/ 93306 h 1464906"/>
              <a:gd name="connsiteX39" fmla="*/ 2164702 w 5299787"/>
              <a:gd name="connsiteY39" fmla="*/ 65314 h 1464906"/>
              <a:gd name="connsiteX40" fmla="*/ 2202024 w 5299787"/>
              <a:gd name="connsiteY40" fmla="*/ 55984 h 1464906"/>
              <a:gd name="connsiteX41" fmla="*/ 2258008 w 5299787"/>
              <a:gd name="connsiteY41" fmla="*/ 37323 h 1464906"/>
              <a:gd name="connsiteX42" fmla="*/ 2332653 w 5299787"/>
              <a:gd name="connsiteY42" fmla="*/ 27992 h 1464906"/>
              <a:gd name="connsiteX43" fmla="*/ 2369975 w 5299787"/>
              <a:gd name="connsiteY43" fmla="*/ 18661 h 1464906"/>
              <a:gd name="connsiteX44" fmla="*/ 2537926 w 5299787"/>
              <a:gd name="connsiteY44" fmla="*/ 0 h 1464906"/>
              <a:gd name="connsiteX45" fmla="*/ 2976465 w 5299787"/>
              <a:gd name="connsiteY45" fmla="*/ 9331 h 1464906"/>
              <a:gd name="connsiteX46" fmla="*/ 3097763 w 5299787"/>
              <a:gd name="connsiteY46" fmla="*/ 37323 h 1464906"/>
              <a:gd name="connsiteX47" fmla="*/ 3191069 w 5299787"/>
              <a:gd name="connsiteY47" fmla="*/ 55984 h 1464906"/>
              <a:gd name="connsiteX48" fmla="*/ 3247053 w 5299787"/>
              <a:gd name="connsiteY48" fmla="*/ 74645 h 1464906"/>
              <a:gd name="connsiteX49" fmla="*/ 3293706 w 5299787"/>
              <a:gd name="connsiteY49" fmla="*/ 93306 h 1464906"/>
              <a:gd name="connsiteX50" fmla="*/ 3349689 w 5299787"/>
              <a:gd name="connsiteY50" fmla="*/ 102637 h 1464906"/>
              <a:gd name="connsiteX51" fmla="*/ 3387012 w 5299787"/>
              <a:gd name="connsiteY51" fmla="*/ 111967 h 1464906"/>
              <a:gd name="connsiteX52" fmla="*/ 3480318 w 5299787"/>
              <a:gd name="connsiteY52" fmla="*/ 139959 h 1464906"/>
              <a:gd name="connsiteX53" fmla="*/ 3517640 w 5299787"/>
              <a:gd name="connsiteY53" fmla="*/ 158621 h 1464906"/>
              <a:gd name="connsiteX54" fmla="*/ 3592285 w 5299787"/>
              <a:gd name="connsiteY54" fmla="*/ 177282 h 1464906"/>
              <a:gd name="connsiteX55" fmla="*/ 3666930 w 5299787"/>
              <a:gd name="connsiteY55" fmla="*/ 214604 h 1464906"/>
              <a:gd name="connsiteX56" fmla="*/ 3704253 w 5299787"/>
              <a:gd name="connsiteY56" fmla="*/ 233265 h 1464906"/>
              <a:gd name="connsiteX57" fmla="*/ 3769567 w 5299787"/>
              <a:gd name="connsiteY57" fmla="*/ 251927 h 1464906"/>
              <a:gd name="connsiteX58" fmla="*/ 3844212 w 5299787"/>
              <a:gd name="connsiteY58" fmla="*/ 289249 h 1464906"/>
              <a:gd name="connsiteX59" fmla="*/ 3900195 w 5299787"/>
              <a:gd name="connsiteY59" fmla="*/ 317241 h 1464906"/>
              <a:gd name="connsiteX60" fmla="*/ 3965510 w 5299787"/>
              <a:gd name="connsiteY60" fmla="*/ 363894 h 1464906"/>
              <a:gd name="connsiteX61" fmla="*/ 4002832 w 5299787"/>
              <a:gd name="connsiteY61" fmla="*/ 382555 h 1464906"/>
              <a:gd name="connsiteX62" fmla="*/ 4040155 w 5299787"/>
              <a:gd name="connsiteY62" fmla="*/ 410547 h 1464906"/>
              <a:gd name="connsiteX63" fmla="*/ 4086808 w 5299787"/>
              <a:gd name="connsiteY63" fmla="*/ 438539 h 1464906"/>
              <a:gd name="connsiteX64" fmla="*/ 4124130 w 5299787"/>
              <a:gd name="connsiteY64" fmla="*/ 475861 h 1464906"/>
              <a:gd name="connsiteX65" fmla="*/ 4161453 w 5299787"/>
              <a:gd name="connsiteY65" fmla="*/ 494523 h 1464906"/>
              <a:gd name="connsiteX66" fmla="*/ 4208106 w 5299787"/>
              <a:gd name="connsiteY66" fmla="*/ 531845 h 1464906"/>
              <a:gd name="connsiteX67" fmla="*/ 4282751 w 5299787"/>
              <a:gd name="connsiteY67" fmla="*/ 578498 h 1464906"/>
              <a:gd name="connsiteX68" fmla="*/ 4394718 w 5299787"/>
              <a:gd name="connsiteY68" fmla="*/ 653143 h 1464906"/>
              <a:gd name="connsiteX69" fmla="*/ 4422710 w 5299787"/>
              <a:gd name="connsiteY69" fmla="*/ 671804 h 1464906"/>
              <a:gd name="connsiteX70" fmla="*/ 4497355 w 5299787"/>
              <a:gd name="connsiteY70" fmla="*/ 727788 h 1464906"/>
              <a:gd name="connsiteX71" fmla="*/ 4553338 w 5299787"/>
              <a:gd name="connsiteY71" fmla="*/ 765110 h 1464906"/>
              <a:gd name="connsiteX72" fmla="*/ 4618653 w 5299787"/>
              <a:gd name="connsiteY72" fmla="*/ 802433 h 1464906"/>
              <a:gd name="connsiteX73" fmla="*/ 4646644 w 5299787"/>
              <a:gd name="connsiteY73" fmla="*/ 830425 h 1464906"/>
              <a:gd name="connsiteX74" fmla="*/ 4674636 w 5299787"/>
              <a:gd name="connsiteY74" fmla="*/ 849086 h 1464906"/>
              <a:gd name="connsiteX75" fmla="*/ 4711959 w 5299787"/>
              <a:gd name="connsiteY75" fmla="*/ 877078 h 1464906"/>
              <a:gd name="connsiteX76" fmla="*/ 4739951 w 5299787"/>
              <a:gd name="connsiteY76" fmla="*/ 905070 h 1464906"/>
              <a:gd name="connsiteX77" fmla="*/ 4786604 w 5299787"/>
              <a:gd name="connsiteY77" fmla="*/ 933061 h 1464906"/>
              <a:gd name="connsiteX78" fmla="*/ 4814595 w 5299787"/>
              <a:gd name="connsiteY78" fmla="*/ 961053 h 1464906"/>
              <a:gd name="connsiteX79" fmla="*/ 4851918 w 5299787"/>
              <a:gd name="connsiteY79" fmla="*/ 979714 h 1464906"/>
              <a:gd name="connsiteX80" fmla="*/ 4879910 w 5299787"/>
              <a:gd name="connsiteY80" fmla="*/ 998376 h 1464906"/>
              <a:gd name="connsiteX81" fmla="*/ 4926563 w 5299787"/>
              <a:gd name="connsiteY81" fmla="*/ 1026367 h 1464906"/>
              <a:gd name="connsiteX82" fmla="*/ 4945224 w 5299787"/>
              <a:gd name="connsiteY82" fmla="*/ 1045029 h 1464906"/>
              <a:gd name="connsiteX83" fmla="*/ 4973216 w 5299787"/>
              <a:gd name="connsiteY83" fmla="*/ 1063690 h 1464906"/>
              <a:gd name="connsiteX84" fmla="*/ 5001208 w 5299787"/>
              <a:gd name="connsiteY84" fmla="*/ 1091682 h 1464906"/>
              <a:gd name="connsiteX85" fmla="*/ 5057191 w 5299787"/>
              <a:gd name="connsiteY85" fmla="*/ 1129004 h 1464906"/>
              <a:gd name="connsiteX86" fmla="*/ 5113175 w 5299787"/>
              <a:gd name="connsiteY86" fmla="*/ 1175657 h 1464906"/>
              <a:gd name="connsiteX87" fmla="*/ 5178489 w 5299787"/>
              <a:gd name="connsiteY87" fmla="*/ 1231641 h 1464906"/>
              <a:gd name="connsiteX88" fmla="*/ 5281126 w 5299787"/>
              <a:gd name="connsiteY88" fmla="*/ 1306286 h 1464906"/>
              <a:gd name="connsiteX89" fmla="*/ 5299787 w 5299787"/>
              <a:gd name="connsiteY89" fmla="*/ 1315616 h 146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299787" h="1464906">
                <a:moveTo>
                  <a:pt x="0" y="1464906"/>
                </a:moveTo>
                <a:cubicBezTo>
                  <a:pt x="15551" y="1458686"/>
                  <a:pt x="32012" y="1454379"/>
                  <a:pt x="46653" y="1446245"/>
                </a:cubicBezTo>
                <a:cubicBezTo>
                  <a:pt x="60247" y="1438693"/>
                  <a:pt x="71235" y="1427171"/>
                  <a:pt x="83975" y="1418253"/>
                </a:cubicBezTo>
                <a:cubicBezTo>
                  <a:pt x="104616" y="1403804"/>
                  <a:pt x="155494" y="1372547"/>
                  <a:pt x="177281" y="1352939"/>
                </a:cubicBezTo>
                <a:cubicBezTo>
                  <a:pt x="196897" y="1335284"/>
                  <a:pt x="214604" y="1315616"/>
                  <a:pt x="233265" y="1296955"/>
                </a:cubicBezTo>
                <a:lnTo>
                  <a:pt x="298579" y="1231641"/>
                </a:lnTo>
                <a:lnTo>
                  <a:pt x="335902" y="1194319"/>
                </a:lnTo>
                <a:cubicBezTo>
                  <a:pt x="342123" y="1188098"/>
                  <a:pt x="347525" y="1180935"/>
                  <a:pt x="354563" y="1175657"/>
                </a:cubicBezTo>
                <a:cubicBezTo>
                  <a:pt x="367004" y="1166326"/>
                  <a:pt x="380078" y="1157785"/>
                  <a:pt x="391885" y="1147665"/>
                </a:cubicBezTo>
                <a:cubicBezTo>
                  <a:pt x="436361" y="1109543"/>
                  <a:pt x="400256" y="1126215"/>
                  <a:pt x="447869" y="1110343"/>
                </a:cubicBezTo>
                <a:cubicBezTo>
                  <a:pt x="506927" y="1021755"/>
                  <a:pt x="393908" y="1182965"/>
                  <a:pt x="541175" y="1035698"/>
                </a:cubicBezTo>
                <a:cubicBezTo>
                  <a:pt x="550506" y="1026367"/>
                  <a:pt x="559030" y="1016154"/>
                  <a:pt x="569167" y="1007706"/>
                </a:cubicBezTo>
                <a:cubicBezTo>
                  <a:pt x="577782" y="1000527"/>
                  <a:pt x="588034" y="995563"/>
                  <a:pt x="597159" y="989045"/>
                </a:cubicBezTo>
                <a:cubicBezTo>
                  <a:pt x="609813" y="980006"/>
                  <a:pt x="622674" y="971173"/>
                  <a:pt x="634481" y="961053"/>
                </a:cubicBezTo>
                <a:cubicBezTo>
                  <a:pt x="644500" y="952465"/>
                  <a:pt x="652454" y="941649"/>
                  <a:pt x="662473" y="933061"/>
                </a:cubicBezTo>
                <a:cubicBezTo>
                  <a:pt x="674280" y="922941"/>
                  <a:pt x="687141" y="914109"/>
                  <a:pt x="699795" y="905070"/>
                </a:cubicBezTo>
                <a:cubicBezTo>
                  <a:pt x="708920" y="898552"/>
                  <a:pt x="719405" y="893858"/>
                  <a:pt x="727787" y="886408"/>
                </a:cubicBezTo>
                <a:cubicBezTo>
                  <a:pt x="747512" y="868875"/>
                  <a:pt x="765110" y="849086"/>
                  <a:pt x="783771" y="830425"/>
                </a:cubicBezTo>
                <a:cubicBezTo>
                  <a:pt x="793102" y="821094"/>
                  <a:pt x="800448" y="809222"/>
                  <a:pt x="811763" y="802433"/>
                </a:cubicBezTo>
                <a:cubicBezTo>
                  <a:pt x="909799" y="743611"/>
                  <a:pt x="816438" y="804757"/>
                  <a:pt x="886408" y="746449"/>
                </a:cubicBezTo>
                <a:cubicBezTo>
                  <a:pt x="913650" y="723747"/>
                  <a:pt x="945308" y="706210"/>
                  <a:pt x="970383" y="681135"/>
                </a:cubicBezTo>
                <a:cubicBezTo>
                  <a:pt x="1036506" y="615012"/>
                  <a:pt x="952279" y="694713"/>
                  <a:pt x="1045028" y="625151"/>
                </a:cubicBezTo>
                <a:cubicBezTo>
                  <a:pt x="1100617" y="583459"/>
                  <a:pt x="1042212" y="604861"/>
                  <a:pt x="1110342" y="587829"/>
                </a:cubicBezTo>
                <a:cubicBezTo>
                  <a:pt x="1129003" y="569168"/>
                  <a:pt x="1141289" y="540191"/>
                  <a:pt x="1166326" y="531845"/>
                </a:cubicBezTo>
                <a:cubicBezTo>
                  <a:pt x="1200075" y="520595"/>
                  <a:pt x="1191700" y="526114"/>
                  <a:pt x="1222310" y="503853"/>
                </a:cubicBezTo>
                <a:cubicBezTo>
                  <a:pt x="1247463" y="485560"/>
                  <a:pt x="1274963" y="469863"/>
                  <a:pt x="1296955" y="447870"/>
                </a:cubicBezTo>
                <a:cubicBezTo>
                  <a:pt x="1303175" y="441649"/>
                  <a:pt x="1308073" y="433734"/>
                  <a:pt x="1315616" y="429208"/>
                </a:cubicBezTo>
                <a:cubicBezTo>
                  <a:pt x="1324050" y="424148"/>
                  <a:pt x="1334277" y="422988"/>
                  <a:pt x="1343608" y="419878"/>
                </a:cubicBezTo>
                <a:cubicBezTo>
                  <a:pt x="1432907" y="330579"/>
                  <a:pt x="1318571" y="436570"/>
                  <a:pt x="1399591" y="382555"/>
                </a:cubicBezTo>
                <a:cubicBezTo>
                  <a:pt x="1469478" y="335962"/>
                  <a:pt x="1389022" y="367416"/>
                  <a:pt x="1455575" y="345233"/>
                </a:cubicBezTo>
                <a:cubicBezTo>
                  <a:pt x="1498063" y="302745"/>
                  <a:pt x="1466852" y="328055"/>
                  <a:pt x="1520889" y="298580"/>
                </a:cubicBezTo>
                <a:cubicBezTo>
                  <a:pt x="1603786" y="253363"/>
                  <a:pt x="1558868" y="270369"/>
                  <a:pt x="1614195" y="251927"/>
                </a:cubicBezTo>
                <a:cubicBezTo>
                  <a:pt x="1675541" y="211028"/>
                  <a:pt x="1609472" y="251529"/>
                  <a:pt x="1670179" y="223935"/>
                </a:cubicBezTo>
                <a:cubicBezTo>
                  <a:pt x="1695504" y="212424"/>
                  <a:pt x="1718433" y="195409"/>
                  <a:pt x="1744824" y="186612"/>
                </a:cubicBezTo>
                <a:lnTo>
                  <a:pt x="1800808" y="167951"/>
                </a:lnTo>
                <a:cubicBezTo>
                  <a:pt x="1810139" y="164841"/>
                  <a:pt x="1820003" y="163020"/>
                  <a:pt x="1828800" y="158621"/>
                </a:cubicBezTo>
                <a:cubicBezTo>
                  <a:pt x="1841241" y="152400"/>
                  <a:pt x="1852927" y="144358"/>
                  <a:pt x="1866122" y="139959"/>
                </a:cubicBezTo>
                <a:cubicBezTo>
                  <a:pt x="1920106" y="121964"/>
                  <a:pt x="1951389" y="119781"/>
                  <a:pt x="2006081" y="111967"/>
                </a:cubicBezTo>
                <a:cubicBezTo>
                  <a:pt x="2021632" y="105747"/>
                  <a:pt x="2036845" y="98602"/>
                  <a:pt x="2052734" y="93306"/>
                </a:cubicBezTo>
                <a:cubicBezTo>
                  <a:pt x="2118423" y="71410"/>
                  <a:pt x="2106264" y="78300"/>
                  <a:pt x="2164702" y="65314"/>
                </a:cubicBezTo>
                <a:cubicBezTo>
                  <a:pt x="2177220" y="62532"/>
                  <a:pt x="2189741" y="59669"/>
                  <a:pt x="2202024" y="55984"/>
                </a:cubicBezTo>
                <a:cubicBezTo>
                  <a:pt x="2220865" y="50332"/>
                  <a:pt x="2238489" y="39763"/>
                  <a:pt x="2258008" y="37323"/>
                </a:cubicBezTo>
                <a:lnTo>
                  <a:pt x="2332653" y="27992"/>
                </a:lnTo>
                <a:cubicBezTo>
                  <a:pt x="2345094" y="24882"/>
                  <a:pt x="2357358" y="20955"/>
                  <a:pt x="2369975" y="18661"/>
                </a:cubicBezTo>
                <a:cubicBezTo>
                  <a:pt x="2426720" y="8344"/>
                  <a:pt x="2479895" y="5276"/>
                  <a:pt x="2537926" y="0"/>
                </a:cubicBezTo>
                <a:lnTo>
                  <a:pt x="2976465" y="9331"/>
                </a:lnTo>
                <a:cubicBezTo>
                  <a:pt x="3052749" y="12156"/>
                  <a:pt x="3028521" y="20012"/>
                  <a:pt x="3097763" y="37323"/>
                </a:cubicBezTo>
                <a:cubicBezTo>
                  <a:pt x="3128534" y="45016"/>
                  <a:pt x="3160979" y="45954"/>
                  <a:pt x="3191069" y="55984"/>
                </a:cubicBezTo>
                <a:cubicBezTo>
                  <a:pt x="3209730" y="62204"/>
                  <a:pt x="3228567" y="67923"/>
                  <a:pt x="3247053" y="74645"/>
                </a:cubicBezTo>
                <a:cubicBezTo>
                  <a:pt x="3262794" y="80369"/>
                  <a:pt x="3277547" y="88899"/>
                  <a:pt x="3293706" y="93306"/>
                </a:cubicBezTo>
                <a:cubicBezTo>
                  <a:pt x="3311958" y="98284"/>
                  <a:pt x="3331138" y="98927"/>
                  <a:pt x="3349689" y="102637"/>
                </a:cubicBezTo>
                <a:cubicBezTo>
                  <a:pt x="3362264" y="105152"/>
                  <a:pt x="3374571" y="108857"/>
                  <a:pt x="3387012" y="111967"/>
                </a:cubicBezTo>
                <a:cubicBezTo>
                  <a:pt x="3475419" y="156173"/>
                  <a:pt x="3364145" y="105107"/>
                  <a:pt x="3480318" y="139959"/>
                </a:cubicBezTo>
                <a:cubicBezTo>
                  <a:pt x="3493641" y="143956"/>
                  <a:pt x="3504855" y="153142"/>
                  <a:pt x="3517640" y="158621"/>
                </a:cubicBezTo>
                <a:cubicBezTo>
                  <a:pt x="3542739" y="169378"/>
                  <a:pt x="3564912" y="171807"/>
                  <a:pt x="3592285" y="177282"/>
                </a:cubicBezTo>
                <a:lnTo>
                  <a:pt x="3666930" y="214604"/>
                </a:lnTo>
                <a:cubicBezTo>
                  <a:pt x="3679371" y="220824"/>
                  <a:pt x="3690879" y="229444"/>
                  <a:pt x="3704253" y="233265"/>
                </a:cubicBezTo>
                <a:lnTo>
                  <a:pt x="3769567" y="251927"/>
                </a:lnTo>
                <a:cubicBezTo>
                  <a:pt x="3834419" y="295161"/>
                  <a:pt x="3752908" y="243598"/>
                  <a:pt x="3844212" y="289249"/>
                </a:cubicBezTo>
                <a:cubicBezTo>
                  <a:pt x="3916568" y="325427"/>
                  <a:pt x="3829834" y="293786"/>
                  <a:pt x="3900195" y="317241"/>
                </a:cubicBezTo>
                <a:cubicBezTo>
                  <a:pt x="3916218" y="329258"/>
                  <a:pt x="3946407" y="352978"/>
                  <a:pt x="3965510" y="363894"/>
                </a:cubicBezTo>
                <a:cubicBezTo>
                  <a:pt x="3977586" y="370795"/>
                  <a:pt x="3991037" y="375183"/>
                  <a:pt x="4002832" y="382555"/>
                </a:cubicBezTo>
                <a:cubicBezTo>
                  <a:pt x="4016019" y="390797"/>
                  <a:pt x="4027216" y="401921"/>
                  <a:pt x="4040155" y="410547"/>
                </a:cubicBezTo>
                <a:cubicBezTo>
                  <a:pt x="4055245" y="420607"/>
                  <a:pt x="4072493" y="427405"/>
                  <a:pt x="4086808" y="438539"/>
                </a:cubicBezTo>
                <a:cubicBezTo>
                  <a:pt x="4100696" y="449341"/>
                  <a:pt x="4110055" y="465305"/>
                  <a:pt x="4124130" y="475861"/>
                </a:cubicBezTo>
                <a:cubicBezTo>
                  <a:pt x="4135258" y="484207"/>
                  <a:pt x="4149880" y="486807"/>
                  <a:pt x="4161453" y="494523"/>
                </a:cubicBezTo>
                <a:cubicBezTo>
                  <a:pt x="4178023" y="505570"/>
                  <a:pt x="4191732" y="520509"/>
                  <a:pt x="4208106" y="531845"/>
                </a:cubicBezTo>
                <a:cubicBezTo>
                  <a:pt x="4232231" y="548546"/>
                  <a:pt x="4259278" y="560893"/>
                  <a:pt x="4282751" y="578498"/>
                </a:cubicBezTo>
                <a:cubicBezTo>
                  <a:pt x="4366809" y="641542"/>
                  <a:pt x="4262994" y="565328"/>
                  <a:pt x="4394718" y="653143"/>
                </a:cubicBezTo>
                <a:cubicBezTo>
                  <a:pt x="4404049" y="659363"/>
                  <a:pt x="4413641" y="665208"/>
                  <a:pt x="4422710" y="671804"/>
                </a:cubicBezTo>
                <a:cubicBezTo>
                  <a:pt x="4447863" y="690097"/>
                  <a:pt x="4471476" y="710536"/>
                  <a:pt x="4497355" y="727788"/>
                </a:cubicBezTo>
                <a:cubicBezTo>
                  <a:pt x="4516016" y="740229"/>
                  <a:pt x="4535396" y="751653"/>
                  <a:pt x="4553338" y="765110"/>
                </a:cubicBezTo>
                <a:cubicBezTo>
                  <a:pt x="4598529" y="799003"/>
                  <a:pt x="4575908" y="788184"/>
                  <a:pt x="4618653" y="802433"/>
                </a:cubicBezTo>
                <a:cubicBezTo>
                  <a:pt x="4627983" y="811764"/>
                  <a:pt x="4636507" y="821978"/>
                  <a:pt x="4646644" y="830425"/>
                </a:cubicBezTo>
                <a:cubicBezTo>
                  <a:pt x="4655259" y="837604"/>
                  <a:pt x="4665511" y="842568"/>
                  <a:pt x="4674636" y="849086"/>
                </a:cubicBezTo>
                <a:cubicBezTo>
                  <a:pt x="4687291" y="858125"/>
                  <a:pt x="4700152" y="866957"/>
                  <a:pt x="4711959" y="877078"/>
                </a:cubicBezTo>
                <a:cubicBezTo>
                  <a:pt x="4721978" y="885666"/>
                  <a:pt x="4729395" y="897153"/>
                  <a:pt x="4739951" y="905070"/>
                </a:cubicBezTo>
                <a:cubicBezTo>
                  <a:pt x="4754459" y="915951"/>
                  <a:pt x="4772096" y="922180"/>
                  <a:pt x="4786604" y="933061"/>
                </a:cubicBezTo>
                <a:cubicBezTo>
                  <a:pt x="4797160" y="940978"/>
                  <a:pt x="4803858" y="953383"/>
                  <a:pt x="4814595" y="961053"/>
                </a:cubicBezTo>
                <a:cubicBezTo>
                  <a:pt x="4825914" y="969138"/>
                  <a:pt x="4839841" y="972813"/>
                  <a:pt x="4851918" y="979714"/>
                </a:cubicBezTo>
                <a:cubicBezTo>
                  <a:pt x="4861655" y="985278"/>
                  <a:pt x="4870400" y="992433"/>
                  <a:pt x="4879910" y="998376"/>
                </a:cubicBezTo>
                <a:cubicBezTo>
                  <a:pt x="4895289" y="1007988"/>
                  <a:pt x="4911806" y="1015826"/>
                  <a:pt x="4926563" y="1026367"/>
                </a:cubicBezTo>
                <a:cubicBezTo>
                  <a:pt x="4933721" y="1031480"/>
                  <a:pt x="4938355" y="1039533"/>
                  <a:pt x="4945224" y="1045029"/>
                </a:cubicBezTo>
                <a:cubicBezTo>
                  <a:pt x="4953981" y="1052034"/>
                  <a:pt x="4964601" y="1056511"/>
                  <a:pt x="4973216" y="1063690"/>
                </a:cubicBezTo>
                <a:cubicBezTo>
                  <a:pt x="4983353" y="1072138"/>
                  <a:pt x="4990792" y="1083581"/>
                  <a:pt x="5001208" y="1091682"/>
                </a:cubicBezTo>
                <a:cubicBezTo>
                  <a:pt x="5018911" y="1105451"/>
                  <a:pt x="5041332" y="1113145"/>
                  <a:pt x="5057191" y="1129004"/>
                </a:cubicBezTo>
                <a:cubicBezTo>
                  <a:pt x="5093112" y="1164925"/>
                  <a:pt x="5074204" y="1149677"/>
                  <a:pt x="5113175" y="1175657"/>
                </a:cubicBezTo>
                <a:cubicBezTo>
                  <a:pt x="5145872" y="1224703"/>
                  <a:pt x="5115790" y="1188233"/>
                  <a:pt x="5178489" y="1231641"/>
                </a:cubicBezTo>
                <a:cubicBezTo>
                  <a:pt x="5206461" y="1251007"/>
                  <a:pt x="5247318" y="1286002"/>
                  <a:pt x="5281126" y="1306286"/>
                </a:cubicBezTo>
                <a:cubicBezTo>
                  <a:pt x="5287089" y="1309864"/>
                  <a:pt x="5293567" y="1312506"/>
                  <a:pt x="5299787" y="1315616"/>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13" name="Straight Connector 12"/>
          <p:cNvCxnSpPr/>
          <p:nvPr/>
        </p:nvCxnSpPr>
        <p:spPr bwMode="auto">
          <a:xfrm>
            <a:off x="5006286" y="3283268"/>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4442670" y="2857367"/>
            <a:ext cx="1127232" cy="369332"/>
          </a:xfrm>
          <a:prstGeom prst="rect">
            <a:avLst/>
          </a:prstGeom>
          <a:noFill/>
        </p:spPr>
        <p:txBody>
          <a:bodyPr wrap="none" rtlCol="0">
            <a:spAutoFit/>
          </a:bodyPr>
          <a:lstStyle/>
          <a:p>
            <a:r>
              <a:rPr lang="nb-NO" dirty="0"/>
              <a:t>MBCR=0</a:t>
            </a:r>
            <a:endParaRPr lang="en-US" dirty="0"/>
          </a:p>
        </p:txBody>
      </p:sp>
      <p:sp>
        <p:nvSpPr>
          <p:cNvPr id="15" name="TextBox 14"/>
          <p:cNvSpPr txBox="1"/>
          <p:nvPr/>
        </p:nvSpPr>
        <p:spPr>
          <a:xfrm>
            <a:off x="6439421" y="3641390"/>
            <a:ext cx="1255472" cy="369332"/>
          </a:xfrm>
          <a:prstGeom prst="rect">
            <a:avLst/>
          </a:prstGeom>
          <a:noFill/>
        </p:spPr>
        <p:txBody>
          <a:bodyPr wrap="none" rtlCol="0">
            <a:spAutoFit/>
          </a:bodyPr>
          <a:lstStyle/>
          <a:p>
            <a:r>
              <a:rPr lang="nb-NO" dirty="0"/>
              <a:t>MBCR &lt; 0</a:t>
            </a:r>
            <a:endParaRPr lang="en-US" dirty="0"/>
          </a:p>
        </p:txBody>
      </p:sp>
      <p:sp>
        <p:nvSpPr>
          <p:cNvPr id="16" name="TextBox 15"/>
          <p:cNvSpPr txBox="1"/>
          <p:nvPr/>
        </p:nvSpPr>
        <p:spPr>
          <a:xfrm>
            <a:off x="2317680" y="3681651"/>
            <a:ext cx="1255472" cy="369332"/>
          </a:xfrm>
          <a:prstGeom prst="rect">
            <a:avLst/>
          </a:prstGeom>
          <a:noFill/>
        </p:spPr>
        <p:txBody>
          <a:bodyPr wrap="none" rtlCol="0">
            <a:spAutoFit/>
          </a:bodyPr>
          <a:lstStyle/>
          <a:p>
            <a:r>
              <a:rPr lang="nb-NO" dirty="0"/>
              <a:t>MBCR &gt; 0</a:t>
            </a:r>
            <a:endParaRPr lang="en-US" dirty="0"/>
          </a:p>
        </p:txBody>
      </p:sp>
      <p:sp>
        <p:nvSpPr>
          <p:cNvPr id="17" name="TextBox 16"/>
          <p:cNvSpPr txBox="1"/>
          <p:nvPr/>
        </p:nvSpPr>
        <p:spPr>
          <a:xfrm>
            <a:off x="4290018" y="4102936"/>
            <a:ext cx="1822935" cy="400110"/>
          </a:xfrm>
          <a:prstGeom prst="rect">
            <a:avLst/>
          </a:prstGeom>
          <a:noFill/>
        </p:spPr>
        <p:txBody>
          <a:bodyPr wrap="none" rtlCol="0">
            <a:spAutoFit/>
          </a:bodyPr>
          <a:lstStyle/>
          <a:p>
            <a:r>
              <a:rPr lang="nb-NO" i="1" dirty="0"/>
              <a:t>Profitable com</a:t>
            </a:r>
            <a:endParaRPr lang="en-US" i="1" dirty="0"/>
          </a:p>
        </p:txBody>
      </p:sp>
      <p:sp>
        <p:nvSpPr>
          <p:cNvPr id="18" name="TextBox 17"/>
          <p:cNvSpPr txBox="1"/>
          <p:nvPr/>
        </p:nvSpPr>
        <p:spPr>
          <a:xfrm>
            <a:off x="5206584" y="2080978"/>
            <a:ext cx="4202806" cy="400110"/>
          </a:xfrm>
          <a:prstGeom prst="rect">
            <a:avLst/>
          </a:prstGeom>
          <a:noFill/>
        </p:spPr>
        <p:txBody>
          <a:bodyPr wrap="square" rtlCol="0">
            <a:spAutoFit/>
          </a:bodyPr>
          <a:lstStyle/>
          <a:p>
            <a:r>
              <a:rPr lang="nb-NO" i="1" dirty="0"/>
              <a:t>MBCR=Marginal Benefit-</a:t>
            </a:r>
            <a:r>
              <a:rPr lang="nb-NO" i="1" dirty="0" err="1"/>
              <a:t>Cost</a:t>
            </a:r>
            <a:r>
              <a:rPr lang="nb-NO" i="1" dirty="0"/>
              <a:t> Ratio</a:t>
            </a:r>
            <a:endParaRPr lang="en-US" i="1" dirty="0"/>
          </a:p>
        </p:txBody>
      </p:sp>
      <p:cxnSp>
        <p:nvCxnSpPr>
          <p:cNvPr id="20" name="Straight Connector 19"/>
          <p:cNvCxnSpPr>
            <a:stCxn id="12" idx="13"/>
          </p:cNvCxnSpPr>
          <p:nvPr/>
        </p:nvCxnSpPr>
        <p:spPr>
          <a:xfrm flipH="1">
            <a:off x="2947194" y="4539858"/>
            <a:ext cx="10211" cy="9689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38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59A38-ABBA-1794-0B9F-B9AF0B6D41C1}"/>
              </a:ext>
            </a:extLst>
          </p:cNvPr>
          <p:cNvSpPr>
            <a:spLocks noGrp="1"/>
          </p:cNvSpPr>
          <p:nvPr>
            <p:ph type="title"/>
          </p:nvPr>
        </p:nvSpPr>
        <p:spPr/>
        <p:txBody>
          <a:bodyPr/>
          <a:lstStyle/>
          <a:p>
            <a:r>
              <a:rPr lang="nb-NO" dirty="0"/>
              <a:t>Prosjektets formål</a:t>
            </a:r>
          </a:p>
        </p:txBody>
      </p:sp>
      <p:sp>
        <p:nvSpPr>
          <p:cNvPr id="5" name="Content Placeholder 4">
            <a:extLst>
              <a:ext uri="{FF2B5EF4-FFF2-40B4-BE49-F238E27FC236}">
                <a16:creationId xmlns:a16="http://schemas.microsoft.com/office/drawing/2014/main" id="{51ED0673-F49B-03A8-B9D6-3C27378EA75E}"/>
              </a:ext>
            </a:extLst>
          </p:cNvPr>
          <p:cNvSpPr>
            <a:spLocks noGrp="1"/>
          </p:cNvSpPr>
          <p:nvPr>
            <p:ph idx="1"/>
          </p:nvPr>
        </p:nvSpPr>
        <p:spPr/>
        <p:txBody>
          <a:bodyPr>
            <a:normAutofit fontScale="92500" lnSpcReduction="10000"/>
          </a:bodyPr>
          <a:lstStyle/>
          <a:p>
            <a:r>
              <a:rPr lang="nb-NO" dirty="0"/>
              <a:t>Frembringe ny kunnskap om effektene av Matprats generiske markedsføring av norsk kjøtt</a:t>
            </a:r>
          </a:p>
          <a:p>
            <a:pPr lvl="1"/>
            <a:r>
              <a:rPr lang="nb-NO" dirty="0"/>
              <a:t>Generisk = genus = art/type</a:t>
            </a:r>
          </a:p>
          <a:p>
            <a:pPr lvl="1"/>
            <a:r>
              <a:rPr lang="nb-NO" dirty="0"/>
              <a:t>Skal «gjøre kaken større»</a:t>
            </a:r>
          </a:p>
          <a:p>
            <a:pPr lvl="1"/>
            <a:endParaRPr lang="nb-NO" dirty="0"/>
          </a:p>
          <a:p>
            <a:r>
              <a:rPr lang="nb-NO" dirty="0"/>
              <a:t>Bygge en økonometrisk modell for å kunne isolere effekten av den generiske markedsføringen og avdekke eventuelt samspill med den merkespesifikke reklamen</a:t>
            </a:r>
          </a:p>
          <a:p>
            <a:endParaRPr lang="nb-NO" dirty="0"/>
          </a:p>
          <a:p>
            <a:r>
              <a:rPr lang="nb-NO" dirty="0"/>
              <a:t>I neste omgang (hovedprosjekt) utvide modellen med attributt-data for produktmerkene og gjøre simuleringer</a:t>
            </a:r>
          </a:p>
          <a:p>
            <a:pPr lvl="1"/>
            <a:r>
              <a:rPr lang="nb-NO" dirty="0"/>
              <a:t>Simulere endringer i kommunikasjon og produkter</a:t>
            </a:r>
          </a:p>
        </p:txBody>
      </p:sp>
    </p:spTree>
    <p:extLst>
      <p:ext uri="{BB962C8B-B14F-4D97-AF65-F5344CB8AC3E}">
        <p14:creationId xmlns:p14="http://schemas.microsoft.com/office/powerpoint/2010/main" val="113839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6DB1-DCBB-E4EC-25C5-80E09D67A3C0}"/>
              </a:ext>
            </a:extLst>
          </p:cNvPr>
          <p:cNvSpPr>
            <a:spLocks noGrp="1"/>
          </p:cNvSpPr>
          <p:nvPr>
            <p:ph type="title"/>
          </p:nvPr>
        </p:nvSpPr>
        <p:spPr/>
        <p:txBody>
          <a:bodyPr/>
          <a:lstStyle/>
          <a:p>
            <a:r>
              <a:rPr lang="nb-NO" dirty="0"/>
              <a:t>Matprats generiske markedsføring</a:t>
            </a:r>
          </a:p>
        </p:txBody>
      </p:sp>
      <p:sp>
        <p:nvSpPr>
          <p:cNvPr id="3" name="Content Placeholder 2">
            <a:extLst>
              <a:ext uri="{FF2B5EF4-FFF2-40B4-BE49-F238E27FC236}">
                <a16:creationId xmlns:a16="http://schemas.microsoft.com/office/drawing/2014/main" id="{2132CE28-22CF-B914-CF74-3A80E9A5BDC7}"/>
              </a:ext>
            </a:extLst>
          </p:cNvPr>
          <p:cNvSpPr>
            <a:spLocks noGrp="1"/>
          </p:cNvSpPr>
          <p:nvPr>
            <p:ph idx="1"/>
          </p:nvPr>
        </p:nvSpPr>
        <p:spPr>
          <a:xfrm>
            <a:off x="799200" y="1893837"/>
            <a:ext cx="4814994" cy="4237730"/>
          </a:xfrm>
        </p:spPr>
        <p:txBody>
          <a:bodyPr/>
          <a:lstStyle/>
          <a:p>
            <a:r>
              <a:rPr lang="nb-NO" dirty="0"/>
              <a:t>Gode og fristende oppskrifter på Matprat.no</a:t>
            </a:r>
          </a:p>
          <a:p>
            <a:endParaRPr lang="nb-NO" dirty="0"/>
          </a:p>
          <a:p>
            <a:r>
              <a:rPr lang="nb-NO" dirty="0"/>
              <a:t>Reklame for Matprat og kjøtt i en rekke kanaler online og offline</a:t>
            </a:r>
          </a:p>
          <a:p>
            <a:endParaRPr lang="nb-NO" dirty="0"/>
          </a:p>
          <a:p>
            <a:r>
              <a:rPr lang="nb-NO" dirty="0"/>
              <a:t>PR: Artikler, innlegg, kommentarer i mediene. </a:t>
            </a:r>
          </a:p>
        </p:txBody>
      </p:sp>
      <p:sp>
        <p:nvSpPr>
          <p:cNvPr id="4" name="Slide Number Placeholder 3">
            <a:extLst>
              <a:ext uri="{FF2B5EF4-FFF2-40B4-BE49-F238E27FC236}">
                <a16:creationId xmlns:a16="http://schemas.microsoft.com/office/drawing/2014/main" id="{61AB0C44-906D-24E6-3F1F-62C2F0116629}"/>
              </a:ext>
            </a:extLst>
          </p:cNvPr>
          <p:cNvSpPr>
            <a:spLocks noGrp="1"/>
          </p:cNvSpPr>
          <p:nvPr>
            <p:ph type="sldNum" sz="quarter" idx="12"/>
          </p:nvPr>
        </p:nvSpPr>
        <p:spPr/>
        <p:txBody>
          <a:bodyPr/>
          <a:lstStyle/>
          <a:p>
            <a:fld id="{3FA4DDC8-1D0B-4B83-8CF0-4F24D54506BB}" type="slidenum">
              <a:rPr lang="nb-NO" smtClean="0"/>
              <a:pPr/>
              <a:t>3</a:t>
            </a:fld>
            <a:endParaRPr lang="nb-NO"/>
          </a:p>
        </p:txBody>
      </p:sp>
    </p:spTree>
    <p:extLst>
      <p:ext uri="{BB962C8B-B14F-4D97-AF65-F5344CB8AC3E}">
        <p14:creationId xmlns:p14="http://schemas.microsoft.com/office/powerpoint/2010/main" val="191144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4A37-6E4D-F847-9966-B3275DDECC04}"/>
              </a:ext>
            </a:extLst>
          </p:cNvPr>
          <p:cNvSpPr>
            <a:spLocks noGrp="1"/>
          </p:cNvSpPr>
          <p:nvPr>
            <p:ph type="title"/>
          </p:nvPr>
        </p:nvSpPr>
        <p:spPr>
          <a:xfrm>
            <a:off x="800101" y="421425"/>
            <a:ext cx="7732885" cy="917054"/>
          </a:xfrm>
        </p:spPr>
        <p:txBody>
          <a:bodyPr anchor="b">
            <a:normAutofit/>
          </a:bodyPr>
          <a:lstStyle/>
          <a:p>
            <a:r>
              <a:rPr lang="nb-NO" dirty="0"/>
              <a:t>Effektvariabelen: Endring i ukentlig salg</a:t>
            </a:r>
          </a:p>
        </p:txBody>
      </p:sp>
      <p:sp>
        <p:nvSpPr>
          <p:cNvPr id="4" name="Slide Number Placeholder 3">
            <a:extLst>
              <a:ext uri="{FF2B5EF4-FFF2-40B4-BE49-F238E27FC236}">
                <a16:creationId xmlns:a16="http://schemas.microsoft.com/office/drawing/2014/main" id="{DF72B932-1415-2EFA-2B85-BBF4AA7C32D7}"/>
              </a:ext>
            </a:extLst>
          </p:cNvPr>
          <p:cNvSpPr>
            <a:spLocks noGrp="1"/>
          </p:cNvSpPr>
          <p:nvPr>
            <p:ph type="sldNum" sz="quarter" idx="12"/>
          </p:nvPr>
        </p:nvSpPr>
        <p:spPr>
          <a:xfrm>
            <a:off x="8889751" y="7103068"/>
            <a:ext cx="687711" cy="402567"/>
          </a:xfrm>
        </p:spPr>
        <p:txBody>
          <a:bodyPr anchor="t">
            <a:normAutofit/>
          </a:bodyPr>
          <a:lstStyle/>
          <a:p>
            <a:pPr>
              <a:spcAft>
                <a:spcPts val="600"/>
              </a:spcAft>
            </a:pPr>
            <a:fld id="{3FA4DDC8-1D0B-4B83-8CF0-4F24D54506BB}" type="slidenum">
              <a:rPr lang="nb-NO" smtClean="0"/>
              <a:pPr>
                <a:spcAft>
                  <a:spcPts val="600"/>
                </a:spcAft>
              </a:pPr>
              <a:t>4</a:t>
            </a:fld>
            <a:endParaRPr lang="nb-NO"/>
          </a:p>
        </p:txBody>
      </p:sp>
      <p:sp>
        <p:nvSpPr>
          <p:cNvPr id="3" name="Content Placeholder 2">
            <a:extLst>
              <a:ext uri="{FF2B5EF4-FFF2-40B4-BE49-F238E27FC236}">
                <a16:creationId xmlns:a16="http://schemas.microsoft.com/office/drawing/2014/main" id="{223B4659-B4E8-9E21-2419-43F18399AF89}"/>
              </a:ext>
            </a:extLst>
          </p:cNvPr>
          <p:cNvSpPr>
            <a:spLocks noGrp="1"/>
          </p:cNvSpPr>
          <p:nvPr>
            <p:ph idx="1"/>
          </p:nvPr>
        </p:nvSpPr>
        <p:spPr>
          <a:xfrm>
            <a:off x="799199" y="1893837"/>
            <a:ext cx="4237730" cy="4237730"/>
          </a:xfrm>
        </p:spPr>
        <p:txBody>
          <a:bodyPr anchor="t">
            <a:normAutofit/>
          </a:bodyPr>
          <a:lstStyle/>
          <a:p>
            <a:r>
              <a:rPr lang="nb-NO" i="1" dirty="0"/>
              <a:t>Endring i salg pr uke, totalt for norske kjøttprodukter</a:t>
            </a:r>
          </a:p>
          <a:p>
            <a:pPr marL="0" indent="0">
              <a:buNone/>
            </a:pPr>
            <a:endParaRPr lang="nb-NO" i="1" dirty="0"/>
          </a:p>
          <a:p>
            <a:r>
              <a:rPr lang="nb-NO" i="1" dirty="0"/>
              <a:t>Nielsen salgstall på ukebasis (2022-2024)</a:t>
            </a:r>
          </a:p>
          <a:p>
            <a:endParaRPr lang="nb-NO" dirty="0"/>
          </a:p>
        </p:txBody>
      </p:sp>
    </p:spTree>
    <p:extLst>
      <p:ext uri="{BB962C8B-B14F-4D97-AF65-F5344CB8AC3E}">
        <p14:creationId xmlns:p14="http://schemas.microsoft.com/office/powerpoint/2010/main" val="20321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124B3-FE1D-CC43-215C-E65AB7AE0F17}"/>
              </a:ext>
            </a:extLst>
          </p:cNvPr>
          <p:cNvSpPr>
            <a:spLocks noGrp="1"/>
          </p:cNvSpPr>
          <p:nvPr>
            <p:ph type="title"/>
          </p:nvPr>
        </p:nvSpPr>
        <p:spPr/>
        <p:txBody>
          <a:bodyPr/>
          <a:lstStyle/>
          <a:p>
            <a:r>
              <a:rPr lang="nb-NO" dirty="0"/>
              <a:t>Resultater – så langt</a:t>
            </a:r>
          </a:p>
        </p:txBody>
      </p:sp>
      <p:sp>
        <p:nvSpPr>
          <p:cNvPr id="4" name="Slide Number Placeholder 3">
            <a:extLst>
              <a:ext uri="{FF2B5EF4-FFF2-40B4-BE49-F238E27FC236}">
                <a16:creationId xmlns:a16="http://schemas.microsoft.com/office/drawing/2014/main" id="{9BFF40DE-9557-C629-DE86-CA65F7DF0396}"/>
              </a:ext>
            </a:extLst>
          </p:cNvPr>
          <p:cNvSpPr>
            <a:spLocks noGrp="1"/>
          </p:cNvSpPr>
          <p:nvPr>
            <p:ph type="sldNum" sz="quarter" idx="12"/>
          </p:nvPr>
        </p:nvSpPr>
        <p:spPr/>
        <p:txBody>
          <a:bodyPr/>
          <a:lstStyle/>
          <a:p>
            <a:fld id="{3FA4DDC8-1D0B-4B83-8CF0-4F24D54506BB}" type="slidenum">
              <a:rPr lang="nb-NO" smtClean="0"/>
              <a:pPr/>
              <a:t>5</a:t>
            </a:fld>
            <a:endParaRPr lang="nb-NO"/>
          </a:p>
        </p:txBody>
      </p:sp>
      <p:sp>
        <p:nvSpPr>
          <p:cNvPr id="5" name="Rectangle: Rounded Corners 4">
            <a:extLst>
              <a:ext uri="{FF2B5EF4-FFF2-40B4-BE49-F238E27FC236}">
                <a16:creationId xmlns:a16="http://schemas.microsoft.com/office/drawing/2014/main" id="{9D675F2F-849D-D809-BAF2-C059571A2811}"/>
              </a:ext>
            </a:extLst>
          </p:cNvPr>
          <p:cNvSpPr/>
          <p:nvPr/>
        </p:nvSpPr>
        <p:spPr>
          <a:xfrm>
            <a:off x="7041301" y="3337169"/>
            <a:ext cx="1699592" cy="824461"/>
          </a:xfrm>
          <a:prstGeom prst="roundRect">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1" dirty="0" err="1">
              <a:solidFill>
                <a:srgbClr val="00314A"/>
              </a:solidFill>
            </a:endParaRPr>
          </a:p>
        </p:txBody>
      </p:sp>
      <p:sp>
        <p:nvSpPr>
          <p:cNvPr id="6" name="TextBox 5">
            <a:extLst>
              <a:ext uri="{FF2B5EF4-FFF2-40B4-BE49-F238E27FC236}">
                <a16:creationId xmlns:a16="http://schemas.microsoft.com/office/drawing/2014/main" id="{E4BC1F38-E548-B41F-FCB5-D0E0F99726DA}"/>
              </a:ext>
            </a:extLst>
          </p:cNvPr>
          <p:cNvSpPr txBox="1"/>
          <p:nvPr/>
        </p:nvSpPr>
        <p:spPr>
          <a:xfrm>
            <a:off x="7171188" y="3412706"/>
            <a:ext cx="1439818" cy="584775"/>
          </a:xfrm>
          <a:prstGeom prst="rect">
            <a:avLst/>
          </a:prstGeom>
          <a:noFill/>
        </p:spPr>
        <p:txBody>
          <a:bodyPr wrap="none" rtlCol="0">
            <a:spAutoFit/>
          </a:bodyPr>
          <a:lstStyle/>
          <a:p>
            <a:pPr algn="ctr"/>
            <a:r>
              <a:rPr lang="nb-NO" sz="1600" b="1" dirty="0">
                <a:solidFill>
                  <a:schemeClr val="tx1">
                    <a:lumMod val="75000"/>
                    <a:lumOff val="25000"/>
                  </a:schemeClr>
                </a:solidFill>
              </a:rPr>
              <a:t>Endring i</a:t>
            </a:r>
          </a:p>
          <a:p>
            <a:pPr algn="ctr"/>
            <a:r>
              <a:rPr lang="nb-NO" sz="1600" b="1" dirty="0">
                <a:solidFill>
                  <a:schemeClr val="tx1">
                    <a:lumMod val="75000"/>
                    <a:lumOff val="25000"/>
                  </a:schemeClr>
                </a:solidFill>
              </a:rPr>
              <a:t>ukentlig salg</a:t>
            </a:r>
          </a:p>
        </p:txBody>
      </p:sp>
      <p:sp>
        <p:nvSpPr>
          <p:cNvPr id="7" name="Rectangle: Rounded Corners 6">
            <a:extLst>
              <a:ext uri="{FF2B5EF4-FFF2-40B4-BE49-F238E27FC236}">
                <a16:creationId xmlns:a16="http://schemas.microsoft.com/office/drawing/2014/main" id="{FBDFA674-6291-332B-828A-33ABFC84364C}"/>
              </a:ext>
            </a:extLst>
          </p:cNvPr>
          <p:cNvSpPr/>
          <p:nvPr/>
        </p:nvSpPr>
        <p:spPr>
          <a:xfrm>
            <a:off x="4282797" y="3337170"/>
            <a:ext cx="1699592" cy="735848"/>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a:solidFill>
                <a:srgbClr val="00314A"/>
              </a:solidFill>
            </a:endParaRPr>
          </a:p>
        </p:txBody>
      </p:sp>
      <p:sp>
        <p:nvSpPr>
          <p:cNvPr id="8" name="TextBox 7">
            <a:extLst>
              <a:ext uri="{FF2B5EF4-FFF2-40B4-BE49-F238E27FC236}">
                <a16:creationId xmlns:a16="http://schemas.microsoft.com/office/drawing/2014/main" id="{6FE62879-D251-6CEA-31F5-EE175CE915FE}"/>
              </a:ext>
            </a:extLst>
          </p:cNvPr>
          <p:cNvSpPr txBox="1"/>
          <p:nvPr/>
        </p:nvSpPr>
        <p:spPr>
          <a:xfrm>
            <a:off x="4548942" y="3412706"/>
            <a:ext cx="1167307" cy="584775"/>
          </a:xfrm>
          <a:prstGeom prst="rect">
            <a:avLst/>
          </a:prstGeom>
          <a:noFill/>
        </p:spPr>
        <p:txBody>
          <a:bodyPr wrap="none" rtlCol="0">
            <a:spAutoFit/>
          </a:bodyPr>
          <a:lstStyle/>
          <a:p>
            <a:pPr algn="ctr"/>
            <a:r>
              <a:rPr lang="nb-NO" sz="1600" dirty="0">
                <a:solidFill>
                  <a:schemeClr val="tx1">
                    <a:lumMod val="75000"/>
                    <a:lumOff val="25000"/>
                  </a:schemeClr>
                </a:solidFill>
              </a:rPr>
              <a:t>Besøk på</a:t>
            </a:r>
          </a:p>
          <a:p>
            <a:pPr algn="ctr"/>
            <a:r>
              <a:rPr lang="nb-NO" sz="1600" dirty="0">
                <a:solidFill>
                  <a:schemeClr val="tx1">
                    <a:lumMod val="75000"/>
                    <a:lumOff val="25000"/>
                  </a:schemeClr>
                </a:solidFill>
              </a:rPr>
              <a:t>Matprat.no</a:t>
            </a:r>
          </a:p>
        </p:txBody>
      </p:sp>
      <p:sp>
        <p:nvSpPr>
          <p:cNvPr id="9" name="Rectangle: Rounded Corners 8">
            <a:extLst>
              <a:ext uri="{FF2B5EF4-FFF2-40B4-BE49-F238E27FC236}">
                <a16:creationId xmlns:a16="http://schemas.microsoft.com/office/drawing/2014/main" id="{931A745D-9D31-8524-FF5E-FE6F35E4B216}"/>
              </a:ext>
            </a:extLst>
          </p:cNvPr>
          <p:cNvSpPr/>
          <p:nvPr/>
        </p:nvSpPr>
        <p:spPr>
          <a:xfrm>
            <a:off x="1387197" y="5076695"/>
            <a:ext cx="1699592" cy="735848"/>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a:solidFill>
                <a:srgbClr val="00314A"/>
              </a:solidFill>
            </a:endParaRPr>
          </a:p>
        </p:txBody>
      </p:sp>
      <p:sp>
        <p:nvSpPr>
          <p:cNvPr id="10" name="TextBox 9">
            <a:extLst>
              <a:ext uri="{FF2B5EF4-FFF2-40B4-BE49-F238E27FC236}">
                <a16:creationId xmlns:a16="http://schemas.microsoft.com/office/drawing/2014/main" id="{5A2ACF8A-AF61-4BC8-BCF6-DFF76EC2F386}"/>
              </a:ext>
            </a:extLst>
          </p:cNvPr>
          <p:cNvSpPr txBox="1"/>
          <p:nvPr/>
        </p:nvSpPr>
        <p:spPr>
          <a:xfrm>
            <a:off x="1403277" y="5152231"/>
            <a:ext cx="1667443" cy="584775"/>
          </a:xfrm>
          <a:prstGeom prst="rect">
            <a:avLst/>
          </a:prstGeom>
          <a:noFill/>
        </p:spPr>
        <p:txBody>
          <a:bodyPr wrap="none" rtlCol="0">
            <a:spAutoFit/>
          </a:bodyPr>
          <a:lstStyle/>
          <a:p>
            <a:pPr algn="ctr"/>
            <a:r>
              <a:rPr lang="nb-NO" sz="1600" dirty="0">
                <a:solidFill>
                  <a:schemeClr val="tx1">
                    <a:lumMod val="75000"/>
                    <a:lumOff val="25000"/>
                  </a:schemeClr>
                </a:solidFill>
              </a:rPr>
              <a:t>Reklame for </a:t>
            </a:r>
          </a:p>
          <a:p>
            <a:pPr algn="ctr"/>
            <a:r>
              <a:rPr lang="nb-NO" sz="1600" dirty="0">
                <a:solidFill>
                  <a:schemeClr val="tx1">
                    <a:lumMod val="75000"/>
                    <a:lumOff val="25000"/>
                  </a:schemeClr>
                </a:solidFill>
              </a:rPr>
              <a:t>produktmerkene</a:t>
            </a:r>
          </a:p>
        </p:txBody>
      </p:sp>
      <p:sp>
        <p:nvSpPr>
          <p:cNvPr id="11" name="Rectangle: Rounded Corners 10">
            <a:extLst>
              <a:ext uri="{FF2B5EF4-FFF2-40B4-BE49-F238E27FC236}">
                <a16:creationId xmlns:a16="http://schemas.microsoft.com/office/drawing/2014/main" id="{E03F457D-BB53-C10B-8204-08DB914AE8D4}"/>
              </a:ext>
            </a:extLst>
          </p:cNvPr>
          <p:cNvSpPr/>
          <p:nvPr/>
        </p:nvSpPr>
        <p:spPr>
          <a:xfrm>
            <a:off x="1382682" y="3780632"/>
            <a:ext cx="1699592" cy="933157"/>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a:solidFill>
                <a:srgbClr val="00314A"/>
              </a:solidFill>
            </a:endParaRPr>
          </a:p>
        </p:txBody>
      </p:sp>
      <p:sp>
        <p:nvSpPr>
          <p:cNvPr id="12" name="TextBox 11">
            <a:extLst>
              <a:ext uri="{FF2B5EF4-FFF2-40B4-BE49-F238E27FC236}">
                <a16:creationId xmlns:a16="http://schemas.microsoft.com/office/drawing/2014/main" id="{B5270678-F615-8234-D613-D96B0CECE000}"/>
              </a:ext>
            </a:extLst>
          </p:cNvPr>
          <p:cNvSpPr txBox="1"/>
          <p:nvPr/>
        </p:nvSpPr>
        <p:spPr>
          <a:xfrm>
            <a:off x="1468199" y="3954822"/>
            <a:ext cx="1553631" cy="584775"/>
          </a:xfrm>
          <a:prstGeom prst="rect">
            <a:avLst/>
          </a:prstGeom>
          <a:noFill/>
        </p:spPr>
        <p:txBody>
          <a:bodyPr wrap="none" rtlCol="0">
            <a:spAutoFit/>
          </a:bodyPr>
          <a:lstStyle/>
          <a:p>
            <a:pPr algn="ctr"/>
            <a:r>
              <a:rPr lang="nb-NO" sz="1600" dirty="0">
                <a:solidFill>
                  <a:schemeClr val="tx1">
                    <a:lumMod val="75000"/>
                    <a:lumOff val="25000"/>
                  </a:schemeClr>
                </a:solidFill>
              </a:rPr>
              <a:t>Markedsføring </a:t>
            </a:r>
          </a:p>
          <a:p>
            <a:pPr algn="ctr"/>
            <a:r>
              <a:rPr lang="nb-NO" sz="1600" dirty="0">
                <a:solidFill>
                  <a:schemeClr val="tx1">
                    <a:lumMod val="75000"/>
                    <a:lumOff val="25000"/>
                  </a:schemeClr>
                </a:solidFill>
              </a:rPr>
              <a:t>Matprat</a:t>
            </a:r>
          </a:p>
        </p:txBody>
      </p:sp>
      <p:sp>
        <p:nvSpPr>
          <p:cNvPr id="13" name="Rectangle: Rounded Corners 12">
            <a:extLst>
              <a:ext uri="{FF2B5EF4-FFF2-40B4-BE49-F238E27FC236}">
                <a16:creationId xmlns:a16="http://schemas.microsoft.com/office/drawing/2014/main" id="{946BAF2D-8878-55CD-F6F4-F168C6624377}"/>
              </a:ext>
            </a:extLst>
          </p:cNvPr>
          <p:cNvSpPr/>
          <p:nvPr/>
        </p:nvSpPr>
        <p:spPr>
          <a:xfrm>
            <a:off x="1296370" y="2087102"/>
            <a:ext cx="1699592" cy="735848"/>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a:solidFill>
                <a:srgbClr val="00314A"/>
              </a:solidFill>
            </a:endParaRPr>
          </a:p>
        </p:txBody>
      </p:sp>
      <p:sp>
        <p:nvSpPr>
          <p:cNvPr id="14" name="TextBox 13">
            <a:extLst>
              <a:ext uri="{FF2B5EF4-FFF2-40B4-BE49-F238E27FC236}">
                <a16:creationId xmlns:a16="http://schemas.microsoft.com/office/drawing/2014/main" id="{0840ABA0-B1A0-D4E2-BA42-CA551395D5BD}"/>
              </a:ext>
            </a:extLst>
          </p:cNvPr>
          <p:cNvSpPr txBox="1"/>
          <p:nvPr/>
        </p:nvSpPr>
        <p:spPr>
          <a:xfrm>
            <a:off x="1370154" y="2162638"/>
            <a:ext cx="1552028" cy="584775"/>
          </a:xfrm>
          <a:prstGeom prst="rect">
            <a:avLst/>
          </a:prstGeom>
          <a:noFill/>
        </p:spPr>
        <p:txBody>
          <a:bodyPr wrap="none" rtlCol="0">
            <a:spAutoFit/>
          </a:bodyPr>
          <a:lstStyle/>
          <a:p>
            <a:pPr algn="ctr"/>
            <a:r>
              <a:rPr lang="nb-NO" sz="1600" dirty="0">
                <a:solidFill>
                  <a:schemeClr val="tx1">
                    <a:lumMod val="75000"/>
                    <a:lumOff val="25000"/>
                  </a:schemeClr>
                </a:solidFill>
              </a:rPr>
              <a:t>PR (antall </a:t>
            </a:r>
          </a:p>
          <a:p>
            <a:pPr algn="ctr"/>
            <a:r>
              <a:rPr lang="nb-NO" sz="1600" dirty="0">
                <a:solidFill>
                  <a:schemeClr val="tx1">
                    <a:lumMod val="75000"/>
                    <a:lumOff val="25000"/>
                  </a:schemeClr>
                </a:solidFill>
              </a:rPr>
              <a:t>eksponeringer)</a:t>
            </a:r>
          </a:p>
        </p:txBody>
      </p:sp>
      <p:sp>
        <p:nvSpPr>
          <p:cNvPr id="15" name="Rectangle: Rounded Corners 14">
            <a:extLst>
              <a:ext uri="{FF2B5EF4-FFF2-40B4-BE49-F238E27FC236}">
                <a16:creationId xmlns:a16="http://schemas.microsoft.com/office/drawing/2014/main" id="{85F783EF-49E1-704C-C351-553EDDCD7BC1}"/>
              </a:ext>
            </a:extLst>
          </p:cNvPr>
          <p:cNvSpPr/>
          <p:nvPr/>
        </p:nvSpPr>
        <p:spPr>
          <a:xfrm>
            <a:off x="5982389" y="5170988"/>
            <a:ext cx="1699592" cy="735848"/>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a:solidFill>
                <a:srgbClr val="00314A"/>
              </a:solidFill>
            </a:endParaRPr>
          </a:p>
        </p:txBody>
      </p:sp>
      <p:sp>
        <p:nvSpPr>
          <p:cNvPr id="16" name="TextBox 15">
            <a:extLst>
              <a:ext uri="{FF2B5EF4-FFF2-40B4-BE49-F238E27FC236}">
                <a16:creationId xmlns:a16="http://schemas.microsoft.com/office/drawing/2014/main" id="{494BD687-4A62-6CD5-D8ED-693CA5BF5FE4}"/>
              </a:ext>
            </a:extLst>
          </p:cNvPr>
          <p:cNvSpPr txBox="1"/>
          <p:nvPr/>
        </p:nvSpPr>
        <p:spPr>
          <a:xfrm>
            <a:off x="6347118" y="5246524"/>
            <a:ext cx="970138" cy="584775"/>
          </a:xfrm>
          <a:prstGeom prst="rect">
            <a:avLst/>
          </a:prstGeom>
          <a:noFill/>
        </p:spPr>
        <p:txBody>
          <a:bodyPr wrap="none" rtlCol="0">
            <a:spAutoFit/>
          </a:bodyPr>
          <a:lstStyle/>
          <a:p>
            <a:pPr algn="ctr"/>
            <a:r>
              <a:rPr lang="nb-NO" sz="1600" dirty="0">
                <a:solidFill>
                  <a:schemeClr val="tx1">
                    <a:lumMod val="75000"/>
                    <a:lumOff val="25000"/>
                  </a:schemeClr>
                </a:solidFill>
              </a:rPr>
              <a:t>Kontroll</a:t>
            </a:r>
          </a:p>
          <a:p>
            <a:pPr algn="ctr"/>
            <a:r>
              <a:rPr lang="nb-NO" sz="1600" dirty="0">
                <a:solidFill>
                  <a:schemeClr val="tx1">
                    <a:lumMod val="75000"/>
                    <a:lumOff val="25000"/>
                  </a:schemeClr>
                </a:solidFill>
              </a:rPr>
              <a:t>variabler</a:t>
            </a:r>
          </a:p>
        </p:txBody>
      </p:sp>
      <p:sp>
        <p:nvSpPr>
          <p:cNvPr id="17" name="Rectangle: Rounded Corners 16">
            <a:extLst>
              <a:ext uri="{FF2B5EF4-FFF2-40B4-BE49-F238E27FC236}">
                <a16:creationId xmlns:a16="http://schemas.microsoft.com/office/drawing/2014/main" id="{B65B8ADF-70DF-E2B3-1A64-D994AD6666B3}"/>
              </a:ext>
            </a:extLst>
          </p:cNvPr>
          <p:cNvSpPr/>
          <p:nvPr/>
        </p:nvSpPr>
        <p:spPr>
          <a:xfrm>
            <a:off x="4866451" y="1776138"/>
            <a:ext cx="1699592" cy="735848"/>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a:solidFill>
                <a:srgbClr val="00314A"/>
              </a:solidFill>
            </a:endParaRPr>
          </a:p>
        </p:txBody>
      </p:sp>
      <p:sp>
        <p:nvSpPr>
          <p:cNvPr id="18" name="TextBox 17">
            <a:extLst>
              <a:ext uri="{FF2B5EF4-FFF2-40B4-BE49-F238E27FC236}">
                <a16:creationId xmlns:a16="http://schemas.microsoft.com/office/drawing/2014/main" id="{0F17BDB8-0BEB-9A2E-18FA-879EE80C2744}"/>
              </a:ext>
            </a:extLst>
          </p:cNvPr>
          <p:cNvSpPr txBox="1"/>
          <p:nvPr/>
        </p:nvSpPr>
        <p:spPr>
          <a:xfrm>
            <a:off x="4969089" y="1851674"/>
            <a:ext cx="1494320" cy="584775"/>
          </a:xfrm>
          <a:prstGeom prst="rect">
            <a:avLst/>
          </a:prstGeom>
          <a:noFill/>
        </p:spPr>
        <p:txBody>
          <a:bodyPr wrap="none" rtlCol="0">
            <a:spAutoFit/>
          </a:bodyPr>
          <a:lstStyle/>
          <a:p>
            <a:pPr algn="ctr"/>
            <a:r>
              <a:rPr lang="nb-NO" sz="1600" dirty="0">
                <a:solidFill>
                  <a:schemeClr val="tx1">
                    <a:lumMod val="75000"/>
                    <a:lumOff val="25000"/>
                  </a:schemeClr>
                </a:solidFill>
              </a:rPr>
              <a:t>Prispromosjon</a:t>
            </a:r>
          </a:p>
          <a:p>
            <a:pPr algn="ctr"/>
            <a:r>
              <a:rPr lang="nb-NO" sz="1600" dirty="0">
                <a:solidFill>
                  <a:schemeClr val="tx1">
                    <a:lumMod val="75000"/>
                    <a:lumOff val="25000"/>
                  </a:schemeClr>
                </a:solidFill>
              </a:rPr>
              <a:t>(kjedene)</a:t>
            </a:r>
          </a:p>
        </p:txBody>
      </p:sp>
      <p:cxnSp>
        <p:nvCxnSpPr>
          <p:cNvPr id="20" name="Straight Arrow Connector 19">
            <a:extLst>
              <a:ext uri="{FF2B5EF4-FFF2-40B4-BE49-F238E27FC236}">
                <a16:creationId xmlns:a16="http://schemas.microsoft.com/office/drawing/2014/main" id="{CF0BE03B-24AB-6E14-C610-C329A793D7B0}"/>
              </a:ext>
            </a:extLst>
          </p:cNvPr>
          <p:cNvCxnSpPr>
            <a:stCxn id="7" idx="3"/>
          </p:cNvCxnSpPr>
          <p:nvPr/>
        </p:nvCxnSpPr>
        <p:spPr>
          <a:xfrm flipV="1">
            <a:off x="5982389" y="3704431"/>
            <a:ext cx="927205" cy="663"/>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ABDCBAE9-C12B-29BA-501D-345D80A47550}"/>
              </a:ext>
            </a:extLst>
          </p:cNvPr>
          <p:cNvCxnSpPr/>
          <p:nvPr/>
        </p:nvCxnSpPr>
        <p:spPr>
          <a:xfrm flipV="1">
            <a:off x="7229698" y="4237831"/>
            <a:ext cx="289496" cy="933157"/>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F2392FA-6405-121B-AFD8-D1EA0641BDC3}"/>
              </a:ext>
            </a:extLst>
          </p:cNvPr>
          <p:cNvCxnSpPr>
            <a:cxnSpLocks/>
          </p:cNvCxnSpPr>
          <p:nvPr/>
        </p:nvCxnSpPr>
        <p:spPr>
          <a:xfrm>
            <a:off x="6004218" y="2495183"/>
            <a:ext cx="743120" cy="6396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A02F1404-F94E-359E-E871-ECC9C0E21970}"/>
              </a:ext>
            </a:extLst>
          </p:cNvPr>
          <p:cNvCxnSpPr>
            <a:cxnSpLocks/>
          </p:cNvCxnSpPr>
          <p:nvPr/>
        </p:nvCxnSpPr>
        <p:spPr>
          <a:xfrm>
            <a:off x="6463409" y="2476606"/>
            <a:ext cx="577892" cy="529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2D00F34-1874-1052-1605-14BC63A49ED9}"/>
              </a:ext>
            </a:extLst>
          </p:cNvPr>
          <p:cNvSpPr txBox="1"/>
          <p:nvPr/>
        </p:nvSpPr>
        <p:spPr>
          <a:xfrm>
            <a:off x="6858176" y="2511986"/>
            <a:ext cx="699230" cy="338554"/>
          </a:xfrm>
          <a:prstGeom prst="rect">
            <a:avLst/>
          </a:prstGeom>
          <a:noFill/>
        </p:spPr>
        <p:txBody>
          <a:bodyPr wrap="none" rtlCol="0">
            <a:spAutoFit/>
          </a:bodyPr>
          <a:lstStyle/>
          <a:p>
            <a:r>
              <a:rPr lang="nb-NO" sz="1600" dirty="0">
                <a:solidFill>
                  <a:srgbClr val="FF0000"/>
                </a:solidFill>
              </a:rPr>
              <a:t>(- LS)</a:t>
            </a:r>
          </a:p>
        </p:txBody>
      </p:sp>
      <p:sp>
        <p:nvSpPr>
          <p:cNvPr id="30" name="TextBox 29">
            <a:extLst>
              <a:ext uri="{FF2B5EF4-FFF2-40B4-BE49-F238E27FC236}">
                <a16:creationId xmlns:a16="http://schemas.microsoft.com/office/drawing/2014/main" id="{EC5C5B6B-3BA3-90F4-F9EE-5BC99DA0FD56}"/>
              </a:ext>
            </a:extLst>
          </p:cNvPr>
          <p:cNvSpPr txBox="1"/>
          <p:nvPr/>
        </p:nvSpPr>
        <p:spPr>
          <a:xfrm>
            <a:off x="5589190" y="2580373"/>
            <a:ext cx="715260" cy="338554"/>
          </a:xfrm>
          <a:prstGeom prst="rect">
            <a:avLst/>
          </a:prstGeom>
          <a:noFill/>
        </p:spPr>
        <p:txBody>
          <a:bodyPr wrap="none" rtlCol="0">
            <a:spAutoFit/>
          </a:bodyPr>
          <a:lstStyle/>
          <a:p>
            <a:r>
              <a:rPr lang="nb-NO" sz="1600" dirty="0"/>
              <a:t>(+KS)</a:t>
            </a:r>
          </a:p>
        </p:txBody>
      </p:sp>
      <p:cxnSp>
        <p:nvCxnSpPr>
          <p:cNvPr id="31" name="Straight Arrow Connector 30">
            <a:extLst>
              <a:ext uri="{FF2B5EF4-FFF2-40B4-BE49-F238E27FC236}">
                <a16:creationId xmlns:a16="http://schemas.microsoft.com/office/drawing/2014/main" id="{B02DF57F-67BB-A388-BC87-70C4E5AF8B42}"/>
              </a:ext>
            </a:extLst>
          </p:cNvPr>
          <p:cNvCxnSpPr>
            <a:cxnSpLocks/>
            <a:stCxn id="13" idx="3"/>
            <a:endCxn id="7" idx="1"/>
          </p:cNvCxnSpPr>
          <p:nvPr/>
        </p:nvCxnSpPr>
        <p:spPr>
          <a:xfrm>
            <a:off x="2995962" y="2455026"/>
            <a:ext cx="1286835" cy="125006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FB828602-375F-F8E4-8509-6EA2FE612AB9}"/>
              </a:ext>
            </a:extLst>
          </p:cNvPr>
          <p:cNvCxnSpPr>
            <a:cxnSpLocks/>
            <a:stCxn id="11" idx="3"/>
          </p:cNvCxnSpPr>
          <p:nvPr/>
        </p:nvCxnSpPr>
        <p:spPr>
          <a:xfrm flipV="1">
            <a:off x="3082274" y="3780629"/>
            <a:ext cx="1200523" cy="46658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8F681785-3BE5-0F33-ECB3-24575FBEB9D5}"/>
              </a:ext>
            </a:extLst>
          </p:cNvPr>
          <p:cNvCxnSpPr>
            <a:cxnSpLocks/>
          </p:cNvCxnSpPr>
          <p:nvPr/>
        </p:nvCxnSpPr>
        <p:spPr>
          <a:xfrm flipV="1">
            <a:off x="3082274" y="4068000"/>
            <a:ext cx="3749911" cy="4007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8309719F-9E95-3C2F-DD5D-007B030B0128}"/>
              </a:ext>
            </a:extLst>
          </p:cNvPr>
          <p:cNvCxnSpPr>
            <a:cxnSpLocks/>
          </p:cNvCxnSpPr>
          <p:nvPr/>
        </p:nvCxnSpPr>
        <p:spPr>
          <a:xfrm flipV="1">
            <a:off x="3083869" y="4190826"/>
            <a:ext cx="3916457" cy="13398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8D30ABBC-33DF-A4DD-B1E5-A964D33A429A}"/>
              </a:ext>
            </a:extLst>
          </p:cNvPr>
          <p:cNvCxnSpPr>
            <a:cxnSpLocks/>
          </p:cNvCxnSpPr>
          <p:nvPr/>
        </p:nvCxnSpPr>
        <p:spPr>
          <a:xfrm>
            <a:off x="3095423" y="4504015"/>
            <a:ext cx="766171" cy="5726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0875AEDB-CB4D-A127-7B82-DD1B5C5C8C27}"/>
              </a:ext>
            </a:extLst>
          </p:cNvPr>
          <p:cNvSpPr txBox="1"/>
          <p:nvPr/>
        </p:nvSpPr>
        <p:spPr>
          <a:xfrm>
            <a:off x="3478411" y="4544512"/>
            <a:ext cx="692818" cy="338554"/>
          </a:xfrm>
          <a:prstGeom prst="rect">
            <a:avLst/>
          </a:prstGeom>
          <a:noFill/>
        </p:spPr>
        <p:txBody>
          <a:bodyPr wrap="none" rtlCol="0">
            <a:spAutoFit/>
          </a:bodyPr>
          <a:lstStyle/>
          <a:p>
            <a:r>
              <a:rPr lang="nb-NO" sz="1600" dirty="0"/>
              <a:t>(+LS)</a:t>
            </a:r>
          </a:p>
        </p:txBody>
      </p:sp>
      <p:cxnSp>
        <p:nvCxnSpPr>
          <p:cNvPr id="50" name="Straight Arrow Connector 49">
            <a:extLst>
              <a:ext uri="{FF2B5EF4-FFF2-40B4-BE49-F238E27FC236}">
                <a16:creationId xmlns:a16="http://schemas.microsoft.com/office/drawing/2014/main" id="{10EA99B6-B205-7E26-D1B6-0B045F05BE71}"/>
              </a:ext>
            </a:extLst>
          </p:cNvPr>
          <p:cNvCxnSpPr>
            <a:cxnSpLocks/>
            <a:stCxn id="13" idx="3"/>
          </p:cNvCxnSpPr>
          <p:nvPr/>
        </p:nvCxnSpPr>
        <p:spPr>
          <a:xfrm>
            <a:off x="2995962" y="2455026"/>
            <a:ext cx="3836223" cy="99011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248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5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animBg="1"/>
      <p:bldP spid="14" grpId="0"/>
      <p:bldP spid="17" grpId="0" animBg="1"/>
      <p:bldP spid="18" grpId="0"/>
      <p:bldP spid="29" grpId="0"/>
      <p:bldP spid="30"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09F77-0711-E852-F472-0CBFD8EE7C58}"/>
              </a:ext>
            </a:extLst>
          </p:cNvPr>
          <p:cNvSpPr>
            <a:spLocks noGrp="1"/>
          </p:cNvSpPr>
          <p:nvPr>
            <p:ph type="title"/>
          </p:nvPr>
        </p:nvSpPr>
        <p:spPr/>
        <p:txBody>
          <a:bodyPr/>
          <a:lstStyle/>
          <a:p>
            <a:r>
              <a:rPr lang="nb-NO" dirty="0"/>
              <a:t>Kommentarer</a:t>
            </a:r>
          </a:p>
        </p:txBody>
      </p:sp>
      <p:sp>
        <p:nvSpPr>
          <p:cNvPr id="3" name="Content Placeholder 2">
            <a:extLst>
              <a:ext uri="{FF2B5EF4-FFF2-40B4-BE49-F238E27FC236}">
                <a16:creationId xmlns:a16="http://schemas.microsoft.com/office/drawing/2014/main" id="{833E107B-7973-E337-34AB-95FC41683DD9}"/>
              </a:ext>
            </a:extLst>
          </p:cNvPr>
          <p:cNvSpPr>
            <a:spLocks noGrp="1"/>
          </p:cNvSpPr>
          <p:nvPr>
            <p:ph idx="1"/>
          </p:nvPr>
        </p:nvSpPr>
        <p:spPr/>
        <p:txBody>
          <a:bodyPr>
            <a:normAutofit fontScale="92500" lnSpcReduction="20000"/>
          </a:bodyPr>
          <a:lstStyle/>
          <a:p>
            <a:r>
              <a:rPr lang="nb-NO" dirty="0"/>
              <a:t>Matprats markedsføring har betydelig effekt på salget av kjøtt – ut over den merkespesifikke reklamen</a:t>
            </a:r>
          </a:p>
          <a:p>
            <a:pPr marL="0" indent="0">
              <a:buNone/>
            </a:pPr>
            <a:endParaRPr lang="nb-NO" dirty="0"/>
          </a:p>
          <a:p>
            <a:r>
              <a:rPr lang="nb-NO" dirty="0"/>
              <a:t>Hjemmesiden er svært viktig og verdifull – de sterkeste effektene går via hjemmesiden</a:t>
            </a:r>
          </a:p>
          <a:p>
            <a:pPr lvl="1"/>
            <a:r>
              <a:rPr lang="nb-NO" dirty="0"/>
              <a:t>Må vedlikeholdes (nytte/fristende) og være langt fremme i bevisstheten (uhjulpet kjennskap)</a:t>
            </a:r>
          </a:p>
          <a:p>
            <a:pPr lvl="1"/>
            <a:endParaRPr lang="nb-NO" dirty="0"/>
          </a:p>
          <a:p>
            <a:r>
              <a:rPr lang="nb-NO" dirty="0"/>
              <a:t>PR-aktivitetene har stor betydning på salget </a:t>
            </a:r>
          </a:p>
          <a:p>
            <a:pPr lvl="1"/>
            <a:r>
              <a:rPr lang="nb-NO" dirty="0"/>
              <a:t>Her trengs oppfølgende analyser på samspillet med andre aktiviteter</a:t>
            </a:r>
          </a:p>
          <a:p>
            <a:pPr marL="266700" lvl="1" indent="0">
              <a:buNone/>
            </a:pPr>
            <a:endParaRPr lang="nb-NO" dirty="0"/>
          </a:p>
          <a:p>
            <a:r>
              <a:rPr lang="nb-NO" dirty="0"/>
              <a:t>Samspillet mellom generisk og merkespesifikk reklame ser ut til å variere fra merke til merke</a:t>
            </a:r>
          </a:p>
          <a:p>
            <a:pPr lvl="1"/>
            <a:r>
              <a:rPr lang="nb-NO" dirty="0"/>
              <a:t>Krever oppfølgende analyser</a:t>
            </a:r>
          </a:p>
        </p:txBody>
      </p:sp>
      <p:sp>
        <p:nvSpPr>
          <p:cNvPr id="4" name="Slide Number Placeholder 3">
            <a:extLst>
              <a:ext uri="{FF2B5EF4-FFF2-40B4-BE49-F238E27FC236}">
                <a16:creationId xmlns:a16="http://schemas.microsoft.com/office/drawing/2014/main" id="{3FD9C89E-302D-E47E-89E7-BBE8B6C055E7}"/>
              </a:ext>
            </a:extLst>
          </p:cNvPr>
          <p:cNvSpPr>
            <a:spLocks noGrp="1"/>
          </p:cNvSpPr>
          <p:nvPr>
            <p:ph type="sldNum" sz="quarter" idx="12"/>
          </p:nvPr>
        </p:nvSpPr>
        <p:spPr/>
        <p:txBody>
          <a:bodyPr/>
          <a:lstStyle/>
          <a:p>
            <a:fld id="{3FA4DDC8-1D0B-4B83-8CF0-4F24D54506BB}" type="slidenum">
              <a:rPr lang="nb-NO" smtClean="0"/>
              <a:pPr/>
              <a:t>6</a:t>
            </a:fld>
            <a:endParaRPr lang="nb-NO"/>
          </a:p>
        </p:txBody>
      </p:sp>
    </p:spTree>
    <p:extLst>
      <p:ext uri="{BB962C8B-B14F-4D97-AF65-F5344CB8AC3E}">
        <p14:creationId xmlns:p14="http://schemas.microsoft.com/office/powerpoint/2010/main" val="132483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0406-5834-1B3A-A71A-8B5E94AB842D}"/>
              </a:ext>
            </a:extLst>
          </p:cNvPr>
          <p:cNvSpPr>
            <a:spLocks noGrp="1"/>
          </p:cNvSpPr>
          <p:nvPr>
            <p:ph type="title"/>
          </p:nvPr>
        </p:nvSpPr>
        <p:spPr/>
        <p:txBody>
          <a:bodyPr/>
          <a:lstStyle/>
          <a:p>
            <a:r>
              <a:rPr lang="nb-NO" dirty="0"/>
              <a:t>Neste steg</a:t>
            </a:r>
          </a:p>
        </p:txBody>
      </p:sp>
      <p:sp>
        <p:nvSpPr>
          <p:cNvPr id="3" name="Content Placeholder 2">
            <a:extLst>
              <a:ext uri="{FF2B5EF4-FFF2-40B4-BE49-F238E27FC236}">
                <a16:creationId xmlns:a16="http://schemas.microsoft.com/office/drawing/2014/main" id="{C2AB2FE4-8797-3428-DC13-8D191D2DFB41}"/>
              </a:ext>
            </a:extLst>
          </p:cNvPr>
          <p:cNvSpPr>
            <a:spLocks noGrp="1"/>
          </p:cNvSpPr>
          <p:nvPr>
            <p:ph idx="1"/>
          </p:nvPr>
        </p:nvSpPr>
        <p:spPr/>
        <p:txBody>
          <a:bodyPr>
            <a:normAutofit fontScale="85000" lnSpcReduction="10000"/>
          </a:bodyPr>
          <a:lstStyle/>
          <a:p>
            <a:r>
              <a:rPr lang="nb-NO" dirty="0"/>
              <a:t>Videre analyser av PR (kode valens) + teste samspill med andre aktiviteter</a:t>
            </a:r>
          </a:p>
          <a:p>
            <a:endParaRPr lang="nb-NO" dirty="0"/>
          </a:p>
          <a:p>
            <a:r>
              <a:rPr lang="nb-NO" dirty="0"/>
              <a:t>Sammenligne effekter av generisk markedsføring i ulike kanaler (online &amp; offline)</a:t>
            </a:r>
          </a:p>
          <a:p>
            <a:endParaRPr lang="nb-NO" dirty="0"/>
          </a:p>
          <a:p>
            <a:r>
              <a:rPr lang="nb-NO" dirty="0"/>
              <a:t>Inkludere data på promosjon i butikk i regi av kjedene (ikke bare prispromosjon)</a:t>
            </a:r>
          </a:p>
          <a:p>
            <a:endParaRPr lang="nb-NO" dirty="0"/>
          </a:p>
          <a:p>
            <a:r>
              <a:rPr lang="nb-NO" dirty="0"/>
              <a:t>Hovedprosjekt: Utvide modellen med attributt-data for produktmerkene og gjøre simuleringer</a:t>
            </a:r>
          </a:p>
          <a:p>
            <a:pPr lvl="1"/>
            <a:r>
              <a:rPr lang="nb-NO" sz="2100" dirty="0"/>
              <a:t>Studere effekter av endringer i kommunikasjon og produkter</a:t>
            </a:r>
          </a:p>
        </p:txBody>
      </p:sp>
      <p:sp>
        <p:nvSpPr>
          <p:cNvPr id="4" name="Slide Number Placeholder 3">
            <a:extLst>
              <a:ext uri="{FF2B5EF4-FFF2-40B4-BE49-F238E27FC236}">
                <a16:creationId xmlns:a16="http://schemas.microsoft.com/office/drawing/2014/main" id="{C49BB38F-CEA4-26FE-AA2C-F7BCB917238A}"/>
              </a:ext>
            </a:extLst>
          </p:cNvPr>
          <p:cNvSpPr>
            <a:spLocks noGrp="1"/>
          </p:cNvSpPr>
          <p:nvPr>
            <p:ph type="sldNum" sz="quarter" idx="12"/>
          </p:nvPr>
        </p:nvSpPr>
        <p:spPr/>
        <p:txBody>
          <a:bodyPr/>
          <a:lstStyle/>
          <a:p>
            <a:fld id="{3FA4DDC8-1D0B-4B83-8CF0-4F24D54506BB}" type="slidenum">
              <a:rPr lang="nb-NO" smtClean="0"/>
              <a:pPr/>
              <a:t>7</a:t>
            </a:fld>
            <a:endParaRPr lang="nb-NO"/>
          </a:p>
        </p:txBody>
      </p:sp>
    </p:spTree>
    <p:extLst>
      <p:ext uri="{BB962C8B-B14F-4D97-AF65-F5344CB8AC3E}">
        <p14:creationId xmlns:p14="http://schemas.microsoft.com/office/powerpoint/2010/main" val="145018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977F-CE5D-E6B1-3176-41E77D507493}"/>
              </a:ext>
            </a:extLst>
          </p:cNvPr>
          <p:cNvSpPr>
            <a:spLocks noGrp="1"/>
          </p:cNvSpPr>
          <p:nvPr>
            <p:ph type="title"/>
          </p:nvPr>
        </p:nvSpPr>
        <p:spPr/>
        <p:txBody>
          <a:bodyPr/>
          <a:lstStyle/>
          <a:p>
            <a:r>
              <a:rPr lang="nb-NO" dirty="0"/>
              <a:t>Appendiks</a:t>
            </a:r>
          </a:p>
        </p:txBody>
      </p:sp>
      <p:sp>
        <p:nvSpPr>
          <p:cNvPr id="3" name="Content Placeholder 2">
            <a:extLst>
              <a:ext uri="{FF2B5EF4-FFF2-40B4-BE49-F238E27FC236}">
                <a16:creationId xmlns:a16="http://schemas.microsoft.com/office/drawing/2014/main" id="{2870B536-F5E0-AE34-7652-514F30D08BAF}"/>
              </a:ext>
            </a:extLst>
          </p:cNvPr>
          <p:cNvSpPr>
            <a:spLocks noGrp="1"/>
          </p:cNvSpPr>
          <p:nvPr>
            <p:ph idx="1"/>
          </p:nvPr>
        </p:nvSpPr>
        <p:spPr/>
        <p:txBody>
          <a:bodyPr/>
          <a:lstStyle/>
          <a:p>
            <a:endParaRPr lang="nb-NO"/>
          </a:p>
        </p:txBody>
      </p:sp>
      <p:sp>
        <p:nvSpPr>
          <p:cNvPr id="4" name="Slide Number Placeholder 3">
            <a:extLst>
              <a:ext uri="{FF2B5EF4-FFF2-40B4-BE49-F238E27FC236}">
                <a16:creationId xmlns:a16="http://schemas.microsoft.com/office/drawing/2014/main" id="{10417AF9-2598-1A7F-D6A9-8B8A0CEEF457}"/>
              </a:ext>
            </a:extLst>
          </p:cNvPr>
          <p:cNvSpPr>
            <a:spLocks noGrp="1"/>
          </p:cNvSpPr>
          <p:nvPr>
            <p:ph type="sldNum" sz="quarter" idx="12"/>
          </p:nvPr>
        </p:nvSpPr>
        <p:spPr/>
        <p:txBody>
          <a:bodyPr/>
          <a:lstStyle/>
          <a:p>
            <a:fld id="{3FA4DDC8-1D0B-4B83-8CF0-4F24D54506BB}" type="slidenum">
              <a:rPr lang="nb-NO" smtClean="0"/>
              <a:pPr/>
              <a:t>8</a:t>
            </a:fld>
            <a:endParaRPr lang="nb-NO"/>
          </a:p>
        </p:txBody>
      </p:sp>
    </p:spTree>
    <p:extLst>
      <p:ext uri="{BB962C8B-B14F-4D97-AF65-F5344CB8AC3E}">
        <p14:creationId xmlns:p14="http://schemas.microsoft.com/office/powerpoint/2010/main" val="3879481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9706-3A3C-0274-D734-A0089ADDF97B}"/>
              </a:ext>
            </a:extLst>
          </p:cNvPr>
          <p:cNvSpPr>
            <a:spLocks noGrp="1"/>
          </p:cNvSpPr>
          <p:nvPr>
            <p:ph type="title"/>
          </p:nvPr>
        </p:nvSpPr>
        <p:spPr/>
        <p:txBody>
          <a:bodyPr/>
          <a:lstStyle/>
          <a:p>
            <a:r>
              <a:rPr lang="nb-NO" dirty="0"/>
              <a:t>Grunnmodellen</a:t>
            </a:r>
          </a:p>
        </p:txBody>
      </p:sp>
      <p:sp>
        <p:nvSpPr>
          <p:cNvPr id="4" name="Slide Number Placeholder 3">
            <a:extLst>
              <a:ext uri="{FF2B5EF4-FFF2-40B4-BE49-F238E27FC236}">
                <a16:creationId xmlns:a16="http://schemas.microsoft.com/office/drawing/2014/main" id="{B0408576-CC88-85CE-A6F5-05367E066C3F}"/>
              </a:ext>
            </a:extLst>
          </p:cNvPr>
          <p:cNvSpPr>
            <a:spLocks noGrp="1"/>
          </p:cNvSpPr>
          <p:nvPr>
            <p:ph type="sldNum" sz="quarter" idx="12"/>
          </p:nvPr>
        </p:nvSpPr>
        <p:spPr/>
        <p:txBody>
          <a:bodyPr/>
          <a:lstStyle/>
          <a:p>
            <a:fld id="{3FA4DDC8-1D0B-4B83-8CF0-4F24D54506BB}" type="slidenum">
              <a:rPr lang="nb-NO" smtClean="0"/>
              <a:pPr/>
              <a:t>9</a:t>
            </a:fld>
            <a:endParaRPr lang="nb-NO"/>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F7448AF-534A-1CF0-AD20-4581CC59E435}"/>
                  </a:ext>
                </a:extLst>
              </p:cNvPr>
              <p:cNvSpPr txBox="1"/>
              <p:nvPr/>
            </p:nvSpPr>
            <p:spPr>
              <a:xfrm>
                <a:off x="676100" y="1799431"/>
                <a:ext cx="8928893" cy="4513030"/>
              </a:xfrm>
              <a:prstGeom prst="rect">
                <a:avLst/>
              </a:prstGeom>
              <a:noFill/>
            </p:spPr>
            <p:txBody>
              <a:bodyPr wrap="square" rtlCol="0">
                <a:spAutoFit/>
              </a:bodyPr>
              <a:lstStyle/>
              <a:p>
                <a:pPr algn="ctr">
                  <a:lnSpc>
                    <a:spcPct val="150000"/>
                  </a:lnSpc>
                  <a:spcAft>
                    <a:spcPts val="600"/>
                  </a:spcAft>
                </a:pPr>
                <a14:m>
                  <m:oMathPara xmlns:m="http://schemas.openxmlformats.org/officeDocument/2006/math">
                    <m:oMathParaPr>
                      <m:jc m:val="centerGroup"/>
                    </m:oMathParaPr>
                    <m:oMath xmlns:m="http://schemas.openxmlformats.org/officeDocument/2006/math">
                      <m:r>
                        <a:rPr lang="en-US" sz="1800" i="1" kern="10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smtClean="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𝑏𝑡</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𝛼</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𝐴𝑑𝑣</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𝑏𝑡</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𝐺𝑒𝑛𝐴𝑑𝑣</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𝐴𝑑𝑣</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𝑏𝑡</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𝐺𝑒𝑛𝐴𝑑𝑣</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4</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𝑇𝑜𝑡𝐴𝑑𝑣</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𝑖𝑡</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5</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𝐶𝑜𝑚𝐴𝑑𝑣</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𝑏𝑖𝑡</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𝛾</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𝐺𝑒𝑛𝑃𝑢𝑏</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𝛾</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𝐴𝑑𝑣</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𝑏𝑡</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𝑙𝑛𝐺𝑒𝑛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𝑃𝑢𝑏</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𝑗</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2</m:t>
                          </m:r>
                        </m:sup>
                        <m:e>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𝜂</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𝑏𝑗</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𝑃𝑟𝑖𝑐𝑒</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𝑏𝑗𝑡</m:t>
                              </m:r>
                            </m:sub>
                          </m:sSub>
                        </m:e>
                      </m:nary>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𝑘</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2</m:t>
                          </m:r>
                        </m:sup>
                        <m:e>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𝑏𝑘</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𝑆𝑅</m:t>
                              </m:r>
                            </m:sup>
                          </m:sSubSup>
                        </m:e>
                      </m:nary>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𝑊𝑀</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𝑘𝑡</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𝜏</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𝐵𝐼</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h</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𝐻</m:t>
                          </m:r>
                        </m:sup>
                        <m:e>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𝜅</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h</m:t>
                              </m:r>
                            </m:sub>
                          </m:sSub>
                        </m:e>
                      </m:nary>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𝑀</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h𝑡</m:t>
                          </m:r>
                        </m:sub>
                      </m:s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𝐿</m:t>
                          </m:r>
                        </m:sup>
                        <m:e>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m:t>
                              </m:r>
                            </m:sub>
                          </m:sSub>
                        </m:e>
                      </m:nary>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𝐶𝑜𝑝𝑢𝑙𝑎</m:t>
                          </m:r>
                        </m:e>
                        <m:sub>
                          <m:d>
                            <m:d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e>
                          </m:d>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𝑙𝑡</m:t>
                          </m:r>
                        </m:sub>
                      </m:sSub>
                    </m:oMath>
                  </m:oMathPara>
                </a14:m>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nb-NO"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800" kern="100">
                            <a:effectLst/>
                            <a:latin typeface="Cambria Math" panose="02040503050406030204" pitchFamily="18" charset="0"/>
                            <a:ea typeface="Times New Roman" panose="02020603050405020304" pitchFamily="18" charset="0"/>
                            <a:cs typeface="Times New Roman" panose="02020603050405020304" pitchFamily="18" charset="0"/>
                          </a:rPr>
                          <m:t>Π</m:t>
                        </m:r>
                      </m:e>
                      <m: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𝑏</m:t>
                        </m:r>
                      </m:sub>
                    </m:sSub>
                    <m:d>
                      <m:dPr>
                        <m:begChr m:val="["/>
                        <m:endChr m:val="]"/>
                        <m:ctrlPr>
                          <a:rPr lang="nb-NO" sz="18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nb-NO"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𝑙𝑛𝑆𝑎𝑙𝑒𝑠</m:t>
                            </m:r>
                          </m:e>
                          <m: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𝑏𝑡</m:t>
                            </m:r>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𝐿𝑅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𝐴𝑑𝑣</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𝐿𝑅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𝐺𝑒𝑛𝐴𝑑𝑣</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𝐿𝑅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𝐴𝑑𝑣</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𝐺𝑒𝑛𝐴𝑑𝑣</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4</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𝐿𝑅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𝑇𝑜𝑡𝐴𝑑𝑣</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𝑖</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5</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𝐿𝑅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𝐶𝑜𝑚𝐴𝑑𝑣</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𝑏𝑖</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𝛾</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𝐿𝑅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𝑙𝑛𝐺𝑒𝑛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𝑃𝑢𝑏</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𝛾</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𝐿𝑅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𝐴𝑑𝑣</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𝑙𝑛𝐺𝑒𝑛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𝑃𝑢𝑏</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𝑗</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2</m:t>
                            </m:r>
                          </m:sup>
                          <m:e>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𝜂</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𝑏𝑗</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𝐿𝑅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𝑃𝑟𝑖𝑐𝑒</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𝑏𝑗</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e>
                        </m:nary>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𝑘</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2</m:t>
                            </m:r>
                          </m:sup>
                          <m:e>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𝑏𝑘</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𝐿𝑅</m:t>
                                </m:r>
                              </m:sup>
                            </m:sSubSup>
                          </m:e>
                        </m:nary>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𝑊𝑀</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𝑘</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𝜏</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𝑏</m:t>
                            </m:r>
                          </m:sub>
                          <m: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𝐿𝑅</m:t>
                            </m:r>
                          </m:sup>
                        </m:sSub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𝑙𝑛</m:t>
                        </m:r>
                        <m:sSub>
                          <m:sSubPr>
                            <m:ctrlPr>
                              <a:rPr lang="nb-NO"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𝐵𝐼</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nb-NO"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𝑏𝑡</m:t>
                        </m:r>
                      </m:sub>
                    </m:s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1F7448AF-534A-1CF0-AD20-4581CC59E435}"/>
                  </a:ext>
                </a:extLst>
              </p:cNvPr>
              <p:cNvSpPr txBox="1">
                <a:spLocks noRot="1" noChangeAspect="1" noMove="1" noResize="1" noEditPoints="1" noAdjustHandles="1" noChangeArrowheads="1" noChangeShapeType="1" noTextEdit="1"/>
              </p:cNvSpPr>
              <p:nvPr/>
            </p:nvSpPr>
            <p:spPr>
              <a:xfrm>
                <a:off x="676100" y="1799431"/>
                <a:ext cx="8928893" cy="4513030"/>
              </a:xfrm>
              <a:prstGeom prst="rect">
                <a:avLst/>
              </a:prstGeom>
              <a:blipFill>
                <a:blip r:embed="rId2"/>
                <a:stretch>
                  <a:fillRect b="-19703"/>
                </a:stretch>
              </a:blipFill>
            </p:spPr>
            <p:txBody>
              <a:bodyPr/>
              <a:lstStyle/>
              <a:p>
                <a:r>
                  <a:rPr lang="nb-NO">
                    <a:noFill/>
                  </a:rPr>
                  <a:t> </a:t>
                </a:r>
              </a:p>
            </p:txBody>
          </p:sp>
        </mc:Fallback>
      </mc:AlternateContent>
    </p:spTree>
    <p:extLst>
      <p:ext uri="{BB962C8B-B14F-4D97-AF65-F5344CB8AC3E}">
        <p14:creationId xmlns:p14="http://schemas.microsoft.com/office/powerpoint/2010/main" val="2153413196"/>
      </p:ext>
    </p:extLst>
  </p:cSld>
  <p:clrMapOvr>
    <a:masterClrMapping/>
  </p:clrMapOvr>
</p:sld>
</file>

<file path=ppt/theme/theme1.xml><?xml version="1.0" encoding="utf-8"?>
<a:theme xmlns:a="http://schemas.openxmlformats.org/drawingml/2006/main" name="Office-tema">
  <a:themeElements>
    <a:clrScheme name="NHH">
      <a:dk1>
        <a:sysClr val="windowText" lastClr="000000"/>
      </a:dk1>
      <a:lt1>
        <a:sysClr val="window" lastClr="FFFFFF"/>
      </a:lt1>
      <a:dk2>
        <a:srgbClr val="003A54"/>
      </a:dk2>
      <a:lt2>
        <a:srgbClr val="C9CACC"/>
      </a:lt2>
      <a:accent1>
        <a:srgbClr val="D1520F"/>
      </a:accent1>
      <a:accent2>
        <a:srgbClr val="C9CACC"/>
      </a:accent2>
      <a:accent3>
        <a:srgbClr val="919295"/>
      </a:accent3>
      <a:accent4>
        <a:srgbClr val="C8E1E4"/>
      </a:accent4>
      <a:accent5>
        <a:srgbClr val="A1C5CA"/>
      </a:accent5>
      <a:accent6>
        <a:srgbClr val="BEB7AD"/>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err="1" smtClean="0">
            <a:solidFill>
              <a:srgbClr val="00314A"/>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800"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Presentation1" id="{49D0EB28-64F1-41AD-8A39-81989DA00349}" vid="{9E82C3E9-DEE9-459A-85C9-04A9DFE9314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8968</TotalTime>
  <Words>646</Words>
  <Application>Microsoft Office PowerPoint</Application>
  <PresentationFormat>Egendefinert</PresentationFormat>
  <Paragraphs>88</Paragraphs>
  <Slides>11</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11</vt:i4>
      </vt:variant>
    </vt:vector>
  </HeadingPairs>
  <TitlesOfParts>
    <vt:vector size="18" baseType="lpstr">
      <vt:lpstr>Aptos</vt:lpstr>
      <vt:lpstr>Arial</vt:lpstr>
      <vt:lpstr>Calibri</vt:lpstr>
      <vt:lpstr>Cambria Math</vt:lpstr>
      <vt:lpstr>Georgia</vt:lpstr>
      <vt:lpstr>Times New Roman</vt:lpstr>
      <vt:lpstr>Office-tema</vt:lpstr>
      <vt:lpstr>Effekter av matprats generiske markedsføring  resultater fra forprosjekt finansiert av  Forskningsmidlene for jordbruk og matindustri.   Januar 2025</vt:lpstr>
      <vt:lpstr>Prosjektets formål</vt:lpstr>
      <vt:lpstr>Matprats generiske markedsføring</vt:lpstr>
      <vt:lpstr>Effektvariabelen: Endring i ukentlig salg</vt:lpstr>
      <vt:lpstr>Resultater – så langt</vt:lpstr>
      <vt:lpstr>Kommentarer</vt:lpstr>
      <vt:lpstr>Neste steg</vt:lpstr>
      <vt:lpstr>Appendiks</vt:lpstr>
      <vt:lpstr>Grunnmodellen</vt:lpstr>
      <vt:lpstr>PowerPoint-presentasjon</vt:lpstr>
      <vt:lpstr>For mye – eller for lite generisk reklame?</vt:lpstr>
    </vt:vector>
  </TitlesOfParts>
  <Company>Norges Handelshoyskole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MBM:</dc:title>
  <dc:creator>Nhat Quang Le</dc:creator>
  <dc:description>Template by addpoint.no</dc:description>
  <cp:lastModifiedBy>Arent Kragh</cp:lastModifiedBy>
  <cp:revision>279</cp:revision>
  <dcterms:created xsi:type="dcterms:W3CDTF">2017-12-08T15:51:10Z</dcterms:created>
  <dcterms:modified xsi:type="dcterms:W3CDTF">2025-01-27T09:43:51Z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