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25"/>
  </p:notesMasterIdLst>
  <p:handoutMasterIdLst>
    <p:handoutMasterId r:id="rId26"/>
  </p:handoutMasterIdLst>
  <p:sldIdLst>
    <p:sldId id="546" r:id="rId2"/>
    <p:sldId id="547" r:id="rId3"/>
    <p:sldId id="554" r:id="rId4"/>
    <p:sldId id="555" r:id="rId5"/>
    <p:sldId id="556" r:id="rId6"/>
    <p:sldId id="557" r:id="rId7"/>
    <p:sldId id="558" r:id="rId8"/>
    <p:sldId id="559" r:id="rId9"/>
    <p:sldId id="560" r:id="rId10"/>
    <p:sldId id="561" r:id="rId11"/>
    <p:sldId id="549" r:id="rId12"/>
    <p:sldId id="553" r:id="rId13"/>
    <p:sldId id="510" r:id="rId14"/>
    <p:sldId id="562" r:id="rId15"/>
    <p:sldId id="563" r:id="rId16"/>
    <p:sldId id="564" r:id="rId17"/>
    <p:sldId id="565" r:id="rId18"/>
    <p:sldId id="566" r:id="rId19"/>
    <p:sldId id="567" r:id="rId20"/>
    <p:sldId id="568" r:id="rId21"/>
    <p:sldId id="569" r:id="rId22"/>
    <p:sldId id="551" r:id="rId23"/>
    <p:sldId id="552" r:id="rId24"/>
  </p:sldIdLst>
  <p:sldSz cx="13442950" cy="7561263"/>
  <p:notesSz cx="6735763" cy="9866313"/>
  <p:defaultTextStyle>
    <a:defPPr>
      <a:defRPr lang="nb-NO"/>
    </a:defPPr>
    <a:lvl1pPr marL="0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2006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4011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6017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08022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0028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12034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14039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16045" algn="l" defTabSz="100401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5" userDrawn="1">
          <p15:clr>
            <a:srgbClr val="A4A3A4"/>
          </p15:clr>
        </p15:guide>
        <p15:guide id="3" pos="4190">
          <p15:clr>
            <a:srgbClr val="A4A3A4"/>
          </p15:clr>
        </p15:guide>
        <p15:guide id="4" orient="horz" pos="23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ivind Drange" initials="ED" lastIdx="10" clrIdx="0">
    <p:extLst>
      <p:ext uri="{19B8F6BF-5375-455C-9EA6-DF929625EA0E}">
        <p15:presenceInfo xmlns:p15="http://schemas.microsoft.com/office/powerpoint/2012/main" userId="S-1-5-21-1644491937-813497703-839522115-201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9F35"/>
    <a:srgbClr val="003A54"/>
    <a:srgbClr val="E6E6E6"/>
    <a:srgbClr val="FFFFFE"/>
    <a:srgbClr val="4F5D73"/>
    <a:srgbClr val="031D3E"/>
    <a:srgbClr val="E2E48E"/>
    <a:srgbClr val="FAFAFA"/>
    <a:srgbClr val="D0D1D3"/>
    <a:srgbClr val="BCB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59" autoAdjust="0"/>
    <p:restoredTop sz="96837" autoAdjust="0"/>
  </p:normalViewPr>
  <p:slideViewPr>
    <p:cSldViewPr>
      <p:cViewPr varScale="1">
        <p:scale>
          <a:sx n="109" d="100"/>
          <a:sy n="109" d="100"/>
        </p:scale>
        <p:origin x="144" y="360"/>
      </p:cViewPr>
      <p:guideLst>
        <p:guide orient="horz" pos="2382"/>
        <p:guide pos="4235"/>
        <p:guide pos="4190"/>
        <p:guide orient="horz" pos="23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582" y="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2445" tIns="46223" rIns="92445" bIns="4622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2445" tIns="46223" rIns="92445" bIns="46223" rtlCol="0"/>
          <a:lstStyle>
            <a:lvl1pPr algn="r">
              <a:defRPr sz="1200"/>
            </a:lvl1pPr>
          </a:lstStyle>
          <a:p>
            <a:fld id="{F27DBD2A-FA58-4AD3-809F-BA8D4A980247}" type="datetimeFigureOut">
              <a:rPr lang="nb-NO" smtClean="0"/>
              <a:pPr/>
              <a:t>07.11.2019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0" cy="493316"/>
          </a:xfrm>
          <a:prstGeom prst="rect">
            <a:avLst/>
          </a:prstGeom>
        </p:spPr>
        <p:txBody>
          <a:bodyPr vert="horz" lIns="92445" tIns="46223" rIns="92445" bIns="4622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0" cy="493316"/>
          </a:xfrm>
          <a:prstGeom prst="rect">
            <a:avLst/>
          </a:prstGeom>
        </p:spPr>
        <p:txBody>
          <a:bodyPr vert="horz" lIns="92445" tIns="46223" rIns="92445" bIns="46223" rtlCol="0" anchor="b"/>
          <a:lstStyle>
            <a:lvl1pPr algn="r">
              <a:defRPr sz="1200"/>
            </a:lvl1pPr>
          </a:lstStyle>
          <a:p>
            <a:fld id="{AAA75A8A-F3EC-4E41-9543-E2675E537B9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6040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2445" tIns="46223" rIns="92445" bIns="4622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2445" tIns="46223" rIns="92445" bIns="46223" rtlCol="0"/>
          <a:lstStyle>
            <a:lvl1pPr algn="r">
              <a:defRPr sz="1200"/>
            </a:lvl1pPr>
          </a:lstStyle>
          <a:p>
            <a:fld id="{0AB39C5D-D8EB-459F-85BC-8C0DD646C392}" type="datetimeFigureOut">
              <a:rPr lang="nb-NO" smtClean="0"/>
              <a:pPr/>
              <a:t>07.11.2019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5" tIns="46223" rIns="92445" bIns="46223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2445" tIns="46223" rIns="92445" bIns="46223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6"/>
          </a:xfrm>
          <a:prstGeom prst="rect">
            <a:avLst/>
          </a:prstGeom>
        </p:spPr>
        <p:txBody>
          <a:bodyPr vert="horz" lIns="92445" tIns="46223" rIns="92445" bIns="4622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3316"/>
          </a:xfrm>
          <a:prstGeom prst="rect">
            <a:avLst/>
          </a:prstGeom>
        </p:spPr>
        <p:txBody>
          <a:bodyPr vert="horz" lIns="92445" tIns="46223" rIns="92445" bIns="46223" rtlCol="0" anchor="b"/>
          <a:lstStyle>
            <a:lvl1pPr algn="r">
              <a:defRPr sz="1200"/>
            </a:lvl1pPr>
          </a:lstStyle>
          <a:p>
            <a:fld id="{D3E10AA6-FB05-4A99-A181-D1EF3D6981B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001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2006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4011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06017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08022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10028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12034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14039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16045" algn="l" defTabSz="10040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Working</a:t>
            </a:r>
            <a:r>
              <a:rPr lang="en-US" baseline="0" dirty="0" smtClean="0"/>
              <a:t> group: Sigrid Folkestad, Astri Kamsvåg, James </a:t>
            </a:r>
            <a:r>
              <a:rPr lang="en-US" baseline="0" dirty="0" err="1" smtClean="0"/>
              <a:t>Hocea</a:t>
            </a:r>
            <a:r>
              <a:rPr lang="en-US" baseline="0" dirty="0" smtClean="0"/>
              <a:t> + Linda 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2312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10AA6-FB05-4A99-A181-D1EF3D6981B4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5280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5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5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5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jpe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07.11.2019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Bilde 9" descr="nhh_logo_1f_positiv_bla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115" y="493088"/>
            <a:ext cx="504056" cy="1008112"/>
          </a:xfrm>
          <a:prstGeom prst="rect">
            <a:avLst/>
          </a:prstGeom>
        </p:spPr>
      </p:pic>
      <p:sp>
        <p:nvSpPr>
          <p:cNvPr id="11" name="Tittel 1"/>
          <p:cNvSpPr>
            <a:spLocks noGrp="1"/>
          </p:cNvSpPr>
          <p:nvPr>
            <p:ph type="ctrTitle" hasCustomPrompt="1"/>
          </p:nvPr>
        </p:nvSpPr>
        <p:spPr>
          <a:xfrm>
            <a:off x="1499074" y="1504950"/>
            <a:ext cx="9604952" cy="317637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="0" cap="all" baseline="0">
                <a:solidFill>
                  <a:srgbClr val="003A54"/>
                </a:solidFill>
              </a:defRPr>
            </a:lvl1pPr>
          </a:lstStyle>
          <a:p>
            <a:r>
              <a:rPr lang="nb-NO" dirty="0"/>
              <a:t>CLICK TO </a:t>
            </a:r>
            <a:r>
              <a:rPr lang="nb-NO" dirty="0" err="1"/>
              <a:t>add</a:t>
            </a:r>
            <a:r>
              <a:rPr lang="nb-NO" dirty="0"/>
              <a:t> TITLE</a:t>
            </a:r>
          </a:p>
        </p:txBody>
      </p:sp>
      <p:sp>
        <p:nvSpPr>
          <p:cNvPr id="12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498871" y="4678635"/>
            <a:ext cx="9607184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cap="all" normalizeH="0" baseline="0">
                <a:solidFill>
                  <a:srgbClr val="A89449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273" y="6282975"/>
            <a:ext cx="3911705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0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07.11.2019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 descr="nhh_logo_1f_positiv_bla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115" y="493088"/>
            <a:ext cx="504056" cy="1008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BC22DF32-01B1-4247-914F-6AD5DD829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6779" y="468263"/>
            <a:ext cx="11017224" cy="1152128"/>
          </a:xfrm>
          <a:prstGeom prst="rect">
            <a:avLst/>
          </a:prstGeom>
        </p:spPr>
        <p:txBody>
          <a:bodyPr anchor="b" anchorCtr="0"/>
          <a:lstStyle>
            <a:lvl1pPr>
              <a:defRPr b="0"/>
            </a:lvl1pPr>
          </a:lstStyle>
          <a:p>
            <a:r>
              <a:rPr lang="en-US" dirty="0"/>
              <a:t>Click to add 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0909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07.11.2019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 descr="nhh_logo_1f_positiv_bla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115" y="493088"/>
            <a:ext cx="504056" cy="1008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3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07.11.2019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 descr="nhh_logo_1f_positiv_bla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115" y="493088"/>
            <a:ext cx="504056" cy="1008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sp>
        <p:nvSpPr>
          <p:cNvPr id="8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56779" y="1893837"/>
            <a:ext cx="5690818" cy="77737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600" b="0"/>
            </a:lvl1pPr>
            <a:lvl2pPr marL="502042" indent="0">
              <a:buNone/>
              <a:defRPr sz="2200" b="1"/>
            </a:lvl2pPr>
            <a:lvl3pPr marL="1004083" indent="0">
              <a:buNone/>
              <a:defRPr sz="2000" b="1"/>
            </a:lvl3pPr>
            <a:lvl4pPr marL="1506126" indent="0">
              <a:buNone/>
              <a:defRPr sz="1800" b="1"/>
            </a:lvl4pPr>
            <a:lvl5pPr marL="2008167" indent="0">
              <a:buNone/>
              <a:defRPr sz="1800" b="1"/>
            </a:lvl5pPr>
            <a:lvl6pPr marL="2510210" indent="0">
              <a:buNone/>
              <a:defRPr sz="1800" b="1"/>
            </a:lvl6pPr>
            <a:lvl7pPr marL="3012252" indent="0">
              <a:buNone/>
              <a:defRPr sz="1800" b="1"/>
            </a:lvl7pPr>
            <a:lvl8pPr marL="3514293" indent="0">
              <a:buNone/>
              <a:defRPr sz="1800" b="1"/>
            </a:lvl8pPr>
            <a:lvl9pPr marL="4016335" indent="0">
              <a:buNone/>
              <a:defRPr sz="18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7308914" y="1893837"/>
            <a:ext cx="5690818" cy="77737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600" b="0"/>
            </a:lvl1pPr>
            <a:lvl2pPr marL="502042" indent="0">
              <a:buNone/>
              <a:defRPr sz="2200" b="1"/>
            </a:lvl2pPr>
            <a:lvl3pPr marL="1004083" indent="0">
              <a:buNone/>
              <a:defRPr sz="2000" b="1"/>
            </a:lvl3pPr>
            <a:lvl4pPr marL="1506126" indent="0">
              <a:buNone/>
              <a:defRPr sz="1800" b="1"/>
            </a:lvl4pPr>
            <a:lvl5pPr marL="2008167" indent="0">
              <a:buNone/>
              <a:defRPr sz="1800" b="1"/>
            </a:lvl5pPr>
            <a:lvl6pPr marL="2510210" indent="0">
              <a:buNone/>
              <a:defRPr sz="1800" b="1"/>
            </a:lvl6pPr>
            <a:lvl7pPr marL="3012252" indent="0">
              <a:buNone/>
              <a:defRPr sz="1800" b="1"/>
            </a:lvl7pPr>
            <a:lvl8pPr marL="3514293" indent="0">
              <a:buNone/>
              <a:defRPr sz="1800" b="1"/>
            </a:lvl8pPr>
            <a:lvl9pPr marL="4016335" indent="0">
              <a:buNone/>
              <a:defRPr sz="18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idx="13" hasCustomPrompt="1"/>
          </p:nvPr>
        </p:nvSpPr>
        <p:spPr>
          <a:xfrm>
            <a:off x="456779" y="2671212"/>
            <a:ext cx="5690818" cy="4205764"/>
          </a:xfrm>
          <a:prstGeom prst="rect">
            <a:avLst/>
          </a:prstGeom>
        </p:spPr>
        <p:txBody>
          <a:bodyPr/>
          <a:lstStyle>
            <a:lvl1pPr marL="198014" indent="-198014">
              <a:buFont typeface="Arial" panose="020B0604020202020204" pitchFamily="34" charset="0"/>
              <a:buChar char="•"/>
              <a:defRPr/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2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7308914" y="2671212"/>
            <a:ext cx="5690818" cy="4205764"/>
          </a:xfrm>
          <a:prstGeom prst="rect">
            <a:avLst/>
          </a:prstGeom>
        </p:spPr>
        <p:txBody>
          <a:bodyPr/>
          <a:lstStyle>
            <a:lvl1pPr marL="198014" indent="-198014">
              <a:buFont typeface="Arial" panose="020B0604020202020204" pitchFamily="34" charset="0"/>
              <a:buChar char="•"/>
              <a:defRPr/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3" name="Tittel 1"/>
          <p:cNvSpPr>
            <a:spLocks noGrp="1"/>
          </p:cNvSpPr>
          <p:nvPr>
            <p:ph type="title" hasCustomPrompt="1"/>
          </p:nvPr>
        </p:nvSpPr>
        <p:spPr>
          <a:xfrm>
            <a:off x="456779" y="468263"/>
            <a:ext cx="11017224" cy="1152128"/>
          </a:xfrm>
          <a:prstGeom prst="rect">
            <a:avLst/>
          </a:prstGeom>
        </p:spPr>
        <p:txBody>
          <a:bodyPr anchor="b" anchorCtr="0"/>
          <a:lstStyle>
            <a:lvl1pPr>
              <a:defRPr b="0"/>
            </a:lvl1pPr>
          </a:lstStyle>
          <a:p>
            <a:r>
              <a:rPr lang="en-US" dirty="0"/>
              <a:t>Click to add 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779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456779" y="468314"/>
            <a:ext cx="4968552" cy="640866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198014" marR="0" indent="-198014" algn="l" defTabSz="1004083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button</a:t>
            </a:r>
            <a:r>
              <a:rPr lang="nb-NO" dirty="0"/>
              <a:t> to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07.11.2019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9" name="Plassholder f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6117567" y="806407"/>
            <a:ext cx="5644467" cy="108108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00000"/>
              </a:lnSpc>
              <a:buFontTx/>
              <a:buNone/>
              <a:defRPr sz="3200" b="0" cap="all">
                <a:latin typeface="+mj-lt"/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pic>
        <p:nvPicPr>
          <p:cNvPr id="12" name="Bilde 11" descr="element2.png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39" y="2988543"/>
            <a:ext cx="2806700" cy="3747770"/>
          </a:xfrm>
          <a:prstGeom prst="rect">
            <a:avLst/>
          </a:prstGeom>
        </p:spPr>
      </p:pic>
      <p:pic>
        <p:nvPicPr>
          <p:cNvPr id="13" name="Bilde 12" descr="nhh_logo_1f_positiv_blaa.eps">
            <a:extLst>
              <a:ext uri="{FF2B5EF4-FFF2-40B4-BE49-F238E27FC236}">
                <a16:creationId xmlns:a16="http://schemas.microsoft.com/office/drawing/2014/main" id="{3F0533E7-482A-47A5-974F-5BF8CD0E4C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83" y="756295"/>
            <a:ext cx="504056" cy="1008112"/>
          </a:xfrm>
          <a:prstGeom prst="rect">
            <a:avLst/>
          </a:prstGeom>
        </p:spPr>
      </p:pic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FFC1C733-31D6-426D-936C-BA8E6D54E3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7567" y="2412478"/>
            <a:ext cx="6580573" cy="4464497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/>
            </a:lvl2pPr>
            <a:lvl3pPr marL="628696" indent="-180988">
              <a:buFont typeface="Arial" panose="020B0604020202020204" pitchFamily="34" charset="0"/>
              <a:buChar char="•"/>
              <a:defRPr/>
            </a:lvl3pPr>
            <a:lvl4pPr marL="895415" indent="-180988">
              <a:buFont typeface="Arial" panose="020B0604020202020204" pitchFamily="34" charset="0"/>
              <a:buChar char="•"/>
              <a:defRPr/>
            </a:lvl4pPr>
            <a:lvl5pPr marL="1162134" indent="-266719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82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yellow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5569347" y="468263"/>
            <a:ext cx="7416824" cy="6408000"/>
          </a:xfrm>
          <a:prstGeom prst="rect">
            <a:avLst/>
          </a:prstGeom>
          <a:solidFill>
            <a:srgbClr val="E2E4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rgbClr val="00314A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07.11.2019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pic>
        <p:nvPicPr>
          <p:cNvPr id="12" name="Bilde 11" descr="element2.png"/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39" y="2988543"/>
            <a:ext cx="2806700" cy="3747770"/>
          </a:xfrm>
          <a:prstGeom prst="rect">
            <a:avLst/>
          </a:prstGeom>
        </p:spPr>
      </p:pic>
      <p:sp>
        <p:nvSpPr>
          <p:cNvPr id="14" name="Plassholder for tekst 18">
            <a:extLst>
              <a:ext uri="{FF2B5EF4-FFF2-40B4-BE49-F238E27FC236}">
                <a16:creationId xmlns:a16="http://schemas.microsoft.com/office/drawing/2014/main" id="{3DCBA05F-240E-404A-B135-C80DC97DDD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7567" y="806407"/>
            <a:ext cx="5644467" cy="108108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00000"/>
              </a:lnSpc>
              <a:buFontTx/>
              <a:buNone/>
              <a:defRPr sz="3200" b="0" cap="all">
                <a:latin typeface="+mj-lt"/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6" name="Bilde 15" descr="nhh_logo_1f_positiv_blaa.eps">
            <a:extLst>
              <a:ext uri="{FF2B5EF4-FFF2-40B4-BE49-F238E27FC236}">
                <a16:creationId xmlns:a16="http://schemas.microsoft.com/office/drawing/2014/main" id="{F4800DB8-60F9-4AE3-BF68-DBE8476E59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83" y="756295"/>
            <a:ext cx="504056" cy="1008112"/>
          </a:xfrm>
          <a:prstGeom prst="rect">
            <a:avLst/>
          </a:prstGeom>
        </p:spPr>
      </p:pic>
      <p:sp>
        <p:nvSpPr>
          <p:cNvPr id="18" name="Plassholder for bilde 7">
            <a:extLst>
              <a:ext uri="{FF2B5EF4-FFF2-40B4-BE49-F238E27FC236}">
                <a16:creationId xmlns:a16="http://schemas.microsoft.com/office/drawing/2014/main" id="{631E2B78-6F49-4ED3-97C2-A1868CCFE9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6779" y="468314"/>
            <a:ext cx="4968552" cy="640866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198014" marR="0" indent="-198014" algn="l" defTabSz="1004083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button</a:t>
            </a:r>
            <a:r>
              <a:rPr lang="nb-NO" dirty="0"/>
              <a:t> to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nb-NO" dirty="0"/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289E9279-8376-442D-AEAB-424576CAF9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7567" y="2412479"/>
            <a:ext cx="6580573" cy="4032448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804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gol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5569347" y="468263"/>
            <a:ext cx="7416824" cy="6408712"/>
          </a:xfrm>
          <a:prstGeom prst="rect">
            <a:avLst/>
          </a:prstGeom>
          <a:solidFill>
            <a:srgbClr val="A89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rgbClr val="00314A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07.11.2019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pic>
        <p:nvPicPr>
          <p:cNvPr id="12" name="Bilde 11" descr="element2.png"/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39" y="2988543"/>
            <a:ext cx="2806700" cy="3747770"/>
          </a:xfrm>
          <a:prstGeom prst="rect">
            <a:avLst/>
          </a:prstGeom>
        </p:spPr>
      </p:pic>
      <p:sp>
        <p:nvSpPr>
          <p:cNvPr id="14" name="Plassholder for tekst 18">
            <a:extLst>
              <a:ext uri="{FF2B5EF4-FFF2-40B4-BE49-F238E27FC236}">
                <a16:creationId xmlns:a16="http://schemas.microsoft.com/office/drawing/2014/main" id="{802A7806-49E7-4B6A-A0A2-84CB06C33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7567" y="806407"/>
            <a:ext cx="5644467" cy="108108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00000"/>
              </a:lnSpc>
              <a:buFontTx/>
              <a:buNone/>
              <a:defRPr sz="3200" b="0" cap="all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7" name="Bilde 16" descr="nhh_logo_1f_negativ_hvit.eps">
            <a:extLst>
              <a:ext uri="{FF2B5EF4-FFF2-40B4-BE49-F238E27FC236}">
                <a16:creationId xmlns:a16="http://schemas.microsoft.com/office/drawing/2014/main" id="{03777DC1-080F-4DBD-A0E4-9159AE6843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83" y="756407"/>
            <a:ext cx="504000" cy="1008000"/>
          </a:xfrm>
          <a:prstGeom prst="rect">
            <a:avLst/>
          </a:prstGeom>
        </p:spPr>
      </p:pic>
      <p:sp>
        <p:nvSpPr>
          <p:cNvPr id="20" name="Plassholder for bilde 7">
            <a:extLst>
              <a:ext uri="{FF2B5EF4-FFF2-40B4-BE49-F238E27FC236}">
                <a16:creationId xmlns:a16="http://schemas.microsoft.com/office/drawing/2014/main" id="{A8C4FC6E-97FA-487D-BE17-BB33ACC6D7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6779" y="468314"/>
            <a:ext cx="4968552" cy="640866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198014" marR="0" indent="-198014" algn="l" defTabSz="1004083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button</a:t>
            </a:r>
            <a:r>
              <a:rPr lang="nb-NO" dirty="0"/>
              <a:t> to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nb-NO" dirty="0"/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699FECFD-F728-4E77-AEED-749BBCEDC1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7567" y="2412479"/>
            <a:ext cx="6580573" cy="4032448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628696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895415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4pPr>
            <a:lvl5pPr marL="1162134" indent="-266719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1804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5569347" y="468263"/>
            <a:ext cx="7416824" cy="64087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rgbClr val="00314A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07.11.2019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pic>
        <p:nvPicPr>
          <p:cNvPr id="12" name="Bilde 11" descr="element2.png"/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39" y="2988543"/>
            <a:ext cx="2806700" cy="3747770"/>
          </a:xfrm>
          <a:prstGeom prst="rect">
            <a:avLst/>
          </a:prstGeom>
        </p:spPr>
      </p:pic>
      <p:sp>
        <p:nvSpPr>
          <p:cNvPr id="14" name="Plassholder for tekst 18">
            <a:extLst>
              <a:ext uri="{FF2B5EF4-FFF2-40B4-BE49-F238E27FC236}">
                <a16:creationId xmlns:a16="http://schemas.microsoft.com/office/drawing/2014/main" id="{C528A9B9-7E25-4479-80DA-70EC384B43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7567" y="806407"/>
            <a:ext cx="5644467" cy="108108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00000"/>
              </a:lnSpc>
              <a:buFontTx/>
              <a:buNone/>
              <a:defRPr sz="3200" b="0" cap="all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6" name="Bilde 15" descr="nhh_logo_1f_negativ_hvit.eps">
            <a:extLst>
              <a:ext uri="{FF2B5EF4-FFF2-40B4-BE49-F238E27FC236}">
                <a16:creationId xmlns:a16="http://schemas.microsoft.com/office/drawing/2014/main" id="{C912DAEA-7B2C-4563-BA55-95FEE203D9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83" y="756407"/>
            <a:ext cx="504000" cy="1008000"/>
          </a:xfrm>
          <a:prstGeom prst="rect">
            <a:avLst/>
          </a:prstGeom>
        </p:spPr>
      </p:pic>
      <p:sp>
        <p:nvSpPr>
          <p:cNvPr id="17" name="Plassholder for bilde 7">
            <a:extLst>
              <a:ext uri="{FF2B5EF4-FFF2-40B4-BE49-F238E27FC236}">
                <a16:creationId xmlns:a16="http://schemas.microsoft.com/office/drawing/2014/main" id="{194F80EA-A3B4-402D-9076-70342CF9B1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6779" y="468314"/>
            <a:ext cx="4968552" cy="640866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198014" marR="0" indent="-198014" algn="l" defTabSz="1004083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button</a:t>
            </a:r>
            <a:r>
              <a:rPr lang="nb-NO" dirty="0"/>
              <a:t> to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nb-NO" dirty="0"/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26A552A3-9248-497B-A765-DEA4360C42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7567" y="2412479"/>
            <a:ext cx="6580573" cy="4032448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628696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895415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4pPr>
            <a:lvl5pPr marL="1162134" indent="-266719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31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oran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5569347" y="468263"/>
            <a:ext cx="7416824" cy="6408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rgbClr val="00314A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07.11.2019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pic>
        <p:nvPicPr>
          <p:cNvPr id="12" name="Bilde 11" descr="element2.png"/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39" y="2988543"/>
            <a:ext cx="2806700" cy="3747770"/>
          </a:xfrm>
          <a:prstGeom prst="rect">
            <a:avLst/>
          </a:prstGeom>
        </p:spPr>
      </p:pic>
      <p:sp>
        <p:nvSpPr>
          <p:cNvPr id="14" name="Plassholder for tekst 18">
            <a:extLst>
              <a:ext uri="{FF2B5EF4-FFF2-40B4-BE49-F238E27FC236}">
                <a16:creationId xmlns:a16="http://schemas.microsoft.com/office/drawing/2014/main" id="{3DE83B9C-D50E-4DD5-BB5F-D95EDF8CF6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7567" y="806407"/>
            <a:ext cx="5644467" cy="108108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00000"/>
              </a:lnSpc>
              <a:buFontTx/>
              <a:buNone/>
              <a:defRPr sz="3200" b="0" cap="all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6" name="Bilde 15" descr="nhh_logo_1f_negativ_hvit.eps">
            <a:extLst>
              <a:ext uri="{FF2B5EF4-FFF2-40B4-BE49-F238E27FC236}">
                <a16:creationId xmlns:a16="http://schemas.microsoft.com/office/drawing/2014/main" id="{C8232B12-6217-4E37-8EF5-7A5B1A1B4E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83" y="756407"/>
            <a:ext cx="504000" cy="1008000"/>
          </a:xfrm>
          <a:prstGeom prst="rect">
            <a:avLst/>
          </a:prstGeom>
        </p:spPr>
      </p:pic>
      <p:sp>
        <p:nvSpPr>
          <p:cNvPr id="17" name="Plassholder for bilde 7">
            <a:extLst>
              <a:ext uri="{FF2B5EF4-FFF2-40B4-BE49-F238E27FC236}">
                <a16:creationId xmlns:a16="http://schemas.microsoft.com/office/drawing/2014/main" id="{C789CDBF-C81F-4CEB-94B4-FCD8AAD948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6779" y="468314"/>
            <a:ext cx="4968552" cy="640866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198014" marR="0" indent="-198014" algn="l" defTabSz="1004083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button</a:t>
            </a:r>
            <a:r>
              <a:rPr lang="nb-NO" dirty="0"/>
              <a:t> to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nb-NO" dirty="0"/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2B8DC829-E9F5-4E45-B8D7-B5DB025CEE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7567" y="2412479"/>
            <a:ext cx="6580573" cy="4032448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628696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895415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4pPr>
            <a:lvl5pPr marL="1162134" indent="-266719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14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5569347" y="468263"/>
            <a:ext cx="7416824" cy="6408712"/>
          </a:xfrm>
          <a:prstGeom prst="rect">
            <a:avLst/>
          </a:prstGeom>
          <a:solidFill>
            <a:srgbClr val="D0D1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rgbClr val="00314A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07.11.2019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pic>
        <p:nvPicPr>
          <p:cNvPr id="3" name="Bilde 2" descr="element2.png"/>
          <p:cNvPicPr>
            <a:picLocks noChangeAspect="1"/>
          </p:cNvPicPr>
          <p:nvPr userDrawn="1"/>
        </p:nvPicPr>
        <p:blipFill>
          <a:blip r:embed="rId3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39" y="2988543"/>
            <a:ext cx="2806700" cy="3747770"/>
          </a:xfrm>
          <a:prstGeom prst="rect">
            <a:avLst/>
          </a:prstGeom>
        </p:spPr>
      </p:pic>
      <p:sp>
        <p:nvSpPr>
          <p:cNvPr id="13" name="Plassholder for tekst 18">
            <a:extLst>
              <a:ext uri="{FF2B5EF4-FFF2-40B4-BE49-F238E27FC236}">
                <a16:creationId xmlns:a16="http://schemas.microsoft.com/office/drawing/2014/main" id="{25E8C555-C798-4412-9323-8489FAD3FC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7567" y="806407"/>
            <a:ext cx="5644467" cy="108108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00000"/>
              </a:lnSpc>
              <a:buFontTx/>
              <a:buNone/>
              <a:defRPr sz="3200" b="0" cap="all">
                <a:latin typeface="+mj-lt"/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5" name="Bilde 14" descr="nhh_logo_1f_positiv_blaa.eps">
            <a:extLst>
              <a:ext uri="{FF2B5EF4-FFF2-40B4-BE49-F238E27FC236}">
                <a16:creationId xmlns:a16="http://schemas.microsoft.com/office/drawing/2014/main" id="{D1FF28DD-8235-49DF-940D-4A72DA8DC0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83" y="756295"/>
            <a:ext cx="504056" cy="1008112"/>
          </a:xfrm>
          <a:prstGeom prst="rect">
            <a:avLst/>
          </a:prstGeom>
        </p:spPr>
      </p:pic>
      <p:sp>
        <p:nvSpPr>
          <p:cNvPr id="17" name="Plassholder for bilde 7">
            <a:extLst>
              <a:ext uri="{FF2B5EF4-FFF2-40B4-BE49-F238E27FC236}">
                <a16:creationId xmlns:a16="http://schemas.microsoft.com/office/drawing/2014/main" id="{F1CCFE04-5CE4-4E82-9AA4-F37D1A4F9A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6779" y="468314"/>
            <a:ext cx="4968552" cy="640866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198014" marR="0" indent="-198014" algn="l" defTabSz="1004083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button</a:t>
            </a:r>
            <a:r>
              <a:rPr lang="nb-NO" dirty="0"/>
              <a:t> to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nb-NO" dirty="0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1B4DBE37-485A-48C6-BB74-37C8615519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7567" y="2412479"/>
            <a:ext cx="6580573" cy="4032448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309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l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5569347" y="468263"/>
            <a:ext cx="7416824" cy="64087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rgbClr val="00314A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07.11.2019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pic>
        <p:nvPicPr>
          <p:cNvPr id="3" name="Bilde 2" descr="element2.png"/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39" y="2988543"/>
            <a:ext cx="2806700" cy="3747770"/>
          </a:xfrm>
          <a:prstGeom prst="rect">
            <a:avLst/>
          </a:prstGeom>
        </p:spPr>
      </p:pic>
      <p:sp>
        <p:nvSpPr>
          <p:cNvPr id="13" name="Plassholder for tekst 18">
            <a:extLst>
              <a:ext uri="{FF2B5EF4-FFF2-40B4-BE49-F238E27FC236}">
                <a16:creationId xmlns:a16="http://schemas.microsoft.com/office/drawing/2014/main" id="{A207237E-AE88-4919-B58A-4C4C8C8363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7567" y="806407"/>
            <a:ext cx="5644467" cy="108108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00000"/>
              </a:lnSpc>
              <a:buFontTx/>
              <a:buNone/>
              <a:defRPr sz="3200" b="0" cap="all">
                <a:latin typeface="+mj-lt"/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4" name="Bilde 13" descr="nhh_logo_1f_positiv_blaa.eps">
            <a:extLst>
              <a:ext uri="{FF2B5EF4-FFF2-40B4-BE49-F238E27FC236}">
                <a16:creationId xmlns:a16="http://schemas.microsoft.com/office/drawing/2014/main" id="{C7714444-141A-4856-99D2-ADE32CB989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83" y="756295"/>
            <a:ext cx="504056" cy="1008112"/>
          </a:xfrm>
          <a:prstGeom prst="rect">
            <a:avLst/>
          </a:prstGeom>
        </p:spPr>
      </p:pic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EB8BBA1C-C09E-46E6-A82A-C361174229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6779" y="468314"/>
            <a:ext cx="4968552" cy="640866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198014" marR="0" indent="-198014" algn="l" defTabSz="1004083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button</a:t>
            </a:r>
            <a:r>
              <a:rPr lang="nb-NO" dirty="0"/>
              <a:t> to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nb-NO" dirty="0"/>
          </a:p>
        </p:txBody>
      </p:sp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90870705-6675-43F3-B7BC-CD70F6391B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7567" y="2412479"/>
            <a:ext cx="6580573" cy="4032448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065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56779" y="468313"/>
            <a:ext cx="12528971" cy="648017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ym typeface="Wingdings" panose="05000000000000000000" pitchFamily="2" charset="2"/>
              </a:defRPr>
            </a:lvl1pPr>
          </a:lstStyle>
          <a:p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394B604-93A9-41F7-ADC6-16027750DC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6899" y="2844526"/>
            <a:ext cx="10369152" cy="2016224"/>
          </a:xfrm>
          <a:prstGeom prst="rect">
            <a:avLst/>
          </a:prstGeom>
          <a:solidFill>
            <a:srgbClr val="031D3E">
              <a:alpha val="5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07.11.2019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/>
          <p:cNvSpPr>
            <a:spLocks noGrp="1"/>
          </p:cNvSpPr>
          <p:nvPr>
            <p:ph type="ctrTitle" hasCustomPrompt="1"/>
          </p:nvPr>
        </p:nvSpPr>
        <p:spPr>
          <a:xfrm>
            <a:off x="1867022" y="2844527"/>
            <a:ext cx="9604952" cy="110451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="0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CLICK TO ADD TITLE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66819" y="3929980"/>
            <a:ext cx="9607184" cy="9307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cap="all" normalizeH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C43AA708-BBD3-4801-8C8F-EC15A650A81D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1970000" y="709200"/>
            <a:ext cx="720000" cy="144000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286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5569347" y="468263"/>
            <a:ext cx="7416824" cy="6408712"/>
          </a:xfrm>
          <a:prstGeom prst="rect">
            <a:avLst/>
          </a:prstGeom>
          <a:solidFill>
            <a:srgbClr val="699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rgbClr val="00314A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07.11.2019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pic>
        <p:nvPicPr>
          <p:cNvPr id="3" name="Bilde 2" descr="element2.png"/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39" y="2988543"/>
            <a:ext cx="2806700" cy="3747770"/>
          </a:xfrm>
          <a:prstGeom prst="rect">
            <a:avLst/>
          </a:prstGeom>
        </p:spPr>
      </p:pic>
      <p:sp>
        <p:nvSpPr>
          <p:cNvPr id="13" name="Plassholder for tekst 18">
            <a:extLst>
              <a:ext uri="{FF2B5EF4-FFF2-40B4-BE49-F238E27FC236}">
                <a16:creationId xmlns:a16="http://schemas.microsoft.com/office/drawing/2014/main" id="{DFBAB770-EDDD-4E19-B4BE-1DD8C6911F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7567" y="806407"/>
            <a:ext cx="5644467" cy="108108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00000"/>
              </a:lnSpc>
              <a:buFontTx/>
              <a:buNone/>
              <a:defRPr sz="3200" b="0" cap="all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5" name="Bilde 14" descr="nhh_logo_1f_negativ_hvit.eps">
            <a:extLst>
              <a:ext uri="{FF2B5EF4-FFF2-40B4-BE49-F238E27FC236}">
                <a16:creationId xmlns:a16="http://schemas.microsoft.com/office/drawing/2014/main" id="{480C833B-D113-43A4-823E-AF8D0EBABE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83" y="756407"/>
            <a:ext cx="504000" cy="1008000"/>
          </a:xfrm>
          <a:prstGeom prst="rect">
            <a:avLst/>
          </a:prstGeom>
        </p:spPr>
      </p:pic>
      <p:sp>
        <p:nvSpPr>
          <p:cNvPr id="16" name="Plassholder for bilde 7">
            <a:extLst>
              <a:ext uri="{FF2B5EF4-FFF2-40B4-BE49-F238E27FC236}">
                <a16:creationId xmlns:a16="http://schemas.microsoft.com/office/drawing/2014/main" id="{88AD14F7-F34B-4F3D-A3D4-646C11AD7D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6779" y="468314"/>
            <a:ext cx="4968552" cy="640866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198014" marR="0" indent="-198014" algn="l" defTabSz="1004083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button</a:t>
            </a:r>
            <a:r>
              <a:rPr lang="nb-NO" dirty="0"/>
              <a:t> to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nb-NO" dirty="0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B297B6A5-D5D5-4E7C-B4AB-106ADE0CDE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7567" y="2412479"/>
            <a:ext cx="6580573" cy="4032448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628696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895415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4pPr>
            <a:lvl5pPr marL="1162134" indent="-266719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463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and yellow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5569347" y="468263"/>
            <a:ext cx="7416824" cy="6408000"/>
          </a:xfrm>
          <a:prstGeom prst="rect">
            <a:avLst/>
          </a:prstGeom>
          <a:solidFill>
            <a:srgbClr val="E2E4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rgbClr val="00314A"/>
              </a:solidFill>
            </a:endParaRP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pic>
        <p:nvPicPr>
          <p:cNvPr id="12" name="Bilde 11" descr="element2.png"/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39" y="2988543"/>
            <a:ext cx="2806700" cy="3747770"/>
          </a:xfrm>
          <a:prstGeom prst="rect">
            <a:avLst/>
          </a:prstGeom>
        </p:spPr>
      </p:pic>
      <p:sp>
        <p:nvSpPr>
          <p:cNvPr id="14" name="Plassholder for tekst 18">
            <a:extLst>
              <a:ext uri="{FF2B5EF4-FFF2-40B4-BE49-F238E27FC236}">
                <a16:creationId xmlns:a16="http://schemas.microsoft.com/office/drawing/2014/main" id="{3DCBA05F-240E-404A-B135-C80DC97DDD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7567" y="806407"/>
            <a:ext cx="5644467" cy="108108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00000"/>
              </a:lnSpc>
              <a:buFontTx/>
              <a:buNone/>
              <a:defRPr sz="3200" b="0" cap="all">
                <a:latin typeface="+mj-lt"/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6" name="Bilde 15" descr="nhh_logo_1f_positiv_blaa.eps">
            <a:extLst>
              <a:ext uri="{FF2B5EF4-FFF2-40B4-BE49-F238E27FC236}">
                <a16:creationId xmlns:a16="http://schemas.microsoft.com/office/drawing/2014/main" id="{F4800DB8-60F9-4AE3-BF68-DBE8476E59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83" y="756295"/>
            <a:ext cx="504056" cy="1008112"/>
          </a:xfrm>
          <a:prstGeom prst="rect">
            <a:avLst/>
          </a:prstGeom>
        </p:spPr>
      </p:pic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289E9279-8376-442D-AEAB-424576CAF9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7567" y="2412479"/>
            <a:ext cx="6580573" cy="4032448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4857E62-4824-477E-9880-4C6D8B4EF632}" type="datetime1">
              <a:rPr lang="nb-NO" smtClean="0"/>
              <a:t>07.11.2019</a:t>
            </a:fld>
            <a:endParaRPr lang="nb-NO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"/>
          <a:stretch/>
        </p:blipFill>
        <p:spPr>
          <a:xfrm>
            <a:off x="456779" y="468263"/>
            <a:ext cx="5040560" cy="6408712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456779" y="468263"/>
            <a:ext cx="5040560" cy="640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button</a:t>
            </a:r>
            <a:r>
              <a:rPr lang="nb-NO" dirty="0" smtClean="0"/>
              <a:t> to </a:t>
            </a:r>
            <a:r>
              <a:rPr lang="nb-NO" dirty="0" err="1" smtClean="0"/>
              <a:t>change</a:t>
            </a:r>
            <a:r>
              <a:rPr lang="nb-NO" dirty="0" smtClean="0"/>
              <a:t> </a:t>
            </a:r>
            <a:r>
              <a:rPr lang="nb-NO" dirty="0" err="1" smtClean="0"/>
              <a:t>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943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456779" y="468263"/>
            <a:ext cx="12528971" cy="648017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nb-NO" dirty="0"/>
              <a:t>Top </a:t>
            </a:r>
            <a:r>
              <a:rPr lang="nb-NO" dirty="0" err="1"/>
              <a:t>menu</a:t>
            </a:r>
            <a:r>
              <a:rPr lang="nb-NO" dirty="0"/>
              <a:t> "</a:t>
            </a:r>
            <a:r>
              <a:rPr lang="nb-NO" dirty="0" err="1"/>
              <a:t>insert</a:t>
            </a:r>
            <a:r>
              <a:rPr lang="nb-NO" dirty="0"/>
              <a:t>"  "Images" to </a:t>
            </a:r>
            <a:r>
              <a:rPr lang="nb-NO" dirty="0" err="1"/>
              <a:t>insert</a:t>
            </a:r>
            <a:r>
              <a:rPr lang="nb-NO" dirty="0"/>
              <a:t> image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07.11.2019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sp>
        <p:nvSpPr>
          <p:cNvPr id="12" name="Tittel 1"/>
          <p:cNvSpPr>
            <a:spLocks noGrp="1"/>
          </p:cNvSpPr>
          <p:nvPr>
            <p:ph type="ctrTitle" hasCustomPrompt="1"/>
          </p:nvPr>
        </p:nvSpPr>
        <p:spPr>
          <a:xfrm>
            <a:off x="1867022" y="756295"/>
            <a:ext cx="9604952" cy="317637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="0" cap="all" baseline="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CLICK TO ADD TITLE</a:t>
            </a:r>
          </a:p>
        </p:txBody>
      </p:sp>
      <p:sp>
        <p:nvSpPr>
          <p:cNvPr id="13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66819" y="3929980"/>
            <a:ext cx="9607184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cap="all" normalizeH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051" y="756295"/>
            <a:ext cx="720000" cy="143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456779" y="468263"/>
            <a:ext cx="12529392" cy="6408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rgbClr val="00314A"/>
              </a:solidFill>
            </a:endParaRPr>
          </a:p>
        </p:txBody>
      </p:sp>
      <p:sp>
        <p:nvSpPr>
          <p:cNvPr id="9" name="Rettvinklet trekant 8"/>
          <p:cNvSpPr/>
          <p:nvPr userDrawn="1"/>
        </p:nvSpPr>
        <p:spPr>
          <a:xfrm>
            <a:off x="456779" y="468263"/>
            <a:ext cx="6408712" cy="6408712"/>
          </a:xfrm>
          <a:prstGeom prst="rtTriangle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2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>
              <a:solidFill>
                <a:srgbClr val="00314A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07.11.2019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/>
          <p:cNvSpPr>
            <a:spLocks noGrp="1"/>
          </p:cNvSpPr>
          <p:nvPr>
            <p:ph type="ctrTitle" hasCustomPrompt="1"/>
          </p:nvPr>
        </p:nvSpPr>
        <p:spPr>
          <a:xfrm>
            <a:off x="2040955" y="1836415"/>
            <a:ext cx="10297144" cy="101613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3800" b="0" cap="all" baseline="0">
                <a:solidFill>
                  <a:srgbClr val="003A54"/>
                </a:solidFill>
              </a:defRPr>
            </a:lvl1pPr>
          </a:lstStyle>
          <a:p>
            <a:r>
              <a:rPr lang="nb-NO" dirty="0"/>
              <a:t>CLICK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7219" y="2844527"/>
            <a:ext cx="7920880" cy="6427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 cap="all" normalizeH="0" baseline="0">
                <a:solidFill>
                  <a:srgbClr val="A89449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5497339" y="3924647"/>
            <a:ext cx="6840314" cy="2520280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13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pic>
        <p:nvPicPr>
          <p:cNvPr id="15" name="Bilde 14" descr="nhh_logo_1f_positiv_blaa.eps">
            <a:extLst>
              <a:ext uri="{FF2B5EF4-FFF2-40B4-BE49-F238E27FC236}">
                <a16:creationId xmlns:a16="http://schemas.microsoft.com/office/drawing/2014/main" id="{E722EC97-5A55-4964-8E72-38E4AF82E3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83" y="756295"/>
            <a:ext cx="50405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4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07.11.2019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 descr="nhh_logo_1f_positiv_bla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115" y="493088"/>
            <a:ext cx="504056" cy="1008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1061899" y="4858817"/>
            <a:ext cx="11015636" cy="1501751"/>
          </a:xfrm>
          <a:prstGeom prst="rect">
            <a:avLst/>
          </a:prstGeom>
        </p:spPr>
        <p:txBody>
          <a:bodyPr anchor="t"/>
          <a:lstStyle>
            <a:lvl1pPr algn="l">
              <a:defRPr sz="4401" b="1" cap="all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/>
          </p:nvPr>
        </p:nvSpPr>
        <p:spPr>
          <a:xfrm>
            <a:off x="1061901" y="3204786"/>
            <a:ext cx="11015636" cy="165402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20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40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6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081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02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122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142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163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60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07.11.2019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56779" y="1980430"/>
            <a:ext cx="12529392" cy="4896545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0" name="Tittel 1"/>
          <p:cNvSpPr>
            <a:spLocks noGrp="1"/>
          </p:cNvSpPr>
          <p:nvPr>
            <p:ph type="title" hasCustomPrompt="1"/>
          </p:nvPr>
        </p:nvSpPr>
        <p:spPr>
          <a:xfrm>
            <a:off x="456779" y="468263"/>
            <a:ext cx="11017224" cy="1152128"/>
          </a:xfrm>
          <a:prstGeom prst="rect">
            <a:avLst/>
          </a:prstGeom>
        </p:spPr>
        <p:txBody>
          <a:bodyPr anchor="b" anchorCtr="0"/>
          <a:lstStyle>
            <a:lvl1pPr>
              <a:defRPr b="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1" name="Bilde 10" descr="nhh_logo_1f_positiv_bla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115" y="493088"/>
            <a:ext cx="504056" cy="1008112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4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07.11.2019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56780" y="1980432"/>
            <a:ext cx="6120765" cy="4896544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0" name="Tittel 1"/>
          <p:cNvSpPr>
            <a:spLocks noGrp="1"/>
          </p:cNvSpPr>
          <p:nvPr>
            <p:ph type="title" hasCustomPrompt="1"/>
          </p:nvPr>
        </p:nvSpPr>
        <p:spPr>
          <a:xfrm>
            <a:off x="456779" y="468263"/>
            <a:ext cx="11017224" cy="1152128"/>
          </a:xfrm>
          <a:prstGeom prst="rect">
            <a:avLst/>
          </a:prstGeom>
        </p:spPr>
        <p:txBody>
          <a:bodyPr anchor="b" anchorCtr="0"/>
          <a:lstStyle>
            <a:lvl1pPr>
              <a:defRPr b="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1" name="Bilde 10" descr="nhh_logo_1f_positiv_bla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115" y="493088"/>
            <a:ext cx="504056" cy="1008112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279D46E9-D839-4393-874A-A51CDAD8B5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5406" y="1980432"/>
            <a:ext cx="6120765" cy="4896544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90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blue and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07.11.2019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 descr="nhh_logo_1f_positiv_bla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115" y="493088"/>
            <a:ext cx="504056" cy="1008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56779" y="1980431"/>
            <a:ext cx="6120680" cy="4896544"/>
          </a:xfrm>
          <a:prstGeom prst="rect">
            <a:avLst/>
          </a:prstGeom>
          <a:solidFill>
            <a:srgbClr val="E2E48E"/>
          </a:solidFill>
        </p:spPr>
        <p:txBody>
          <a:bodyPr lIns="180000" tIns="180000" rIns="180000" bIns="180000"/>
          <a:lstStyle>
            <a:lvl1pPr marL="198014" indent="-198014">
              <a:buFont typeface="Arial" panose="020B0604020202020204" pitchFamily="34" charset="0"/>
              <a:buChar char="•"/>
              <a:defRPr/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3" hasCustomPrompt="1"/>
          </p:nvPr>
        </p:nvSpPr>
        <p:spPr>
          <a:xfrm>
            <a:off x="6865491" y="1980431"/>
            <a:ext cx="6134241" cy="4896544"/>
          </a:xfrm>
          <a:prstGeom prst="rect">
            <a:avLst/>
          </a:prstGeom>
          <a:solidFill>
            <a:schemeClr val="tx2"/>
          </a:solidFill>
        </p:spPr>
        <p:txBody>
          <a:bodyPr lIns="180000" tIns="180000" rIns="180000" bIns="180000"/>
          <a:lstStyle>
            <a:lvl1pPr marL="198014" indent="-198014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628696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895415" indent="-180988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4pPr>
            <a:lvl5pPr marL="1162134" indent="-266719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1" name="Tittel 1"/>
          <p:cNvSpPr>
            <a:spLocks noGrp="1"/>
          </p:cNvSpPr>
          <p:nvPr>
            <p:ph type="title" hasCustomPrompt="1"/>
          </p:nvPr>
        </p:nvSpPr>
        <p:spPr>
          <a:xfrm>
            <a:off x="456779" y="468263"/>
            <a:ext cx="11017224" cy="1152128"/>
          </a:xfrm>
          <a:prstGeom prst="rect">
            <a:avLst/>
          </a:prstGeom>
        </p:spPr>
        <p:txBody>
          <a:bodyPr anchor="b" anchorCtr="0"/>
          <a:lstStyle>
            <a:lvl1pPr>
              <a:defRPr b="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6866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A478-B3EF-43DE-BEA5-558FE1F3DBB9}" type="datetime1">
              <a:rPr lang="nb-NO" smtClean="0"/>
              <a:t>07.11.2019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0" name="Plassholder for bilde 7"/>
          <p:cNvSpPr>
            <a:spLocks noGrp="1"/>
          </p:cNvSpPr>
          <p:nvPr>
            <p:ph type="pic" sz="quarter" idx="19" hasCustomPrompt="1"/>
          </p:nvPr>
        </p:nvSpPr>
        <p:spPr>
          <a:xfrm>
            <a:off x="456779" y="468262"/>
            <a:ext cx="2448000" cy="3171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2000"/>
            </a:lvl1pPr>
          </a:lstStyle>
          <a:p>
            <a:r>
              <a:rPr lang="nb-NO"/>
              <a:t>Image</a:t>
            </a:r>
          </a:p>
        </p:txBody>
      </p:sp>
      <p:sp>
        <p:nvSpPr>
          <p:cNvPr id="22" name="Plassholder for bilde 7"/>
          <p:cNvSpPr>
            <a:spLocks noGrp="1"/>
          </p:cNvSpPr>
          <p:nvPr>
            <p:ph type="pic" sz="quarter" idx="21" hasCustomPrompt="1"/>
          </p:nvPr>
        </p:nvSpPr>
        <p:spPr>
          <a:xfrm>
            <a:off x="2977059" y="468262"/>
            <a:ext cx="2448000" cy="3171600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2000"/>
            </a:lvl1pPr>
          </a:lstStyle>
          <a:p>
            <a:r>
              <a:rPr lang="nb-NO"/>
              <a:t>Image</a:t>
            </a:r>
          </a:p>
        </p:txBody>
      </p:sp>
      <p:pic>
        <p:nvPicPr>
          <p:cNvPr id="15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6897158"/>
            <a:ext cx="3276607" cy="627889"/>
          </a:xfrm>
          <a:prstGeom prst="rect">
            <a:avLst/>
          </a:prstGeom>
        </p:spPr>
      </p:pic>
      <p:sp>
        <p:nvSpPr>
          <p:cNvPr id="17" name="Plassholder for bilde 7"/>
          <p:cNvSpPr>
            <a:spLocks noGrp="1"/>
          </p:cNvSpPr>
          <p:nvPr>
            <p:ph type="pic" sz="quarter" idx="22" hasCustomPrompt="1"/>
          </p:nvPr>
        </p:nvSpPr>
        <p:spPr>
          <a:xfrm>
            <a:off x="456779" y="3708623"/>
            <a:ext cx="2448000" cy="31716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2000"/>
            </a:lvl1pPr>
          </a:lstStyle>
          <a:p>
            <a:r>
              <a:rPr lang="nb-NO"/>
              <a:t>Image</a:t>
            </a:r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23" hasCustomPrompt="1"/>
          </p:nvPr>
        </p:nvSpPr>
        <p:spPr>
          <a:xfrm>
            <a:off x="2977059" y="3708623"/>
            <a:ext cx="2448000" cy="31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nb-NO"/>
              <a:t>Image</a:t>
            </a:r>
          </a:p>
        </p:txBody>
      </p:sp>
      <p:sp>
        <p:nvSpPr>
          <p:cNvPr id="26" name="Plassholder f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6117567" y="468263"/>
            <a:ext cx="5644467" cy="1081087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00000"/>
              </a:lnSpc>
              <a:buFontTx/>
              <a:buNone/>
              <a:defRPr sz="3200" b="0" cap="all" baseline="0">
                <a:latin typeface="+mj-lt"/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14" name="Bilde 13" descr="nhh_logo_1f_positiv_blaa.eps">
            <a:extLst>
              <a:ext uri="{FF2B5EF4-FFF2-40B4-BE49-F238E27FC236}">
                <a16:creationId xmlns:a16="http://schemas.microsoft.com/office/drawing/2014/main" id="{3F32985E-6949-421B-8CBC-89E766AEE77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115" y="493088"/>
            <a:ext cx="504056" cy="1008112"/>
          </a:xfrm>
          <a:prstGeom prst="rect">
            <a:avLst/>
          </a:prstGeom>
        </p:spPr>
      </p:pic>
      <p:sp>
        <p:nvSpPr>
          <p:cNvPr id="21" name="Plassholder for tekst 2">
            <a:extLst>
              <a:ext uri="{FF2B5EF4-FFF2-40B4-BE49-F238E27FC236}">
                <a16:creationId xmlns:a16="http://schemas.microsoft.com/office/drawing/2014/main" id="{5B3B548C-1A7E-491E-B093-8389E50D4D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17567" y="2412479"/>
            <a:ext cx="6580573" cy="4467744"/>
          </a:xfrm>
          <a:prstGeom prst="rect">
            <a:avLst/>
          </a:prstGeom>
        </p:spPr>
        <p:txBody>
          <a:bodyPr vert="horz"/>
          <a:lstStyle>
            <a:lvl1pPr marL="198014" indent="-198014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7707" indent="-180988">
              <a:buFont typeface="Arial" panose="020B0604020202020204" pitchFamily="34" charset="0"/>
              <a:buChar char="•"/>
              <a:defRPr sz="2000"/>
            </a:lvl2pPr>
            <a:lvl3pPr marL="628696" indent="-180988">
              <a:buFont typeface="Arial" panose="020B0604020202020204" pitchFamily="34" charset="0"/>
              <a:buChar char="•"/>
              <a:defRPr sz="2000"/>
            </a:lvl3pPr>
            <a:lvl4pPr marL="895415" indent="-180988">
              <a:buFont typeface="Arial" panose="020B0604020202020204" pitchFamily="34" charset="0"/>
              <a:buChar char="•"/>
              <a:defRPr sz="2000"/>
            </a:lvl4pPr>
            <a:lvl5pPr marL="1162134" indent="-266719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045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A4857E62-4824-477E-9880-4C6D8B4EF632}" type="datetime1">
              <a:rPr lang="nb-NO" smtClean="0"/>
              <a:t>07.11.2019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2077537" y="7081362"/>
            <a:ext cx="923638" cy="40256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100">
                <a:solidFill>
                  <a:srgbClr val="D0D1D3"/>
                </a:solidFill>
                <a:latin typeface="+mn-lt"/>
                <a:cs typeface="Times New Roman" pitchFamily="18" charset="0"/>
              </a:defRPr>
            </a:lvl1pPr>
          </a:lstStyle>
          <a:p>
            <a:fld id="{3FA4DDC8-1D0B-4B83-8CF0-4F24D54506B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285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68" r:id="rId2"/>
    <p:sldLayoutId id="2147483685" r:id="rId3"/>
    <p:sldLayoutId id="2147483706" r:id="rId4"/>
    <p:sldLayoutId id="2147483726" r:id="rId5"/>
    <p:sldLayoutId id="2147483690" r:id="rId6"/>
    <p:sldLayoutId id="2147483724" r:id="rId7"/>
    <p:sldLayoutId id="2147483714" r:id="rId8"/>
    <p:sldLayoutId id="2147483689" r:id="rId9"/>
    <p:sldLayoutId id="2147483713" r:id="rId10"/>
    <p:sldLayoutId id="2147483715" r:id="rId11"/>
    <p:sldLayoutId id="2147483725" r:id="rId12"/>
    <p:sldLayoutId id="2147483708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7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004083" rtl="0" eaLnBrk="1" latinLnBrk="0" hangingPunct="1">
        <a:spcBef>
          <a:spcPct val="0"/>
        </a:spcBef>
        <a:buNone/>
        <a:defRPr sz="3200" b="0" kern="1200" cap="none" baseline="0">
          <a:solidFill>
            <a:srgbClr val="003A54"/>
          </a:solidFill>
          <a:latin typeface="+mj-lt"/>
          <a:ea typeface="+mj-ea"/>
          <a:cs typeface="+mj-cs"/>
        </a:defRPr>
      </a:lvl1pPr>
    </p:titleStyle>
    <p:bodyStyle>
      <a:lvl1pPr marL="198014" indent="-198014" algn="l" defTabSz="1004083" rtl="0" eaLnBrk="1" latinLnBrk="0" hangingPunct="1">
        <a:lnSpc>
          <a:spcPct val="125000"/>
        </a:lnSpc>
        <a:spcBef>
          <a:spcPts val="0"/>
        </a:spcBef>
        <a:spcAft>
          <a:spcPts val="200"/>
        </a:spcAft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47707" indent="-180988" algn="l" defTabSz="1004083" rtl="0" eaLnBrk="1" latinLnBrk="0" hangingPunct="1">
        <a:spcBef>
          <a:spcPts val="0"/>
        </a:spcBef>
        <a:buFont typeface="Georgia" pitchFamily="18" charset="0"/>
        <a:buChar char="-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Times New Roman" pitchFamily="18" charset="0"/>
        </a:defRPr>
      </a:lvl2pPr>
      <a:lvl3pPr marL="628696" indent="-180988" algn="l" defTabSz="1004083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Times New Roman" pitchFamily="18" charset="0"/>
        </a:defRPr>
      </a:lvl3pPr>
      <a:lvl4pPr marL="895415" indent="-180988" algn="l" defTabSz="1004083" rtl="0" eaLnBrk="1" latinLnBrk="0" hangingPunct="1">
        <a:spcBef>
          <a:spcPts val="0"/>
        </a:spcBef>
        <a:buFont typeface="Georgia" pitchFamily="18" charset="0"/>
        <a:buChar char="-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Times New Roman" pitchFamily="18" charset="0"/>
        </a:defRPr>
      </a:lvl4pPr>
      <a:lvl5pPr marL="1162134" indent="-266719" algn="l" defTabSz="1004083" rtl="0" eaLnBrk="1" latinLnBrk="0" hangingPunct="1">
        <a:spcBef>
          <a:spcPts val="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Times New Roman" pitchFamily="18" charset="0"/>
        </a:defRPr>
      </a:lvl5pPr>
      <a:lvl6pPr marL="2761231" indent="-251021" algn="l" defTabSz="100408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272" indent="-251021" algn="l" defTabSz="100408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65314" indent="-251021" algn="l" defTabSz="100408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67356" indent="-251021" algn="l" defTabSz="100408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004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042" algn="l" defTabSz="1004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083" algn="l" defTabSz="1004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6126" algn="l" defTabSz="1004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67" algn="l" defTabSz="1004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210" algn="l" defTabSz="1004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2252" algn="l" defTabSz="1004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4293" algn="l" defTabSz="1004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6335" algn="l" defTabSz="100408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h.no/paraplyen/internenyheter/2019/november/kan-du-eksistenserklaringa-del-3/" TargetMode="External"/><Relationship Id="rId2" Type="http://schemas.openxmlformats.org/officeDocument/2006/relationships/hyperlink" Target="https://www.nhh.no/paraplyen/internenyheter/2019/september/hva-er-eksistenserklaringen-var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li.do/event/wmwqdf9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E5E387F4-C021-4F09-96F2-3D321040C0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D04192CE-ED6F-45B5-869F-7F0E5CD156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E82509A-DF76-40C4-9760-950F2136F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A414E69C-55E7-4420-A498-1F8774045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900" y="2748127"/>
            <a:ext cx="10369151" cy="1104511"/>
          </a:xfrm>
        </p:spPr>
        <p:txBody>
          <a:bodyPr/>
          <a:lstStyle/>
          <a:p>
            <a:r>
              <a:rPr lang="nb-NO" dirty="0" smtClean="0"/>
              <a:t>Town hall </a:t>
            </a:r>
            <a:r>
              <a:rPr lang="nb-NO" dirty="0" err="1" smtClean="0"/>
              <a:t>meeting</a:t>
            </a:r>
            <a:r>
              <a:rPr lang="nb-NO" dirty="0" smtClean="0"/>
              <a:t>  </a:t>
            </a:r>
            <a:endParaRPr lang="nb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D2DB9CC5-30BB-4AC9-87F9-AB1CA0AD81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08907" y="3922864"/>
            <a:ext cx="9607184" cy="930770"/>
          </a:xfrm>
        </p:spPr>
        <p:txBody>
          <a:bodyPr/>
          <a:lstStyle/>
          <a:p>
            <a:r>
              <a:rPr lang="nb-NO" dirty="0" smtClean="0"/>
              <a:t>7 november 2019</a:t>
            </a:r>
            <a:endParaRPr lang="nb-NO" dirty="0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C45732C1-AA4E-4F58-8A09-C6AFD0ADBC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564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10</a:t>
            </a:fld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1357944" y="5874326"/>
            <a:ext cx="11161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dirty="0">
                <a:solidFill>
                  <a:schemeClr val="bg1"/>
                </a:solidFill>
              </a:rPr>
              <a:t>TOGETHER WE </a:t>
            </a:r>
            <a:r>
              <a:rPr lang="nn-NO" sz="2800" dirty="0" smtClean="0">
                <a:solidFill>
                  <a:schemeClr val="bg1"/>
                </a:solidFill>
              </a:rPr>
              <a:t>WILL…… BRING NHH TO NEW HEIGHTS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290" y="1922143"/>
            <a:ext cx="6679059" cy="4452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3" y="1922143"/>
            <a:ext cx="6679059" cy="44527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9935" y="5724847"/>
            <a:ext cx="11161240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nn-NO" sz="2800" dirty="0">
                <a:solidFill>
                  <a:schemeClr val="bg1"/>
                </a:solidFill>
              </a:rPr>
              <a:t>TOGETHER WE </a:t>
            </a:r>
            <a:r>
              <a:rPr lang="nn-NO" sz="2800" dirty="0" smtClean="0">
                <a:solidFill>
                  <a:schemeClr val="bg1"/>
                </a:solidFill>
              </a:rPr>
              <a:t>WILL… BRING NHH TO NEW HEIGHTS </a:t>
            </a:r>
          </a:p>
        </p:txBody>
      </p:sp>
    </p:spTree>
    <p:extLst>
      <p:ext uri="{BB962C8B-B14F-4D97-AF65-F5344CB8AC3E}">
        <p14:creationId xmlns:p14="http://schemas.microsoft.com/office/powerpoint/2010/main" val="35104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11</a:t>
            </a:fld>
            <a:endParaRPr lang="nb-NO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73203" y="2772519"/>
            <a:ext cx="8064896" cy="1520188"/>
          </a:xfrm>
        </p:spPr>
        <p:txBody>
          <a:bodyPr/>
          <a:lstStyle/>
          <a:p>
            <a:r>
              <a:rPr lang="en-US" sz="4000" dirty="0"/>
              <a:t>Information from the November board meeting</a:t>
            </a:r>
          </a:p>
        </p:txBody>
      </p:sp>
    </p:spTree>
    <p:extLst>
      <p:ext uri="{BB962C8B-B14F-4D97-AF65-F5344CB8AC3E}">
        <p14:creationId xmlns:p14="http://schemas.microsoft.com/office/powerpoint/2010/main" val="126602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12</a:t>
            </a:fld>
            <a:endParaRPr lang="nb-NO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NHH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process</a:t>
            </a:r>
            <a:r>
              <a:rPr lang="nb-NO" dirty="0" smtClean="0"/>
              <a:t> to be </a:t>
            </a:r>
            <a:r>
              <a:rPr lang="nb-NO" dirty="0" err="1" smtClean="0"/>
              <a:t>certified</a:t>
            </a:r>
            <a:r>
              <a:rPr lang="nb-NO" dirty="0" smtClean="0"/>
              <a:t> as a «Miljøfyrtårn» (a </a:t>
            </a:r>
            <a:r>
              <a:rPr lang="nb-NO" dirty="0" err="1" smtClean="0"/>
              <a:t>public</a:t>
            </a:r>
            <a:r>
              <a:rPr lang="nb-NO" dirty="0" smtClean="0"/>
              <a:t> </a:t>
            </a:r>
            <a:r>
              <a:rPr lang="nb-NO" dirty="0" err="1" smtClean="0"/>
              <a:t>certification</a:t>
            </a:r>
            <a:r>
              <a:rPr lang="nb-NO" dirty="0" smtClean="0"/>
              <a:t> </a:t>
            </a:r>
            <a:r>
              <a:rPr lang="nb-NO" dirty="0" err="1" smtClean="0"/>
              <a:t>scheme</a:t>
            </a:r>
            <a:r>
              <a:rPr lang="nb-NO" dirty="0" smtClean="0"/>
              <a:t> for an </a:t>
            </a:r>
            <a:r>
              <a:rPr lang="nb-NO" dirty="0" err="1" smtClean="0"/>
              <a:t>environmental</a:t>
            </a:r>
            <a:r>
              <a:rPr lang="nb-NO" dirty="0" smtClean="0"/>
              <a:t> </a:t>
            </a:r>
            <a:r>
              <a:rPr lang="nb-NO" dirty="0" err="1" smtClean="0"/>
              <a:t>approach</a:t>
            </a:r>
            <a:r>
              <a:rPr lang="nb-NO" dirty="0" smtClean="0"/>
              <a:t> to </a:t>
            </a:r>
            <a:r>
              <a:rPr lang="nb-NO" dirty="0" err="1" smtClean="0"/>
              <a:t>our</a:t>
            </a:r>
            <a:r>
              <a:rPr lang="nb-NO" dirty="0" smtClean="0"/>
              <a:t> </a:t>
            </a:r>
            <a:r>
              <a:rPr lang="nb-NO" dirty="0" err="1" smtClean="0"/>
              <a:t>operations</a:t>
            </a:r>
            <a:r>
              <a:rPr lang="nb-NO" dirty="0" smtClean="0"/>
              <a:t>)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The </a:t>
            </a:r>
            <a:r>
              <a:rPr lang="nb-NO" dirty="0" err="1" smtClean="0"/>
              <a:t>annual</a:t>
            </a:r>
            <a:r>
              <a:rPr lang="nb-NO" dirty="0" smtClean="0"/>
              <a:t> report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year’s</a:t>
            </a:r>
            <a:r>
              <a:rPr lang="nb-NO" dirty="0" smtClean="0"/>
              <a:t> student </a:t>
            </a:r>
            <a:r>
              <a:rPr lang="nb-NO" dirty="0" err="1" smtClean="0"/>
              <a:t>enrollment</a:t>
            </a:r>
            <a:endParaRPr lang="nb-NO" dirty="0" smtClean="0"/>
          </a:p>
          <a:p>
            <a:r>
              <a:rPr lang="nb-NO" dirty="0" smtClean="0"/>
              <a:t>The </a:t>
            </a:r>
            <a:r>
              <a:rPr lang="nb-NO" dirty="0" err="1" smtClean="0"/>
              <a:t>annual</a:t>
            </a:r>
            <a:r>
              <a:rPr lang="nb-NO" dirty="0" smtClean="0"/>
              <a:t> report from </a:t>
            </a:r>
            <a:r>
              <a:rPr lang="nb-NO" dirty="0" err="1" smtClean="0"/>
              <a:t>the</a:t>
            </a:r>
            <a:r>
              <a:rPr lang="nb-NO" dirty="0" smtClean="0"/>
              <a:t> «Learning Environment Committee»</a:t>
            </a:r>
          </a:p>
          <a:p>
            <a:endParaRPr lang="nb-NO" dirty="0" smtClean="0"/>
          </a:p>
          <a:p>
            <a:r>
              <a:rPr lang="nb-NO" dirty="0" smtClean="0"/>
              <a:t>This </a:t>
            </a:r>
            <a:r>
              <a:rPr lang="nb-NO" dirty="0" err="1" smtClean="0"/>
              <a:t>semester’s</a:t>
            </a:r>
            <a:r>
              <a:rPr lang="nb-NO" dirty="0" smtClean="0"/>
              <a:t> progressreport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strategic</a:t>
            </a:r>
            <a:r>
              <a:rPr lang="nb-NO" dirty="0" smtClean="0"/>
              <a:t> </a:t>
            </a:r>
            <a:r>
              <a:rPr lang="nb-NO" dirty="0" err="1" smtClean="0"/>
              <a:t>priority</a:t>
            </a:r>
            <a:r>
              <a:rPr lang="nb-NO" dirty="0" smtClean="0"/>
              <a:t> areas – </a:t>
            </a:r>
            <a:r>
              <a:rPr lang="nb-NO" dirty="0" err="1" smtClean="0"/>
              <a:t>performance</a:t>
            </a:r>
            <a:r>
              <a:rPr lang="nb-NO" dirty="0" smtClean="0"/>
              <a:t> and risks</a:t>
            </a:r>
          </a:p>
          <a:p>
            <a:r>
              <a:rPr lang="nb-NO" dirty="0" smtClean="0"/>
              <a:t>First </a:t>
            </a:r>
            <a:r>
              <a:rPr lang="nb-NO" dirty="0" err="1" smtClean="0"/>
              <a:t>round</a:t>
            </a:r>
            <a:r>
              <a:rPr lang="nb-NO" dirty="0" smtClean="0"/>
              <a:t> – </a:t>
            </a:r>
            <a:r>
              <a:rPr lang="nb-NO" dirty="0" err="1" smtClean="0"/>
              <a:t>the</a:t>
            </a:r>
            <a:r>
              <a:rPr lang="nb-NO" dirty="0" smtClean="0"/>
              <a:t> NHH </a:t>
            </a:r>
            <a:r>
              <a:rPr lang="nb-NO" dirty="0" err="1" smtClean="0"/>
              <a:t>budget</a:t>
            </a:r>
            <a:r>
              <a:rPr lang="nb-NO" dirty="0" smtClean="0"/>
              <a:t> for 2020</a:t>
            </a:r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November </a:t>
            </a:r>
            <a:r>
              <a:rPr lang="nb-NO" dirty="0"/>
              <a:t>NHH Board </a:t>
            </a:r>
            <a:r>
              <a:rPr lang="nb-NO" dirty="0" err="1"/>
              <a:t>meeting</a:t>
            </a:r>
            <a:r>
              <a:rPr lang="nb-NO" dirty="0"/>
              <a:t> – </a:t>
            </a:r>
            <a:r>
              <a:rPr lang="nb-NO" dirty="0" err="1"/>
              <a:t>some</a:t>
            </a:r>
            <a:r>
              <a:rPr lang="nb-NO" dirty="0"/>
              <a:t> </a:t>
            </a:r>
            <a:r>
              <a:rPr lang="nb-NO" dirty="0" err="1"/>
              <a:t>highlights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2313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13</a:t>
            </a:fld>
            <a:endParaRPr lang="nb-NO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73203" y="2772519"/>
            <a:ext cx="8064896" cy="2952328"/>
          </a:xfrm>
        </p:spPr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NHH </a:t>
            </a:r>
            <a:r>
              <a:rPr lang="en-US" sz="4000" dirty="0"/>
              <a:t>students in international case </a:t>
            </a:r>
            <a:r>
              <a:rPr lang="en-US" sz="4000" dirty="0" smtClean="0"/>
              <a:t>competitions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GB" sz="4000" b="1" dirty="0" smtClean="0"/>
              <a:t/>
            </a:r>
            <a:br>
              <a:rPr lang="en-GB" sz="4000" b="1" dirty="0" smtClean="0"/>
            </a:b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0877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6CA447-039F-466E-91B4-6EB05FE7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14</a:t>
            </a:fld>
            <a:endParaRPr lang="nb-NO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ECDE7A-9AE6-4849-A883-777E5AA4F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Club</a:t>
            </a:r>
            <a:endParaRPr lang="nb-N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7EA89-3EC2-4107-ACE3-0724C3805474}"/>
              </a:ext>
            </a:extLst>
          </p:cNvPr>
          <p:cNvSpPr txBox="1"/>
          <p:nvPr/>
        </p:nvSpPr>
        <p:spPr>
          <a:xfrm>
            <a:off x="816819" y="2124447"/>
            <a:ext cx="11017224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Club founded in the Spring of 2016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Currently has around 35 members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Activities:</a:t>
            </a:r>
          </a:p>
          <a:p>
            <a:pPr marL="959206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Weekly training sessions</a:t>
            </a:r>
          </a:p>
          <a:p>
            <a:pPr marL="959206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Participation in national competitions</a:t>
            </a:r>
          </a:p>
          <a:p>
            <a:pPr marL="959206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Participation in international competitions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Initial goal: to </a:t>
            </a:r>
            <a:r>
              <a:rPr lang="nb-NO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participate</a:t>
            </a:r>
            <a:r>
              <a:rPr lang="nb-NO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nb-NO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nb-NO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Champion’s</a:t>
            </a:r>
            <a:r>
              <a:rPr lang="nb-NO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Trophy</a:t>
            </a:r>
            <a:r>
              <a:rPr lang="nb-NO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391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6CA447-039F-466E-91B4-6EB05FE7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15</a:t>
            </a:fld>
            <a:endParaRPr lang="nb-NO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ECDE7A-9AE6-4849-A883-777E5AA4F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Case Competitions - Format</a:t>
            </a:r>
            <a:endParaRPr lang="nb-N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7EA89-3EC2-4107-ACE3-0724C3805474}"/>
              </a:ext>
            </a:extLst>
          </p:cNvPr>
          <p:cNvSpPr txBox="1"/>
          <p:nvPr/>
        </p:nvSpPr>
        <p:spPr>
          <a:xfrm>
            <a:off x="816819" y="2124447"/>
            <a:ext cx="11017224" cy="5552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12-20 teams compete.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Schools from:</a:t>
            </a:r>
          </a:p>
          <a:p>
            <a:pPr marL="959206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Europe: BI, Aalto, CBS, Maastricht, Belgrade, Münster…  </a:t>
            </a:r>
          </a:p>
          <a:p>
            <a:pPr marL="959206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North America: USC, Penn State, Florida University, HEC Montreal, Alberta, UCLA,…</a:t>
            </a:r>
          </a:p>
          <a:p>
            <a:pPr marL="959206" lvl="1" indent="-4572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Oceania: UNSW, Melbourne, Queensland, Auckland, Monarch…</a:t>
            </a:r>
          </a:p>
          <a:p>
            <a:pPr marL="959206" lvl="1" indent="-4572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Asia: NUS, HKUST, U. </a:t>
            </a:r>
            <a:r>
              <a:rPr lang="nb-N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Hong-Kong, </a:t>
            </a:r>
            <a:r>
              <a:rPr lang="nb-N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Thammasat</a:t>
            </a: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Nanyang, </a:t>
            </a:r>
            <a:r>
              <a:rPr lang="nb-N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Tsinghua</a:t>
            </a:r>
            <a:endParaRPr lang="nb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24-hour case.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4-5 teams in a </a:t>
            </a:r>
            <a:r>
              <a:rPr lang="nb-NO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semi</a:t>
            </a:r>
            <a:r>
              <a:rPr lang="nb-NO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-final; </a:t>
            </a:r>
            <a:r>
              <a:rPr lang="nb-NO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one</a:t>
            </a:r>
            <a:r>
              <a:rPr lang="nb-NO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advances</a:t>
            </a:r>
            <a:r>
              <a:rPr lang="nb-NO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nb-NO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nb-NO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final.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15-minute </a:t>
            </a:r>
            <a:r>
              <a:rPr lang="nb-NO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</a:t>
            </a:r>
            <a:r>
              <a:rPr lang="nb-NO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followed</a:t>
            </a:r>
            <a:r>
              <a:rPr lang="nb-NO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 a 15-min Q&amp;A.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59206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9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6CA447-039F-466E-91B4-6EB05FE7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16</a:t>
            </a:fld>
            <a:endParaRPr lang="nb-NO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ECDE7A-9AE6-4849-A883-777E5AA4F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role: coach/mentor</a:t>
            </a:r>
            <a:endParaRPr lang="nb-N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7EA89-3EC2-4107-ACE3-0724C3805474}"/>
              </a:ext>
            </a:extLst>
          </p:cNvPr>
          <p:cNvSpPr txBox="1"/>
          <p:nvPr/>
        </p:nvSpPr>
        <p:spPr>
          <a:xfrm>
            <a:off x="816819" y="1836415"/>
            <a:ext cx="11017224" cy="604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was brought in as the coach in the beginning of 2018.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Reasons for a coach:</a:t>
            </a:r>
          </a:p>
          <a:p>
            <a:pPr marL="959206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team was not reaching the finals.</a:t>
            </a:r>
          </a:p>
          <a:p>
            <a:pPr marL="959206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felt they were lacking skills in the financials.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Role:</a:t>
            </a:r>
          </a:p>
          <a:p>
            <a:pPr marL="959206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Help the “Financials” person.</a:t>
            </a:r>
          </a:p>
          <a:p>
            <a:pPr marL="959206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Occasional workshops for the entire club.</a:t>
            </a:r>
          </a:p>
          <a:p>
            <a:pPr marL="959206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Interviews for the international competitions.</a:t>
            </a:r>
          </a:p>
          <a:p>
            <a:pPr marL="959206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4-6 week training prior to an international competition.</a:t>
            </a:r>
          </a:p>
          <a:p>
            <a:pPr marL="959206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attend the international competitions.</a:t>
            </a:r>
            <a:endParaRPr lang="nb-NO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59206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0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6CA447-039F-466E-91B4-6EB05FE7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17</a:t>
            </a:fld>
            <a:endParaRPr lang="nb-NO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ECDE7A-9AE6-4849-A883-777E5AA4F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Mountain to Climb</a:t>
            </a:r>
            <a:endParaRPr lang="nb-N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7EA89-3EC2-4107-ACE3-0724C3805474}"/>
              </a:ext>
            </a:extLst>
          </p:cNvPr>
          <p:cNvSpPr txBox="1"/>
          <p:nvPr/>
        </p:nvSpPr>
        <p:spPr>
          <a:xfrm>
            <a:off x="816819" y="1620391"/>
            <a:ext cx="11017224" cy="6260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Small club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3-year bachelor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Teaching in the bachelor is not case based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2-3 competitions per year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Informal structure backing the club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English is not our students’ first language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But, we have driven, motivated, smart and hard-working students!</a:t>
            </a:r>
            <a:endParaRPr lang="nb-NO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59206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9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6CA447-039F-466E-91B4-6EB05FE7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18</a:t>
            </a:fld>
            <a:endParaRPr lang="nb-NO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ECDE7A-9AE6-4849-A883-777E5AA4F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Competitions in the Last Two Years</a:t>
            </a:r>
            <a:endParaRPr lang="nb-N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7EA89-3EC2-4107-ACE3-0724C3805474}"/>
              </a:ext>
            </a:extLst>
          </p:cNvPr>
          <p:cNvSpPr txBox="1"/>
          <p:nvPr/>
        </p:nvSpPr>
        <p:spPr>
          <a:xfrm>
            <a:off x="816819" y="1620391"/>
            <a:ext cx="11017224" cy="4967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2018 – Scotiabank ICC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2018 – NHH ICC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2018 – GBCC at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Ritsumeikan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2019 – Heavener ICC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2019 – NHH ICC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2019 – Thammasat UBC</a:t>
            </a:r>
            <a:endParaRPr lang="nb-NO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59206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6CA447-039F-466E-91B4-6EB05FE7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19</a:t>
            </a:fld>
            <a:endParaRPr lang="nb-NO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ECDE7A-9AE6-4849-A883-777E5AA4F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Scotiabank ICC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57795C-2C0E-4F33-BB62-94780CB86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195" y="702183"/>
            <a:ext cx="6156896" cy="615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3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117567" y="2412479"/>
            <a:ext cx="6724588" cy="43204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The new NHH mission – Together for sustainable value creation: Capitalizing from the mission statement, the way </a:t>
            </a:r>
            <a:r>
              <a:rPr lang="en-US" dirty="0" smtClean="0"/>
              <a:t>forward</a:t>
            </a:r>
            <a:br>
              <a:rPr lang="en-US" dirty="0" smtClean="0"/>
            </a:b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Information from the November board meeting</a:t>
            </a:r>
            <a:br>
              <a:rPr lang="en-US" dirty="0"/>
            </a:b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NHH </a:t>
            </a:r>
            <a:r>
              <a:rPr lang="en-US" dirty="0"/>
              <a:t>students in international case competitions: Mentoring and </a:t>
            </a:r>
            <a:r>
              <a:rPr lang="en-US" dirty="0" smtClean="0"/>
              <a:t>performance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Q&amp;A</a:t>
            </a:r>
            <a:endParaRPr lang="en-US" dirty="0"/>
          </a:p>
          <a:p>
            <a:pPr marL="0" lvl="0" indent="0">
              <a:buNone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2</a:t>
            </a:fld>
            <a:endParaRPr lang="nb-NO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6" r="2147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3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6CA447-039F-466E-91B4-6EB05FE7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20</a:t>
            </a:fld>
            <a:endParaRPr lang="nb-NO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ECDE7A-9AE6-4849-A883-777E5AA4F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Thammasat UBC</a:t>
            </a:r>
            <a:endParaRPr lang="nb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3CB7F7-B258-4603-A1BB-60003CC9B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203" y="540271"/>
            <a:ext cx="7068277" cy="53012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384EE4-FBC9-4026-A68E-5760AD16A7B4}"/>
              </a:ext>
            </a:extLst>
          </p:cNvPr>
          <p:cNvSpPr txBox="1"/>
          <p:nvPr/>
        </p:nvSpPr>
        <p:spPr>
          <a:xfrm>
            <a:off x="1042979" y="6156895"/>
            <a:ext cx="1101722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Initial goal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achieved</a:t>
            </a:r>
            <a:r>
              <a:rPr lang="nb-NO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nb-NO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</a:t>
            </a:r>
            <a:r>
              <a:rPr lang="nb-NO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are</a:t>
            </a:r>
            <a:r>
              <a:rPr lang="nb-NO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nb-NO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nb-NO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Champion’s</a:t>
            </a:r>
            <a:r>
              <a:rPr lang="nb-NO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Trophy</a:t>
            </a:r>
            <a:r>
              <a:rPr lang="nb-NO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766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6CA447-039F-466E-91B4-6EB05FE7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21</a:t>
            </a:fld>
            <a:endParaRPr lang="nb-NO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ECDE7A-9AE6-4849-A883-777E5AA4F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</a:t>
            </a:r>
            <a:endParaRPr lang="nb-N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7EA89-3EC2-4107-ACE3-0724C3805474}"/>
              </a:ext>
            </a:extLst>
          </p:cNvPr>
          <p:cNvSpPr txBox="1"/>
          <p:nvPr/>
        </p:nvSpPr>
        <p:spPr>
          <a:xfrm>
            <a:off x="816819" y="1620391"/>
            <a:ext cx="11017224" cy="6260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Grow the club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Tentative idea of going to the bachelor’s program with a case course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Attend more competitions – constraints:</a:t>
            </a:r>
          </a:p>
          <a:p>
            <a:pPr marL="959206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Budget</a:t>
            </a:r>
          </a:p>
          <a:p>
            <a:pPr marL="959206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Students willing to participate</a:t>
            </a:r>
          </a:p>
          <a:p>
            <a:pPr marL="959206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Coach availability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Continue with the learning and achieve the same success.</a:t>
            </a:r>
            <a:endParaRPr lang="nb-NO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59206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4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22</a:t>
            </a:fld>
            <a:endParaRPr lang="nb-NO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73203" y="2772519"/>
            <a:ext cx="8064896" cy="1520188"/>
          </a:xfrm>
        </p:spPr>
        <p:txBody>
          <a:bodyPr/>
          <a:lstStyle/>
          <a:p>
            <a:r>
              <a:rPr lang="en-GB" sz="4000" dirty="0" smtClean="0"/>
              <a:t>Q&amp;A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6217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23</a:t>
            </a:fld>
            <a:endParaRPr lang="nb-NO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73203" y="2772519"/>
            <a:ext cx="8064896" cy="1944216"/>
          </a:xfrm>
        </p:spPr>
        <p:txBody>
          <a:bodyPr/>
          <a:lstStyle/>
          <a:p>
            <a:r>
              <a:rPr lang="en-GB" sz="4000" dirty="0" smtClean="0"/>
              <a:t>20 December: </a:t>
            </a:r>
            <a:br>
              <a:rPr lang="en-GB" sz="4000" dirty="0" smtClean="0"/>
            </a:br>
            <a:r>
              <a:rPr lang="en-GB" sz="4000" dirty="0" smtClean="0"/>
              <a:t>town hall meeting </a:t>
            </a:r>
            <a:br>
              <a:rPr lang="en-GB" sz="4000" dirty="0" smtClean="0"/>
            </a:br>
            <a:r>
              <a:rPr lang="en-GB" sz="4000" dirty="0" smtClean="0"/>
              <a:t>and Christmas lunch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3748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3</a:t>
            </a:fld>
            <a:endParaRPr lang="nb-NO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73203" y="2772519"/>
            <a:ext cx="8064896" cy="1520188"/>
          </a:xfrm>
        </p:spPr>
        <p:txBody>
          <a:bodyPr/>
          <a:lstStyle/>
          <a:p>
            <a:r>
              <a:rPr lang="en-US" sz="4000" dirty="0" smtClean="0"/>
              <a:t>Capitalizing from the </a:t>
            </a:r>
            <a:br>
              <a:rPr lang="en-US" sz="4000" dirty="0" smtClean="0"/>
            </a:br>
            <a:r>
              <a:rPr lang="en-US" sz="4000" dirty="0" smtClean="0"/>
              <a:t>mission statement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0693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>
                <a:hlinkClick r:id="rId2"/>
              </a:rPr>
              <a:t>Part 1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>
                <a:hlinkClick r:id="rId3"/>
              </a:rPr>
              <a:t>Part 3</a:t>
            </a:r>
            <a:endParaRPr lang="nb-NO" dirty="0" smtClean="0"/>
          </a:p>
          <a:p>
            <a:endParaRPr lang="nb-NO" dirty="0"/>
          </a:p>
          <a:p>
            <a:endParaRPr lang="nn-N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 smtClean="0"/>
              <a:t>What</a:t>
            </a:r>
            <a:r>
              <a:rPr lang="nn-NO" dirty="0" smtClean="0"/>
              <a:t> is </a:t>
            </a:r>
            <a:r>
              <a:rPr lang="nn-NO" dirty="0" err="1" smtClean="0"/>
              <a:t>NHH’s</a:t>
            </a:r>
            <a:r>
              <a:rPr lang="nn-NO" dirty="0" smtClean="0"/>
              <a:t> </a:t>
            </a:r>
            <a:r>
              <a:rPr lang="nn-NO" dirty="0" err="1" smtClean="0"/>
              <a:t>new</a:t>
            </a:r>
            <a:r>
              <a:rPr lang="nn-NO" dirty="0" smtClean="0"/>
              <a:t> mission statement?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5004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8861" y="1621907"/>
            <a:ext cx="12539693" cy="5616624"/>
          </a:xfrm>
        </p:spPr>
        <p:txBody>
          <a:bodyPr/>
          <a:lstStyle/>
          <a:p>
            <a:pPr marL="1181119" lvl="3" indent="-342900"/>
            <a:r>
              <a:rPr lang="en-GB" dirty="0" smtClean="0"/>
              <a:t>Broad process involving all parts of the organization</a:t>
            </a:r>
          </a:p>
          <a:p>
            <a:pPr marL="1181119" lvl="3" indent="-342900"/>
            <a:r>
              <a:rPr lang="en-GB" dirty="0" err="1" smtClean="0"/>
              <a:t>Townhall</a:t>
            </a:r>
            <a:r>
              <a:rPr lang="en-GB" dirty="0" smtClean="0"/>
              <a:t> meeting in November 2018</a:t>
            </a:r>
          </a:p>
          <a:p>
            <a:pPr marL="1181119" lvl="3" indent="-342900"/>
            <a:r>
              <a:rPr lang="en-GB" dirty="0" smtClean="0"/>
              <a:t>Mission workshop with students and employees in February 2019</a:t>
            </a:r>
          </a:p>
          <a:p>
            <a:pPr marL="1181119" lvl="3" indent="-342900"/>
            <a:r>
              <a:rPr lang="en-GB" dirty="0" smtClean="0"/>
              <a:t>Written input from all parts of the organization</a:t>
            </a:r>
          </a:p>
          <a:p>
            <a:pPr marL="1181119" lvl="3" indent="-342900"/>
            <a:r>
              <a:rPr lang="en-GB" dirty="0" smtClean="0"/>
              <a:t>Mission workshop as part of the NHH board’s annual seminar in March 2019</a:t>
            </a:r>
          </a:p>
          <a:p>
            <a:pPr marL="1181119" lvl="3" indent="-342900"/>
            <a:r>
              <a:rPr lang="en-GB" dirty="0" smtClean="0"/>
              <a:t>In the September meeting, the board decided on four short-listed candidates for our new mission statement:</a:t>
            </a:r>
          </a:p>
          <a:p>
            <a:pPr marL="266719" lvl="1" indent="0">
              <a:buNone/>
            </a:pPr>
            <a:endParaRPr lang="en-GB" sz="2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6779" y="252239"/>
            <a:ext cx="11017224" cy="1152128"/>
          </a:xfrm>
        </p:spPr>
        <p:txBody>
          <a:bodyPr/>
          <a:lstStyle/>
          <a:p>
            <a:r>
              <a:rPr lang="en-GB" dirty="0" smtClean="0"/>
              <a:t>The process of revising NHHs mission statement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42364" y="4212679"/>
          <a:ext cx="10972686" cy="255721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754406">
                  <a:extLst>
                    <a:ext uri="{9D8B030D-6E8A-4147-A177-3AD203B41FA5}">
                      <a16:colId xmlns:a16="http://schemas.microsoft.com/office/drawing/2014/main" val="1063531442"/>
                    </a:ext>
                  </a:extLst>
                </a:gridCol>
                <a:gridCol w="5218280">
                  <a:extLst>
                    <a:ext uri="{9D8B030D-6E8A-4147-A177-3AD203B41FA5}">
                      <a16:colId xmlns:a16="http://schemas.microsoft.com/office/drawing/2014/main" val="36150063"/>
                    </a:ext>
                  </a:extLst>
                </a:gridCol>
              </a:tblGrid>
              <a:tr h="348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English</a:t>
                      </a:r>
                      <a:endParaRPr lang="nn-NO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Norsk</a:t>
                      </a:r>
                      <a:endParaRPr lang="nn-NO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0906184"/>
                  </a:ext>
                </a:extLst>
              </a:tr>
              <a:tr h="3816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Together for sustainable value creation</a:t>
                      </a:r>
                      <a:endParaRPr lang="nn-NO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2200">
                          <a:effectLst/>
                        </a:rPr>
                        <a:t>Saman for berekraftig verdiskaping</a:t>
                      </a:r>
                      <a:endParaRPr lang="nn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6149568"/>
                  </a:ext>
                </a:extLst>
              </a:tr>
              <a:tr h="3816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A driving force for sustainable value creation</a:t>
                      </a:r>
                      <a:endParaRPr lang="nn-NO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2200">
                          <a:effectLst/>
                        </a:rPr>
                        <a:t>Ei drivkraft for berekraftig verdiskaping</a:t>
                      </a:r>
                      <a:endParaRPr lang="nn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9860825"/>
                  </a:ext>
                </a:extLst>
              </a:tr>
              <a:tr h="6975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Shaping knowledge for sustainable value creation</a:t>
                      </a:r>
                      <a:endParaRPr lang="nn-NO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2200" dirty="0">
                          <a:effectLst/>
                        </a:rPr>
                        <a:t>Forme kunnskap for berekraftig verdiskaping</a:t>
                      </a:r>
                      <a:endParaRPr lang="nn-NO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928891"/>
                  </a:ext>
                </a:extLst>
              </a:tr>
              <a:tr h="6975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A driving force for responsible value creation in business and society</a:t>
                      </a:r>
                      <a:endParaRPr lang="nn-NO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2200" dirty="0">
                          <a:effectLst/>
                        </a:rPr>
                        <a:t>Ei drivkraft for ansvarleg verdiskaping i næringsliv og samfunn</a:t>
                      </a:r>
                      <a:endParaRPr lang="nn-NO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8021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2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6</a:t>
            </a:fld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6779" y="1620392"/>
            <a:ext cx="5688632" cy="5256584"/>
          </a:xfrm>
        </p:spPr>
        <p:txBody>
          <a:bodyPr/>
          <a:lstStyle/>
          <a:p>
            <a:r>
              <a:rPr lang="nb-NO" dirty="0" err="1" smtClean="0"/>
              <a:t>Vote</a:t>
            </a:r>
            <a:r>
              <a:rPr lang="nb-NO" dirty="0" smtClean="0"/>
              <a:t>:</a:t>
            </a:r>
          </a:p>
          <a:p>
            <a:pPr marL="0" indent="0">
              <a:buNone/>
            </a:pPr>
            <a:endParaRPr lang="nb-NO" dirty="0" smtClean="0"/>
          </a:p>
          <a:p>
            <a:pPr lvl="1"/>
            <a:r>
              <a:rPr lang="nb-NO" sz="2400" b="1" dirty="0" err="1" smtClean="0"/>
              <a:t>Together</a:t>
            </a:r>
            <a:r>
              <a:rPr lang="nb-NO" sz="2400" b="1" dirty="0" smtClean="0"/>
              <a:t> for </a:t>
            </a:r>
            <a:r>
              <a:rPr lang="nb-NO" sz="2400" b="1" dirty="0" err="1" smtClean="0"/>
              <a:t>sustainable</a:t>
            </a:r>
            <a:r>
              <a:rPr lang="nb-NO" sz="2400" b="1" dirty="0" smtClean="0"/>
              <a:t> </a:t>
            </a:r>
            <a:r>
              <a:rPr lang="nb-NO" sz="2400" b="1" dirty="0" err="1" smtClean="0"/>
              <a:t>value</a:t>
            </a:r>
            <a:r>
              <a:rPr lang="nb-NO" sz="2400" b="1" dirty="0" smtClean="0"/>
              <a:t> </a:t>
            </a:r>
            <a:r>
              <a:rPr lang="nb-NO" sz="2400" b="1" dirty="0" err="1" smtClean="0"/>
              <a:t>creation</a:t>
            </a:r>
            <a:r>
              <a:rPr lang="nb-NO" sz="2400" b="1" dirty="0" smtClean="0"/>
              <a:t>, 41,5%</a:t>
            </a:r>
          </a:p>
          <a:p>
            <a:pPr lvl="1"/>
            <a:r>
              <a:rPr lang="nb-NO" sz="2400" dirty="0"/>
              <a:t>Shaping </a:t>
            </a:r>
            <a:r>
              <a:rPr lang="nb-NO" sz="2400" dirty="0" err="1"/>
              <a:t>knowledge</a:t>
            </a:r>
            <a:r>
              <a:rPr lang="nb-NO" sz="2400" dirty="0"/>
              <a:t> for </a:t>
            </a:r>
            <a:r>
              <a:rPr lang="nb-NO" sz="2400" dirty="0" err="1"/>
              <a:t>sustainable</a:t>
            </a:r>
            <a:r>
              <a:rPr lang="nb-NO" sz="2400" dirty="0"/>
              <a:t> </a:t>
            </a:r>
            <a:r>
              <a:rPr lang="nb-NO" sz="2400" dirty="0" err="1"/>
              <a:t>value</a:t>
            </a:r>
            <a:r>
              <a:rPr lang="nb-NO" sz="2400" dirty="0"/>
              <a:t> </a:t>
            </a:r>
            <a:r>
              <a:rPr lang="nb-NO" sz="2400" dirty="0" err="1"/>
              <a:t>creation</a:t>
            </a:r>
            <a:r>
              <a:rPr lang="nb-NO" sz="2400" dirty="0"/>
              <a:t>, 32,9%</a:t>
            </a:r>
          </a:p>
          <a:p>
            <a:pPr lvl="1"/>
            <a:r>
              <a:rPr lang="nb-NO" sz="2400" dirty="0" smtClean="0"/>
              <a:t>A driving force for </a:t>
            </a:r>
            <a:r>
              <a:rPr lang="nb-NO" sz="2400" dirty="0" err="1" smtClean="0"/>
              <a:t>sustainable</a:t>
            </a:r>
            <a:r>
              <a:rPr lang="nb-NO" sz="2400" dirty="0" smtClean="0"/>
              <a:t> </a:t>
            </a:r>
            <a:r>
              <a:rPr lang="nb-NO" sz="2400" dirty="0" err="1" smtClean="0"/>
              <a:t>value</a:t>
            </a:r>
            <a:r>
              <a:rPr lang="nb-NO" sz="2400" dirty="0" smtClean="0"/>
              <a:t> </a:t>
            </a:r>
            <a:r>
              <a:rPr lang="nb-NO" sz="2400" dirty="0" err="1" smtClean="0"/>
              <a:t>creation</a:t>
            </a:r>
            <a:r>
              <a:rPr lang="nb-NO" sz="2400" dirty="0" smtClean="0"/>
              <a:t>, 13,8%</a:t>
            </a:r>
          </a:p>
          <a:p>
            <a:pPr lvl="1"/>
            <a:r>
              <a:rPr lang="nb-NO" sz="2400" dirty="0" smtClean="0"/>
              <a:t>A driving force for </a:t>
            </a:r>
            <a:r>
              <a:rPr lang="nb-NO" sz="2400" dirty="0" err="1" smtClean="0"/>
              <a:t>responsible</a:t>
            </a:r>
            <a:r>
              <a:rPr lang="nb-NO" sz="2400" dirty="0" smtClean="0"/>
              <a:t> </a:t>
            </a:r>
            <a:r>
              <a:rPr lang="nb-NO" sz="2400" dirty="0" err="1" smtClean="0"/>
              <a:t>value</a:t>
            </a:r>
            <a:r>
              <a:rPr lang="nb-NO" sz="2400" dirty="0" smtClean="0"/>
              <a:t> </a:t>
            </a:r>
            <a:r>
              <a:rPr lang="nb-NO" sz="2400" dirty="0" err="1" smtClean="0"/>
              <a:t>creation</a:t>
            </a:r>
            <a:r>
              <a:rPr lang="nb-NO" sz="2400" dirty="0" smtClean="0"/>
              <a:t> in business and </a:t>
            </a:r>
            <a:r>
              <a:rPr lang="nb-NO" sz="2400" dirty="0" err="1" smtClean="0"/>
              <a:t>society</a:t>
            </a:r>
            <a:r>
              <a:rPr lang="nb-NO" sz="2400" dirty="0" smtClean="0"/>
              <a:t>, 11,8%</a:t>
            </a:r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New NHH </a:t>
            </a:r>
            <a:r>
              <a:rPr lang="nb-NO" dirty="0" err="1" smtClean="0"/>
              <a:t>Mission</a:t>
            </a: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379" y="1476375"/>
            <a:ext cx="7416113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1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7</a:t>
            </a:fld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6779" y="1908423"/>
            <a:ext cx="7272808" cy="4824537"/>
          </a:xfrm>
        </p:spPr>
        <p:txBody>
          <a:bodyPr/>
          <a:lstStyle/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altLang="nb-NO" dirty="0" smtClean="0">
                <a:solidFill>
                  <a:srgbClr val="1C1E21"/>
                </a:solidFill>
              </a:rPr>
              <a:t>RSM </a:t>
            </a:r>
            <a:r>
              <a:rPr lang="nb-NO" altLang="nb-NO" dirty="0" err="1" smtClean="0">
                <a:solidFill>
                  <a:srgbClr val="1C1E21"/>
                </a:solidFill>
              </a:rPr>
              <a:t>mission</a:t>
            </a:r>
            <a:r>
              <a:rPr lang="nb-NO" altLang="nb-NO" dirty="0" smtClean="0">
                <a:solidFill>
                  <a:srgbClr val="1C1E21"/>
                </a:solidFill>
              </a:rPr>
              <a:t> statement: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nb-NO" altLang="nb-NO" dirty="0" smtClean="0">
              <a:solidFill>
                <a:srgbClr val="1C1E21"/>
              </a:solidFill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nb-NO" i="1" dirty="0" smtClean="0">
                <a:solidFill>
                  <a:srgbClr val="1C1E21"/>
                </a:solidFill>
              </a:rPr>
              <a:t>«To be a force for positive </a:t>
            </a:r>
            <a:r>
              <a:rPr lang="nb-NO" altLang="nb-NO" i="1" dirty="0" err="1" smtClean="0">
                <a:solidFill>
                  <a:srgbClr val="1C1E21"/>
                </a:solidFill>
              </a:rPr>
              <a:t>change</a:t>
            </a:r>
            <a:r>
              <a:rPr lang="nb-NO" altLang="nb-NO" i="1" dirty="0" smtClean="0">
                <a:solidFill>
                  <a:srgbClr val="1C1E21"/>
                </a:solidFill>
              </a:rPr>
              <a:t> in </a:t>
            </a:r>
            <a:r>
              <a:rPr lang="nb-NO" altLang="nb-NO" i="1" dirty="0" err="1" smtClean="0">
                <a:solidFill>
                  <a:srgbClr val="1C1E21"/>
                </a:solidFill>
              </a:rPr>
              <a:t>the</a:t>
            </a:r>
            <a:r>
              <a:rPr lang="nb-NO" altLang="nb-NO" i="1" dirty="0" smtClean="0">
                <a:solidFill>
                  <a:srgbClr val="1C1E21"/>
                </a:solidFill>
              </a:rPr>
              <a:t> </a:t>
            </a:r>
            <a:r>
              <a:rPr lang="nb-NO" altLang="nb-NO" i="1" dirty="0" err="1" smtClean="0">
                <a:solidFill>
                  <a:srgbClr val="1C1E21"/>
                </a:solidFill>
              </a:rPr>
              <a:t>world</a:t>
            </a:r>
            <a:r>
              <a:rPr lang="nb-NO" altLang="nb-NO" i="1" dirty="0" smtClean="0">
                <a:solidFill>
                  <a:srgbClr val="1C1E21"/>
                </a:solidFill>
              </a:rPr>
              <a:t>»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nb-NO" altLang="nb-NO" dirty="0" smtClean="0">
              <a:solidFill>
                <a:srgbClr val="1C1E21"/>
              </a:solidFill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nb-NO" altLang="nb-NO" dirty="0" smtClean="0">
              <a:solidFill>
                <a:srgbClr val="1C1E21"/>
              </a:solidFill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altLang="nb-NO" dirty="0" smtClean="0">
                <a:solidFill>
                  <a:srgbClr val="1C1E21"/>
                </a:solidFill>
              </a:rPr>
              <a:t>The «I </a:t>
            </a:r>
            <a:r>
              <a:rPr lang="nb-NO" altLang="nb-NO" dirty="0" err="1" smtClean="0">
                <a:solidFill>
                  <a:srgbClr val="1C1E21"/>
                </a:solidFill>
              </a:rPr>
              <a:t>will</a:t>
            </a:r>
            <a:r>
              <a:rPr lang="nb-NO" altLang="nb-NO" dirty="0" smtClean="0">
                <a:solidFill>
                  <a:srgbClr val="1C1E21"/>
                </a:solidFill>
              </a:rPr>
              <a:t>» </a:t>
            </a:r>
            <a:r>
              <a:rPr lang="nb-NO" altLang="nb-NO" dirty="0" err="1" smtClean="0">
                <a:solidFill>
                  <a:srgbClr val="1C1E21"/>
                </a:solidFill>
              </a:rPr>
              <a:t>initiative</a:t>
            </a:r>
            <a:r>
              <a:rPr lang="nb-NO" altLang="nb-NO" dirty="0" smtClean="0">
                <a:solidFill>
                  <a:srgbClr val="1C1E21"/>
                </a:solidFill>
              </a:rPr>
              <a:t>: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b-NO" altLang="nb-NO" dirty="0" smtClean="0">
              <a:solidFill>
                <a:srgbClr val="1C1E21"/>
              </a:solidFill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nb-NO" sz="1800" i="1" dirty="0" err="1" smtClean="0">
                <a:solidFill>
                  <a:srgbClr val="1C1E21"/>
                </a:solidFill>
              </a:rPr>
              <a:t>Starting</a:t>
            </a:r>
            <a:r>
              <a:rPr lang="nb-NO" altLang="nb-NO" sz="1800" i="1" dirty="0" smtClean="0">
                <a:solidFill>
                  <a:srgbClr val="1C1E21"/>
                </a:solidFill>
              </a:rPr>
              <a:t> </a:t>
            </a:r>
            <a:r>
              <a:rPr lang="nb-NO" altLang="nb-NO" sz="1800" i="1" dirty="0" err="1">
                <a:solidFill>
                  <a:srgbClr val="1C1E21"/>
                </a:solidFill>
              </a:rPr>
              <a:t>today</a:t>
            </a:r>
            <a:r>
              <a:rPr lang="nb-NO" altLang="nb-NO" sz="1800" i="1" dirty="0">
                <a:solidFill>
                  <a:srgbClr val="1C1E21"/>
                </a:solidFill>
              </a:rPr>
              <a:t> </a:t>
            </a:r>
            <a:r>
              <a:rPr lang="nb-NO" altLang="nb-NO" sz="1800" i="1" dirty="0" err="1">
                <a:solidFill>
                  <a:srgbClr val="1C1E21"/>
                </a:solidFill>
              </a:rPr>
              <a:t>think</a:t>
            </a:r>
            <a:r>
              <a:rPr lang="nb-NO" altLang="nb-NO" sz="1800" i="1" dirty="0">
                <a:solidFill>
                  <a:srgbClr val="1C1E21"/>
                </a:solidFill>
              </a:rPr>
              <a:t> </a:t>
            </a:r>
            <a:r>
              <a:rPr lang="nb-NO" altLang="nb-NO" sz="1800" i="1" dirty="0" err="1">
                <a:solidFill>
                  <a:srgbClr val="1C1E21"/>
                </a:solidFill>
              </a:rPr>
              <a:t>of</a:t>
            </a:r>
            <a:r>
              <a:rPr lang="nb-NO" altLang="nb-NO" sz="1800" i="1" dirty="0">
                <a:solidFill>
                  <a:srgbClr val="1C1E21"/>
                </a:solidFill>
              </a:rPr>
              <a:t> </a:t>
            </a:r>
            <a:r>
              <a:rPr lang="nb-NO" altLang="nb-NO" sz="1800" i="1" dirty="0" err="1">
                <a:solidFill>
                  <a:srgbClr val="1C1E21"/>
                </a:solidFill>
              </a:rPr>
              <a:t>yourself</a:t>
            </a:r>
            <a:r>
              <a:rPr lang="nb-NO" altLang="nb-NO" sz="1800" i="1" dirty="0">
                <a:solidFill>
                  <a:srgbClr val="1C1E21"/>
                </a:solidFill>
              </a:rPr>
              <a:t> as a leader </a:t>
            </a:r>
            <a:r>
              <a:rPr lang="nb-NO" altLang="nb-NO" sz="1800" i="1" dirty="0" err="1">
                <a:solidFill>
                  <a:srgbClr val="1C1E21"/>
                </a:solidFill>
              </a:rPr>
              <a:t>of</a:t>
            </a:r>
            <a:r>
              <a:rPr lang="nb-NO" altLang="nb-NO" sz="1800" i="1" dirty="0">
                <a:solidFill>
                  <a:srgbClr val="1C1E21"/>
                </a:solidFill>
              </a:rPr>
              <a:t> </a:t>
            </a:r>
            <a:r>
              <a:rPr lang="nb-NO" altLang="nb-NO" sz="1800" i="1" dirty="0" err="1">
                <a:solidFill>
                  <a:srgbClr val="1C1E21"/>
                </a:solidFill>
              </a:rPr>
              <a:t>tomorrow’s</a:t>
            </a:r>
            <a:r>
              <a:rPr lang="nb-NO" altLang="nb-NO" sz="1800" i="1" dirty="0">
                <a:solidFill>
                  <a:srgbClr val="1C1E21"/>
                </a:solidFill>
              </a:rPr>
              <a:t> </a:t>
            </a:r>
            <a:r>
              <a:rPr lang="nb-NO" altLang="nb-NO" sz="1800" i="1" dirty="0" err="1">
                <a:solidFill>
                  <a:srgbClr val="1C1E21"/>
                </a:solidFill>
              </a:rPr>
              <a:t>world</a:t>
            </a:r>
            <a:r>
              <a:rPr lang="nb-NO" altLang="nb-NO" sz="1800" i="1" dirty="0">
                <a:solidFill>
                  <a:srgbClr val="1C1E21"/>
                </a:solidFill>
              </a:rPr>
              <a:t>. </a:t>
            </a:r>
            <a:r>
              <a:rPr lang="nb-NO" altLang="nb-NO" sz="1800" i="1" dirty="0" err="1">
                <a:solidFill>
                  <a:srgbClr val="1C1E21"/>
                </a:solidFill>
              </a:rPr>
              <a:t>Living</a:t>
            </a:r>
            <a:r>
              <a:rPr lang="nb-NO" altLang="nb-NO" sz="1800" i="1" dirty="0">
                <a:solidFill>
                  <a:srgbClr val="1C1E21"/>
                </a:solidFill>
              </a:rPr>
              <a:t>, </a:t>
            </a:r>
            <a:r>
              <a:rPr lang="nb-NO" altLang="nb-NO" sz="1800" i="1" dirty="0" err="1">
                <a:solidFill>
                  <a:srgbClr val="1C1E21"/>
                </a:solidFill>
              </a:rPr>
              <a:t>thinking</a:t>
            </a:r>
            <a:r>
              <a:rPr lang="nb-NO" altLang="nb-NO" sz="1800" i="1" dirty="0">
                <a:solidFill>
                  <a:srgbClr val="1C1E21"/>
                </a:solidFill>
              </a:rPr>
              <a:t> and </a:t>
            </a:r>
            <a:r>
              <a:rPr lang="nb-NO" altLang="nb-NO" sz="1800" i="1" dirty="0" err="1">
                <a:solidFill>
                  <a:srgbClr val="1C1E21"/>
                </a:solidFill>
              </a:rPr>
              <a:t>acting</a:t>
            </a:r>
            <a:r>
              <a:rPr lang="nb-NO" altLang="nb-NO" sz="1800" i="1" dirty="0">
                <a:solidFill>
                  <a:srgbClr val="1C1E21"/>
                </a:solidFill>
              </a:rPr>
              <a:t> in </a:t>
            </a:r>
            <a:r>
              <a:rPr lang="nb-NO" altLang="nb-NO" sz="1800" i="1" dirty="0" err="1">
                <a:solidFill>
                  <a:srgbClr val="1C1E21"/>
                </a:solidFill>
              </a:rPr>
              <a:t>the</a:t>
            </a:r>
            <a:r>
              <a:rPr lang="nb-NO" altLang="nb-NO" sz="1800" i="1" dirty="0">
                <a:solidFill>
                  <a:srgbClr val="1C1E21"/>
                </a:solidFill>
              </a:rPr>
              <a:t> </a:t>
            </a:r>
            <a:r>
              <a:rPr lang="nb-NO" altLang="nb-NO" sz="1800" i="1" dirty="0" err="1">
                <a:solidFill>
                  <a:srgbClr val="1C1E21"/>
                </a:solidFill>
              </a:rPr>
              <a:t>future</a:t>
            </a:r>
            <a:r>
              <a:rPr lang="nb-NO" altLang="nb-NO" sz="1800" i="1" dirty="0">
                <a:solidFill>
                  <a:srgbClr val="1C1E21"/>
                </a:solidFill>
              </a:rPr>
              <a:t> </a:t>
            </a:r>
            <a:r>
              <a:rPr lang="nb-NO" altLang="nb-NO" sz="1800" i="1" dirty="0" err="1">
                <a:solidFill>
                  <a:srgbClr val="1C1E21"/>
                </a:solidFill>
              </a:rPr>
              <a:t>tense</a:t>
            </a:r>
            <a:r>
              <a:rPr lang="nb-NO" altLang="nb-NO" sz="1800" i="1" dirty="0">
                <a:solidFill>
                  <a:srgbClr val="1C1E21"/>
                </a:solidFill>
              </a:rPr>
              <a:t>. </a:t>
            </a:r>
            <a:r>
              <a:rPr lang="nb-NO" altLang="nb-NO" sz="1800" i="1" dirty="0" err="1">
                <a:solidFill>
                  <a:srgbClr val="1C1E21"/>
                </a:solidFill>
              </a:rPr>
              <a:t>What</a:t>
            </a:r>
            <a:r>
              <a:rPr lang="nb-NO" altLang="nb-NO" sz="1800" i="1" dirty="0">
                <a:solidFill>
                  <a:srgbClr val="1C1E21"/>
                </a:solidFill>
              </a:rPr>
              <a:t> </a:t>
            </a:r>
            <a:r>
              <a:rPr lang="nb-NO" altLang="nb-NO" sz="1800" i="1" dirty="0" err="1">
                <a:solidFill>
                  <a:srgbClr val="1C1E21"/>
                </a:solidFill>
              </a:rPr>
              <a:t>will</a:t>
            </a:r>
            <a:r>
              <a:rPr lang="nb-NO" altLang="nb-NO" sz="1800" i="1" dirty="0">
                <a:solidFill>
                  <a:srgbClr val="1C1E21"/>
                </a:solidFill>
              </a:rPr>
              <a:t> </a:t>
            </a:r>
            <a:r>
              <a:rPr lang="nb-NO" altLang="nb-NO" sz="1800" i="1" dirty="0" err="1">
                <a:solidFill>
                  <a:srgbClr val="1C1E21"/>
                </a:solidFill>
              </a:rPr>
              <a:t>you</a:t>
            </a:r>
            <a:r>
              <a:rPr lang="nb-NO" altLang="nb-NO" sz="1800" i="1" dirty="0">
                <a:solidFill>
                  <a:srgbClr val="1C1E21"/>
                </a:solidFill>
              </a:rPr>
              <a:t> do?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nb-NO" sz="1800" i="1" dirty="0">
                <a:solidFill>
                  <a:srgbClr val="1C1E21"/>
                </a:solidFill>
              </a:rPr>
              <a:t>  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nb-NO" sz="1800" i="1" dirty="0" err="1">
                <a:solidFill>
                  <a:srgbClr val="1C1E21"/>
                </a:solidFill>
              </a:rPr>
              <a:t>That</a:t>
            </a:r>
            <a:r>
              <a:rPr lang="nb-NO" altLang="nb-NO" sz="1800" i="1" dirty="0">
                <a:solidFill>
                  <a:srgbClr val="1C1E21"/>
                </a:solidFill>
              </a:rPr>
              <a:t> is </a:t>
            </a:r>
            <a:r>
              <a:rPr lang="nb-NO" altLang="nb-NO" sz="1800" i="1" dirty="0" err="1">
                <a:solidFill>
                  <a:srgbClr val="1C1E21"/>
                </a:solidFill>
              </a:rPr>
              <a:t>the</a:t>
            </a:r>
            <a:r>
              <a:rPr lang="nb-NO" altLang="nb-NO" sz="1800" i="1" dirty="0">
                <a:solidFill>
                  <a:srgbClr val="1C1E21"/>
                </a:solidFill>
              </a:rPr>
              <a:t> </a:t>
            </a:r>
            <a:r>
              <a:rPr lang="nb-NO" altLang="nb-NO" sz="1800" i="1" dirty="0" err="1">
                <a:solidFill>
                  <a:srgbClr val="1C1E21"/>
                </a:solidFill>
              </a:rPr>
              <a:t>essence</a:t>
            </a:r>
            <a:r>
              <a:rPr lang="nb-NO" altLang="nb-NO" sz="1800" i="1" dirty="0">
                <a:solidFill>
                  <a:srgbClr val="1C1E21"/>
                </a:solidFill>
              </a:rPr>
              <a:t> </a:t>
            </a:r>
            <a:r>
              <a:rPr lang="nb-NO" altLang="nb-NO" sz="1800" i="1" dirty="0" err="1">
                <a:solidFill>
                  <a:srgbClr val="1C1E21"/>
                </a:solidFill>
              </a:rPr>
              <a:t>of</a:t>
            </a:r>
            <a:r>
              <a:rPr lang="nb-NO" altLang="nb-NO" sz="1800" i="1" dirty="0">
                <a:solidFill>
                  <a:srgbClr val="1C1E21"/>
                </a:solidFill>
              </a:rPr>
              <a:t> I WILL: a </a:t>
            </a:r>
            <a:r>
              <a:rPr lang="nb-NO" altLang="nb-NO" sz="1800" i="1" dirty="0" err="1">
                <a:solidFill>
                  <a:srgbClr val="1C1E21"/>
                </a:solidFill>
              </a:rPr>
              <a:t>manifesto</a:t>
            </a:r>
            <a:r>
              <a:rPr lang="nb-NO" altLang="nb-NO" sz="1800" i="1" dirty="0">
                <a:solidFill>
                  <a:srgbClr val="1C1E21"/>
                </a:solidFill>
              </a:rPr>
              <a:t> </a:t>
            </a:r>
            <a:r>
              <a:rPr lang="nb-NO" altLang="nb-NO" sz="1800" i="1" dirty="0" err="1">
                <a:solidFill>
                  <a:srgbClr val="1C1E21"/>
                </a:solidFill>
              </a:rPr>
              <a:t>that</a:t>
            </a:r>
            <a:r>
              <a:rPr lang="nb-NO" altLang="nb-NO" sz="1800" i="1" dirty="0">
                <a:solidFill>
                  <a:srgbClr val="1C1E21"/>
                </a:solidFill>
              </a:rPr>
              <a:t> </a:t>
            </a:r>
            <a:r>
              <a:rPr lang="nb-NO" altLang="nb-NO" sz="1800" i="1" dirty="0" err="1">
                <a:solidFill>
                  <a:srgbClr val="1C1E21"/>
                </a:solidFill>
              </a:rPr>
              <a:t>expresses</a:t>
            </a:r>
            <a:r>
              <a:rPr lang="nb-NO" altLang="nb-NO" sz="1800" i="1" dirty="0">
                <a:solidFill>
                  <a:srgbClr val="1C1E21"/>
                </a:solidFill>
              </a:rPr>
              <a:t> </a:t>
            </a:r>
            <a:r>
              <a:rPr lang="nb-NO" altLang="nb-NO" sz="1800" i="1" dirty="0" err="1">
                <a:solidFill>
                  <a:srgbClr val="1C1E21"/>
                </a:solidFill>
              </a:rPr>
              <a:t>the</a:t>
            </a:r>
            <a:r>
              <a:rPr lang="nb-NO" altLang="nb-NO" sz="1800" i="1" dirty="0">
                <a:solidFill>
                  <a:srgbClr val="1C1E21"/>
                </a:solidFill>
              </a:rPr>
              <a:t> spirit </a:t>
            </a:r>
            <a:r>
              <a:rPr lang="nb-NO" altLang="nb-NO" sz="1800" i="1" dirty="0" err="1">
                <a:solidFill>
                  <a:srgbClr val="1C1E21"/>
                </a:solidFill>
              </a:rPr>
              <a:t>of</a:t>
            </a:r>
            <a:r>
              <a:rPr lang="nb-NO" altLang="nb-NO" sz="1800" i="1" dirty="0">
                <a:solidFill>
                  <a:srgbClr val="1C1E21"/>
                </a:solidFill>
              </a:rPr>
              <a:t> </a:t>
            </a:r>
            <a:r>
              <a:rPr lang="nb-NO" altLang="nb-NO" sz="1800" i="1" dirty="0" err="1">
                <a:solidFill>
                  <a:srgbClr val="1C1E21"/>
                </a:solidFill>
              </a:rPr>
              <a:t>the</a:t>
            </a:r>
            <a:r>
              <a:rPr lang="nb-NO" altLang="nb-NO" sz="1800" i="1" dirty="0">
                <a:solidFill>
                  <a:srgbClr val="1C1E21"/>
                </a:solidFill>
              </a:rPr>
              <a:t> </a:t>
            </a:r>
            <a:r>
              <a:rPr lang="nb-NO" altLang="nb-NO" sz="1800" i="1" dirty="0" err="1">
                <a:solidFill>
                  <a:srgbClr val="1C1E21"/>
                </a:solidFill>
              </a:rPr>
              <a:t>people</a:t>
            </a:r>
            <a:r>
              <a:rPr lang="nb-NO" altLang="nb-NO" sz="1800" i="1" dirty="0">
                <a:solidFill>
                  <a:srgbClr val="1C1E21"/>
                </a:solidFill>
              </a:rPr>
              <a:t> </a:t>
            </a:r>
            <a:r>
              <a:rPr lang="nb-NO" altLang="nb-NO" sz="1800" i="1" dirty="0" err="1">
                <a:solidFill>
                  <a:srgbClr val="1C1E21"/>
                </a:solidFill>
              </a:rPr>
              <a:t>of</a:t>
            </a:r>
            <a:r>
              <a:rPr lang="nb-NO" altLang="nb-NO" sz="1800" i="1" dirty="0">
                <a:solidFill>
                  <a:srgbClr val="1C1E21"/>
                </a:solidFill>
              </a:rPr>
              <a:t> Rotterdam School </a:t>
            </a:r>
            <a:r>
              <a:rPr lang="nb-NO" altLang="nb-NO" sz="1800" i="1" dirty="0" err="1">
                <a:solidFill>
                  <a:srgbClr val="1C1E21"/>
                </a:solidFill>
              </a:rPr>
              <a:t>of</a:t>
            </a:r>
            <a:r>
              <a:rPr lang="nb-NO" altLang="nb-NO" sz="1800" i="1" dirty="0">
                <a:solidFill>
                  <a:srgbClr val="1C1E21"/>
                </a:solidFill>
              </a:rPr>
              <a:t> Management, Erasmus </a:t>
            </a:r>
            <a:r>
              <a:rPr lang="nb-NO" altLang="nb-NO" sz="1800" i="1" dirty="0" err="1">
                <a:solidFill>
                  <a:srgbClr val="1C1E21"/>
                </a:solidFill>
              </a:rPr>
              <a:t>University</a:t>
            </a:r>
            <a:r>
              <a:rPr lang="nb-NO" altLang="nb-NO" sz="1800" i="1" dirty="0" smtClean="0">
                <a:solidFill>
                  <a:srgbClr val="1C1E21"/>
                </a:solidFill>
              </a:rPr>
              <a:t>.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nb-NO" altLang="nb-NO" sz="1800" i="1" dirty="0" smtClean="0">
              <a:solidFill>
                <a:srgbClr val="1C1E21"/>
              </a:solidFill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i="1" dirty="0"/>
              <a:t>A community of individuals who are making a commitment – saying I WILL – to the future we want to create.</a:t>
            </a:r>
            <a:endParaRPr lang="nb-NO" altLang="nb-NO" sz="1800" i="1" dirty="0">
              <a:solidFill>
                <a:srgbClr val="1C1E21"/>
              </a:solidFill>
            </a:endParaRPr>
          </a:p>
          <a:p>
            <a:endParaRPr lang="nn-N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 smtClean="0"/>
              <a:t>Inspiration</a:t>
            </a:r>
            <a:r>
              <a:rPr lang="nn-NO" dirty="0" smtClean="0"/>
              <a:t> – Rotterdam School </a:t>
            </a:r>
            <a:r>
              <a:rPr lang="nn-NO" dirty="0" err="1" smtClean="0"/>
              <a:t>of</a:t>
            </a:r>
            <a:r>
              <a:rPr lang="nn-NO" dirty="0" smtClean="0"/>
              <a:t> Management (RSM)</a:t>
            </a:r>
            <a:endParaRPr lang="nn-NO" dirty="0"/>
          </a:p>
        </p:txBody>
      </p:sp>
      <p:pic>
        <p:nvPicPr>
          <p:cNvPr id="6" name="Picture 2" descr="Bilderesultat for Steef RSM I w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619" y="2161460"/>
            <a:ext cx="4571500" cy="4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13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8</a:t>
            </a:fld>
            <a:endParaRPr lang="nb-NO"/>
          </a:p>
        </p:txBody>
      </p:sp>
      <p:pic>
        <p:nvPicPr>
          <p:cNvPr id="4104" name="Picture 8" descr="Bildet kan inneholde: 1 person, smiler, skjegg og tek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5" y="468263"/>
            <a:ext cx="4499910" cy="318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ildet kan inneholde: 1 person, smiler, tekst og nærbil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435" y="432422"/>
            <a:ext cx="4550594" cy="321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ildet kan inneholde: 1 person, smiler, tekst og nærbil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5" y="3780631"/>
            <a:ext cx="4499910" cy="317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ildet kan inneholde: 1 person, smiler, tek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435" y="3780630"/>
            <a:ext cx="4557148" cy="322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25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9</a:t>
            </a:fld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6779" y="1980430"/>
            <a:ext cx="6417993" cy="4896545"/>
          </a:xfrm>
        </p:spPr>
        <p:txBody>
          <a:bodyPr/>
          <a:lstStyle/>
          <a:p>
            <a:pPr marL="0" indent="0">
              <a:buNone/>
            </a:pPr>
            <a:endParaRPr lang="nn-NO" dirty="0"/>
          </a:p>
          <a:p>
            <a:r>
              <a:rPr lang="nn-NO" dirty="0" smtClean="0"/>
              <a:t>3 </a:t>
            </a:r>
            <a:r>
              <a:rPr lang="nn-NO" dirty="0" err="1" smtClean="0"/>
              <a:t>minutes</a:t>
            </a:r>
            <a:r>
              <a:rPr lang="nn-NO" dirty="0" smtClean="0"/>
              <a:t> </a:t>
            </a:r>
            <a:r>
              <a:rPr lang="nn-NO" dirty="0" err="1" smtClean="0"/>
              <a:t>buzzing</a:t>
            </a:r>
            <a:r>
              <a:rPr lang="nn-NO" dirty="0" smtClean="0"/>
              <a:t> </a:t>
            </a:r>
            <a:r>
              <a:rPr lang="nn-NO" dirty="0" err="1" smtClean="0"/>
              <a:t>with</a:t>
            </a:r>
            <a:r>
              <a:rPr lang="nn-NO" dirty="0" smtClean="0"/>
              <a:t> </a:t>
            </a:r>
            <a:r>
              <a:rPr lang="nn-NO" dirty="0" err="1" smtClean="0"/>
              <a:t>the</a:t>
            </a:r>
            <a:r>
              <a:rPr lang="nn-NO" dirty="0" smtClean="0"/>
              <a:t> person sitting </a:t>
            </a:r>
            <a:r>
              <a:rPr lang="nn-NO" dirty="0" err="1" smtClean="0"/>
              <a:t>next</a:t>
            </a:r>
            <a:r>
              <a:rPr lang="nn-NO" dirty="0" smtClean="0"/>
              <a:t> to </a:t>
            </a:r>
            <a:r>
              <a:rPr lang="nn-NO" dirty="0" err="1" smtClean="0"/>
              <a:t>you</a:t>
            </a:r>
            <a:endParaRPr lang="nn-NO" dirty="0" smtClean="0"/>
          </a:p>
          <a:p>
            <a:r>
              <a:rPr lang="nn-NO" dirty="0" err="1" smtClean="0"/>
              <a:t>Come</a:t>
            </a:r>
            <a:r>
              <a:rPr lang="nn-NO" dirty="0" smtClean="0"/>
              <a:t> up </a:t>
            </a:r>
            <a:r>
              <a:rPr lang="nn-NO" dirty="0" err="1" smtClean="0"/>
              <a:t>with</a:t>
            </a:r>
            <a:r>
              <a:rPr lang="nn-NO" dirty="0" smtClean="0"/>
              <a:t> </a:t>
            </a:r>
            <a:r>
              <a:rPr lang="nn-NO" dirty="0" err="1" smtClean="0"/>
              <a:t>your</a:t>
            </a:r>
            <a:r>
              <a:rPr lang="nn-NO" dirty="0" smtClean="0"/>
              <a:t> </a:t>
            </a:r>
            <a:r>
              <a:rPr lang="nn-NO" dirty="0" err="1" smtClean="0"/>
              <a:t>own</a:t>
            </a:r>
            <a:r>
              <a:rPr lang="nn-NO" dirty="0" smtClean="0"/>
              <a:t> </a:t>
            </a:r>
            <a:r>
              <a:rPr lang="nn-NO" dirty="0" err="1" smtClean="0"/>
              <a:t>sentence</a:t>
            </a:r>
            <a:endParaRPr lang="nn-NO" dirty="0" smtClean="0"/>
          </a:p>
          <a:p>
            <a:r>
              <a:rPr lang="nn-NO" dirty="0" smtClean="0"/>
              <a:t>Send </a:t>
            </a:r>
            <a:r>
              <a:rPr lang="nn-NO" dirty="0" err="1" smtClean="0"/>
              <a:t>us</a:t>
            </a:r>
            <a:r>
              <a:rPr lang="nn-NO" dirty="0" smtClean="0"/>
              <a:t> </a:t>
            </a:r>
            <a:r>
              <a:rPr lang="nn-NO" dirty="0" err="1" smtClean="0"/>
              <a:t>your</a:t>
            </a:r>
            <a:r>
              <a:rPr lang="nn-NO" dirty="0" smtClean="0"/>
              <a:t> </a:t>
            </a:r>
            <a:r>
              <a:rPr lang="nn-NO" dirty="0" err="1" smtClean="0"/>
              <a:t>sentence</a:t>
            </a:r>
            <a:r>
              <a:rPr lang="nn-NO" dirty="0" smtClean="0"/>
              <a:t> </a:t>
            </a:r>
            <a:r>
              <a:rPr lang="nn-NO" dirty="0" err="1" smtClean="0"/>
              <a:t>using</a:t>
            </a:r>
            <a:r>
              <a:rPr lang="nn-NO" dirty="0" smtClean="0"/>
              <a:t> slido.com</a:t>
            </a:r>
            <a:endParaRPr lang="nn-NO" dirty="0"/>
          </a:p>
          <a:p>
            <a:endParaRPr lang="nn-NO" dirty="0" smtClean="0"/>
          </a:p>
          <a:p>
            <a:endParaRPr lang="nn-NO" dirty="0"/>
          </a:p>
          <a:p>
            <a:r>
              <a:rPr lang="nn-NO" dirty="0" smtClean="0"/>
              <a:t>Enter </a:t>
            </a:r>
            <a:r>
              <a:rPr lang="nn-NO" dirty="0" err="1" smtClean="0"/>
              <a:t>slido</a:t>
            </a:r>
            <a:r>
              <a:rPr lang="nn-NO" dirty="0" smtClean="0"/>
              <a:t> </a:t>
            </a:r>
            <a:r>
              <a:rPr lang="nn-NO" dirty="0" err="1" smtClean="0"/>
              <a:t>with</a:t>
            </a:r>
            <a:r>
              <a:rPr lang="nn-NO" dirty="0" smtClean="0"/>
              <a:t> </a:t>
            </a:r>
            <a:r>
              <a:rPr lang="nn-NO" dirty="0" err="1" smtClean="0"/>
              <a:t>the</a:t>
            </a:r>
            <a:r>
              <a:rPr lang="nn-NO" dirty="0" smtClean="0"/>
              <a:t> </a:t>
            </a:r>
            <a:r>
              <a:rPr lang="nn-NO" dirty="0" err="1" smtClean="0"/>
              <a:t>code</a:t>
            </a:r>
            <a:r>
              <a:rPr lang="nn-NO" dirty="0" smtClean="0"/>
              <a:t>: K194</a:t>
            </a:r>
          </a:p>
          <a:p>
            <a:endParaRPr lang="nn-NO" dirty="0"/>
          </a:p>
          <a:p>
            <a:r>
              <a:rPr lang="nn-NO" dirty="0">
                <a:hlinkClick r:id="rId3"/>
              </a:rPr>
              <a:t>https://</a:t>
            </a:r>
            <a:r>
              <a:rPr lang="nn-NO" dirty="0" smtClean="0">
                <a:hlinkClick r:id="rId3"/>
              </a:rPr>
              <a:t>app.sli.do/event/wmwqdf9u</a:t>
            </a:r>
            <a:r>
              <a:rPr lang="nn-NO" dirty="0" smtClean="0"/>
              <a:t> </a:t>
            </a:r>
            <a:endParaRPr lang="nn-N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 smtClean="0"/>
              <a:t>Together</a:t>
            </a:r>
            <a:r>
              <a:rPr lang="nn-NO" dirty="0" smtClean="0"/>
              <a:t> </a:t>
            </a:r>
            <a:r>
              <a:rPr lang="nn-NO" dirty="0" err="1" smtClean="0"/>
              <a:t>we</a:t>
            </a:r>
            <a:r>
              <a:rPr lang="nn-NO" dirty="0" smtClean="0"/>
              <a:t> </a:t>
            </a:r>
            <a:r>
              <a:rPr lang="nn-NO" dirty="0" err="1" smtClean="0"/>
              <a:t>will</a:t>
            </a:r>
            <a:r>
              <a:rPr lang="nn-NO" dirty="0" smtClean="0"/>
              <a:t>… // </a:t>
            </a:r>
            <a:r>
              <a:rPr lang="nn-NO" dirty="0" err="1" smtClean="0"/>
              <a:t>Sammen</a:t>
            </a:r>
            <a:r>
              <a:rPr lang="nn-NO" dirty="0" smtClean="0"/>
              <a:t> vil vi….</a:t>
            </a:r>
            <a:endParaRPr lang="nn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6"/>
          <a:stretch/>
        </p:blipFill>
        <p:spPr>
          <a:xfrm>
            <a:off x="6361435" y="2698572"/>
            <a:ext cx="6417993" cy="41687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61434" y="5528449"/>
            <a:ext cx="6417993" cy="1338828"/>
          </a:xfrm>
          <a:prstGeom prst="rect">
            <a:avLst/>
          </a:prstGeom>
          <a:solidFill>
            <a:schemeClr val="tx1">
              <a:alpha val="64000"/>
            </a:schemeClr>
          </a:solidFill>
        </p:spPr>
        <p:txBody>
          <a:bodyPr wrap="square">
            <a:spAutoFit/>
          </a:bodyPr>
          <a:lstStyle/>
          <a:p>
            <a:r>
              <a:rPr lang="nn-NO" sz="2300" dirty="0">
                <a:solidFill>
                  <a:schemeClr val="bg1"/>
                </a:solidFill>
              </a:rPr>
              <a:t>TOGETHER WE </a:t>
            </a:r>
            <a:r>
              <a:rPr lang="nn-NO" sz="2300" dirty="0" smtClean="0">
                <a:solidFill>
                  <a:schemeClr val="bg1"/>
                </a:solidFill>
              </a:rPr>
              <a:t>WILL CONTRIBUTE TO NHH ACHIEVING AACSB ACCREDITATION</a:t>
            </a:r>
          </a:p>
          <a:p>
            <a:endParaRPr lang="nn-NO" sz="2300" dirty="0" smtClean="0">
              <a:solidFill>
                <a:schemeClr val="bg1"/>
              </a:solidFill>
            </a:endParaRPr>
          </a:p>
          <a:p>
            <a:r>
              <a:rPr lang="nn-NO" sz="1200" dirty="0" smtClean="0">
                <a:solidFill>
                  <a:schemeClr val="bg1"/>
                </a:solidFill>
              </a:rPr>
              <a:t>Kjetil Sudmann Larssen, Merete Ræstad and Brigt Ove Vaage</a:t>
            </a:r>
            <a:endParaRPr lang="nn-NO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4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HH">
  <a:themeElements>
    <a:clrScheme name="NHH temafarger">
      <a:dk1>
        <a:sysClr val="windowText" lastClr="000000"/>
      </a:dk1>
      <a:lt1>
        <a:sysClr val="window" lastClr="FFFFFF"/>
      </a:lt1>
      <a:dk2>
        <a:srgbClr val="003954"/>
      </a:dk2>
      <a:lt2>
        <a:srgbClr val="B1953A"/>
      </a:lt2>
      <a:accent1>
        <a:srgbClr val="D9531E"/>
      </a:accent1>
      <a:accent2>
        <a:srgbClr val="E6E7E8"/>
      </a:accent2>
      <a:accent3>
        <a:srgbClr val="E2E477"/>
      </a:accent3>
      <a:accent4>
        <a:srgbClr val="C8E1E4"/>
      </a:accent4>
      <a:accent5>
        <a:srgbClr val="A1C5CA"/>
      </a:accent5>
      <a:accent6>
        <a:srgbClr val="699F35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sz="1300" dirty="0" smtClean="0">
            <a:solidFill>
              <a:schemeClr val="bg1"/>
            </a:solidFill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HH_PPT_institutt_16_9V3.potx" id="{6B04D12F-D8FA-4EC0-8EAA-0064993A4EF9}" vid="{B6703937-97D8-4186-BE2E-173DF1DE42F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widescreen_white_nhh</Template>
  <TotalTime>25820</TotalTime>
  <Words>855</Words>
  <Application>Microsoft Office PowerPoint</Application>
  <PresentationFormat>Custom</PresentationFormat>
  <Paragraphs>158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Georgia</vt:lpstr>
      <vt:lpstr>Times New Roman</vt:lpstr>
      <vt:lpstr>Wingdings</vt:lpstr>
      <vt:lpstr>NHH</vt:lpstr>
      <vt:lpstr>Town hall meeting  </vt:lpstr>
      <vt:lpstr>PowerPoint Presentation</vt:lpstr>
      <vt:lpstr>Capitalizing from the  mission statement</vt:lpstr>
      <vt:lpstr>What is NHH’s new mission statement?</vt:lpstr>
      <vt:lpstr>The process of revising NHHs mission statement</vt:lpstr>
      <vt:lpstr>New NHH Mission</vt:lpstr>
      <vt:lpstr>Inspiration – Rotterdam School of Management (RSM)</vt:lpstr>
      <vt:lpstr>PowerPoint Presentation</vt:lpstr>
      <vt:lpstr>Together we will… // Sammen vil vi….</vt:lpstr>
      <vt:lpstr>PowerPoint Presentation</vt:lpstr>
      <vt:lpstr>Information from the November board meeting</vt:lpstr>
      <vt:lpstr>November NHH Board meeting – some highlights</vt:lpstr>
      <vt:lpstr>   NHH students in international case competitions  </vt:lpstr>
      <vt:lpstr>Case Club</vt:lpstr>
      <vt:lpstr>International Case Competitions - Format</vt:lpstr>
      <vt:lpstr>My role: coach/mentor</vt:lpstr>
      <vt:lpstr>Mountain to Climb</vt:lpstr>
      <vt:lpstr>International Competitions in the Last Two Years</vt:lpstr>
      <vt:lpstr>Scotiabank ICC</vt:lpstr>
      <vt:lpstr>Thammasat UBC</vt:lpstr>
      <vt:lpstr>Moving Forward</vt:lpstr>
      <vt:lpstr>Q&amp;A</vt:lpstr>
      <vt:lpstr>20 December:  town hall meeting  and Christmas lunch</vt:lpstr>
    </vt:vector>
  </TitlesOfParts>
  <Company>Norges Handelshoyskole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Randi Helen Halnes Melheim</dc:creator>
  <dc:description>Template by addpoint.no</dc:description>
  <cp:lastModifiedBy>Astri Inga Kamsvåg</cp:lastModifiedBy>
  <cp:revision>755</cp:revision>
  <cp:lastPrinted>2019-11-07T08:16:06Z</cp:lastPrinted>
  <dcterms:created xsi:type="dcterms:W3CDTF">2017-05-02T10:47:20Z</dcterms:created>
  <dcterms:modified xsi:type="dcterms:W3CDTF">2019-11-07T08:42:24Z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