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 id="2147483668" r:id="rId5"/>
  </p:sldMasterIdLst>
  <p:notesMasterIdLst>
    <p:notesMasterId r:id="rId22"/>
  </p:notesMasterIdLst>
  <p:sldIdLst>
    <p:sldId id="266" r:id="rId6"/>
    <p:sldId id="298" r:id="rId7"/>
    <p:sldId id="290" r:id="rId8"/>
    <p:sldId id="284" r:id="rId9"/>
    <p:sldId id="300" r:id="rId10"/>
    <p:sldId id="301" r:id="rId11"/>
    <p:sldId id="297" r:id="rId12"/>
    <p:sldId id="286" r:id="rId13"/>
    <p:sldId id="289" r:id="rId14"/>
    <p:sldId id="278" r:id="rId15"/>
    <p:sldId id="279" r:id="rId16"/>
    <p:sldId id="281" r:id="rId17"/>
    <p:sldId id="291" r:id="rId18"/>
    <p:sldId id="304" r:id="rId19"/>
    <p:sldId id="302" r:id="rId20"/>
    <p:sldId id="30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rriweather Light" panose="00000400000000000000" pitchFamily="2" charset="0"/>
      <p:regular r:id="rId27"/>
      <p:italic r:id="rId28"/>
    </p:embeddedFont>
    <p:embeddedFont>
      <p:font typeface="Roboto" panose="02000000000000000000" pitchFamily="2" charset="0"/>
      <p:regular r:id="rId29"/>
      <p:bold r:id="rId30"/>
      <p:italic r:id="rId31"/>
      <p:boldItalic r:id="rId32"/>
    </p:embeddedFont>
    <p:embeddedFont>
      <p:font typeface="Roboto Thin" panose="02000000000000000000" pitchFamily="2" charset="0"/>
      <p:regular r:id="rId33"/>
      <p:italic r:id="rId34"/>
    </p:embeddedFont>
    <p:embeddedFont>
      <p:font typeface="Wingdings 3" panose="05040102010807070707" pitchFamily="18" charset="2"/>
      <p:regular r:id="rId35"/>
    </p:embeddedFont>
  </p:embeddedFontLst>
  <p:custDataLst>
    <p:tags r:id="rId36"/>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5DFAF1-6D55-40E7-92E3-DA4E20947C22}">
          <p14:sldIdLst>
            <p14:sldId id="266"/>
            <p14:sldId id="298"/>
          </p14:sldIdLst>
        </p14:section>
        <p14:section name="Teamguide" id="{7C0EF269-C1B5-4C3A-9F3D-2BEBE3275EE6}">
          <p14:sldIdLst>
            <p14:sldId id="290"/>
            <p14:sldId id="284"/>
            <p14:sldId id="300"/>
            <p14:sldId id="301"/>
            <p14:sldId id="297"/>
            <p14:sldId id="286"/>
          </p14:sldIdLst>
        </p14:section>
        <p14:section name="Fasilitatorguide" id="{17AF80B5-6296-413F-8651-FE3F09A52B4A}">
          <p14:sldIdLst>
            <p14:sldId id="289"/>
            <p14:sldId id="278"/>
            <p14:sldId id="279"/>
            <p14:sldId id="281"/>
            <p14:sldId id="291"/>
            <p14:sldId id="304"/>
            <p14:sldId id="302"/>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E1C33-71F9-E47A-BFA0-E8E75FDA37EB}" name="Cinta Lilis Jacobsen" initials="CLJ" userId="S::Cinta.Jacobsen@student.nhh.no::92db34bd-c27a-44a8-9fea-8b5d8b534797" providerId="AD"/>
  <p188:author id="{9461E675-100F-FABC-BA4B-01748AECB138}" name="Linn Lien Lømo" initials="LLL" userId="S::linn.lomo@aff.no::4c328ff5-2ca2-4df5-8c15-3268c04a7909"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F1"/>
    <a:srgbClr val="8CA5BF"/>
    <a:srgbClr val="D94C00"/>
    <a:srgbClr val="EFECE7"/>
    <a:srgbClr val="231651"/>
    <a:srgbClr val="3D5471"/>
    <a:srgbClr val="FF3300"/>
    <a:srgbClr val="C4D8DD"/>
    <a:srgbClr val="9FC5CD"/>
    <a:srgbClr val="D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08C35-FADA-4036-AB77-3851046432E7}" v="247" dt="2023-09-10T15:40:09.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5" autoAdjust="0"/>
    <p:restoredTop sz="86358" autoAdjust="0"/>
  </p:normalViewPr>
  <p:slideViewPr>
    <p:cSldViewPr snapToGrid="0">
      <p:cViewPr varScale="1">
        <p:scale>
          <a:sx n="95" d="100"/>
          <a:sy n="95" d="100"/>
        </p:scale>
        <p:origin x="114" y="1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11.09.2023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1</a:t>
            </a:fld>
            <a:endParaRPr lang="nb-NO"/>
          </a:p>
        </p:txBody>
      </p:sp>
    </p:spTree>
    <p:extLst>
      <p:ext uri="{BB962C8B-B14F-4D97-AF65-F5344CB8AC3E}">
        <p14:creationId xmlns:p14="http://schemas.microsoft.com/office/powerpoint/2010/main" val="135030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12</a:t>
            </a:fld>
            <a:endParaRPr lang="nb-NO"/>
          </a:p>
        </p:txBody>
      </p:sp>
    </p:spTree>
    <p:extLst>
      <p:ext uri="{BB962C8B-B14F-4D97-AF65-F5344CB8AC3E}">
        <p14:creationId xmlns:p14="http://schemas.microsoft.com/office/powerpoint/2010/main" val="28785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13</a:t>
            </a:fld>
            <a:endParaRPr lang="nb-NO"/>
          </a:p>
        </p:txBody>
      </p:sp>
    </p:spTree>
    <p:extLst>
      <p:ext uri="{BB962C8B-B14F-4D97-AF65-F5344CB8AC3E}">
        <p14:creationId xmlns:p14="http://schemas.microsoft.com/office/powerpoint/2010/main" val="150124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14</a:t>
            </a:fld>
            <a:endParaRPr lang="nb-NO"/>
          </a:p>
        </p:txBody>
      </p:sp>
    </p:spTree>
    <p:extLst>
      <p:ext uri="{BB962C8B-B14F-4D97-AF65-F5344CB8AC3E}">
        <p14:creationId xmlns:p14="http://schemas.microsoft.com/office/powerpoint/2010/main" val="243718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15</a:t>
            </a:fld>
            <a:endParaRPr lang="nb-NO"/>
          </a:p>
        </p:txBody>
      </p:sp>
    </p:spTree>
    <p:extLst>
      <p:ext uri="{BB962C8B-B14F-4D97-AF65-F5344CB8AC3E}">
        <p14:creationId xmlns:p14="http://schemas.microsoft.com/office/powerpoint/2010/main" val="166348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16</a:t>
            </a:fld>
            <a:endParaRPr lang="nb-NO"/>
          </a:p>
        </p:txBody>
      </p:sp>
    </p:spTree>
    <p:extLst>
      <p:ext uri="{BB962C8B-B14F-4D97-AF65-F5344CB8AC3E}">
        <p14:creationId xmlns:p14="http://schemas.microsoft.com/office/powerpoint/2010/main" val="1444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2</a:t>
            </a:fld>
            <a:endParaRPr lang="nb-NO"/>
          </a:p>
        </p:txBody>
      </p:sp>
    </p:spTree>
    <p:extLst>
      <p:ext uri="{BB962C8B-B14F-4D97-AF65-F5344CB8AC3E}">
        <p14:creationId xmlns:p14="http://schemas.microsoft.com/office/powerpoint/2010/main" val="386265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3</a:t>
            </a:fld>
            <a:endParaRPr lang="nb-NO"/>
          </a:p>
        </p:txBody>
      </p:sp>
    </p:spTree>
    <p:extLst>
      <p:ext uri="{BB962C8B-B14F-4D97-AF65-F5344CB8AC3E}">
        <p14:creationId xmlns:p14="http://schemas.microsoft.com/office/powerpoint/2010/main" val="218704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 indent="0">
              <a:buNone/>
            </a:pPr>
            <a:r>
              <a:rPr lang="nb-NO" sz="1200" b="1" dirty="0">
                <a:solidFill>
                  <a:schemeClr val="accent1"/>
                </a:solidFill>
              </a:rPr>
              <a:t>AGENDA OG INNSJEKK  10 min</a:t>
            </a:r>
          </a:p>
          <a:p>
            <a:endParaRPr lang="nb-NO" sz="1200" dirty="0"/>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4</a:t>
            </a:fld>
            <a:endParaRPr lang="nb-NO"/>
          </a:p>
        </p:txBody>
      </p:sp>
    </p:spTree>
    <p:extLst>
      <p:ext uri="{BB962C8B-B14F-4D97-AF65-F5344CB8AC3E}">
        <p14:creationId xmlns:p14="http://schemas.microsoft.com/office/powerpoint/2010/main" val="350564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Denne versjonen kan skrives ut og henges på veggen til workshopen.</a:t>
            </a:r>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5</a:t>
            </a:fld>
            <a:endParaRPr lang="nb-NO"/>
          </a:p>
        </p:txBody>
      </p:sp>
    </p:spTree>
    <p:extLst>
      <p:ext uri="{BB962C8B-B14F-4D97-AF65-F5344CB8AC3E}">
        <p14:creationId xmlns:p14="http://schemas.microsoft.com/office/powerpoint/2010/main" val="129685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Dette er en teamkontraktsmal hvor dere kan fylle inn det dere har blitt enige om i etterkant av workshopen. </a:t>
            </a:r>
          </a:p>
          <a:p>
            <a:r>
              <a:rPr lang="nb-NO" dirty="0"/>
              <a:t>Boksene i denne kan justeres og redigeres.</a:t>
            </a:r>
          </a:p>
          <a:p>
            <a:r>
              <a:rPr lang="nb-NO" dirty="0"/>
              <a:t>De personlige bruksanvisningene trengs ikke å legges inn her i teamkontrakten, men vi har beholdt feltet for å synliggjøre hva dere har gjennomgått i Start Smart workshopen. </a:t>
            </a:r>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6</a:t>
            </a:fld>
            <a:endParaRPr lang="nb-NO"/>
          </a:p>
        </p:txBody>
      </p:sp>
    </p:spTree>
    <p:extLst>
      <p:ext uri="{BB962C8B-B14F-4D97-AF65-F5344CB8AC3E}">
        <p14:creationId xmlns:p14="http://schemas.microsoft.com/office/powerpoint/2010/main" val="267958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OPPSUMMERING, OPPFØLGING OG UTSJEKK 15 min </a:t>
            </a:r>
          </a:p>
        </p:txBody>
      </p:sp>
      <p:sp>
        <p:nvSpPr>
          <p:cNvPr id="4" name="Slide Number Placeholder 3"/>
          <p:cNvSpPr>
            <a:spLocks noGrp="1"/>
          </p:cNvSpPr>
          <p:nvPr>
            <p:ph type="sldNum" sz="quarter" idx="5"/>
          </p:nvPr>
        </p:nvSpPr>
        <p:spPr/>
        <p:txBody>
          <a:bodyPr/>
          <a:lstStyle/>
          <a:p>
            <a:fld id="{CB37A900-E83A-4738-99F8-0543BD8254BF}" type="slidenum">
              <a:rPr lang="nb-NO" smtClean="0"/>
              <a:t>7</a:t>
            </a:fld>
            <a:endParaRPr lang="nb-NO"/>
          </a:p>
        </p:txBody>
      </p:sp>
    </p:spTree>
    <p:extLst>
      <p:ext uri="{BB962C8B-B14F-4D97-AF65-F5344CB8AC3E}">
        <p14:creationId xmlns:p14="http://schemas.microsoft.com/office/powerpoint/2010/main" val="271526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10</a:t>
            </a:fld>
            <a:endParaRPr lang="nb-NO"/>
          </a:p>
        </p:txBody>
      </p:sp>
    </p:spTree>
    <p:extLst>
      <p:ext uri="{BB962C8B-B14F-4D97-AF65-F5344CB8AC3E}">
        <p14:creationId xmlns:p14="http://schemas.microsoft.com/office/powerpoint/2010/main" val="322680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7A900-E83A-4738-99F8-0543BD8254BF}" type="slidenum">
              <a:rPr lang="nb-NO" smtClean="0"/>
              <a:t>11</a:t>
            </a:fld>
            <a:endParaRPr lang="nb-NO"/>
          </a:p>
        </p:txBody>
      </p:sp>
    </p:spTree>
    <p:extLst>
      <p:ext uri="{BB962C8B-B14F-4D97-AF65-F5344CB8AC3E}">
        <p14:creationId xmlns:p14="http://schemas.microsoft.com/office/powerpoint/2010/main" val="142460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11.09.2023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3294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amkontrakt uten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dirty="0">
                <a:solidFill>
                  <a:schemeClr val="accent1"/>
                </a:solidFill>
                <a:latin typeface="Roboto Thin" panose="02000000000000000000" pitchFamily="2" charset="0"/>
              </a:rPr>
              <a:t>Vår </a:t>
            </a:r>
            <a:r>
              <a:rPr lang="nb-NO" sz="2400" dirty="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26" name="Straight Connector 25">
            <a:extLst>
              <a:ext uri="{FF2B5EF4-FFF2-40B4-BE49-F238E27FC236}">
                <a16:creationId xmlns:a16="http://schemas.microsoft.com/office/drawing/2014/main" id="{C6336720-455F-458A-A367-CD2563ACC872}"/>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522D58-4602-4DD2-86E0-4CB38EB7EB0C}"/>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amkontrakt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dirty="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Hva er det vi som gruppe ønsker å oppnå? </a:t>
            </a:r>
          </a:p>
          <a:p>
            <a:pPr marL="171450" indent="-171450" algn="l">
              <a:buFont typeface="Arial" panose="020B0604020202020204" pitchFamily="34" charset="0"/>
              <a:buChar char="•"/>
            </a:pPr>
            <a:r>
              <a:rPr lang="nb-NO" sz="1000" i="0">
                <a:latin typeface="Roboto Thin" panose="02000000000000000000" pitchFamily="2" charset="0"/>
              </a:rPr>
              <a:t>Hvorfor er det viktig for oss å nå dette?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Hvilke spilleregler bør vi ha for å jobbe best sammen som et team?</a:t>
            </a: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75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amkontrakt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Hva er det vi som gruppe ønsker å oppnå? </a:t>
            </a:r>
          </a:p>
          <a:p>
            <a:pPr marL="171450" indent="-171450" algn="l">
              <a:buFont typeface="Arial" panose="020B0604020202020204" pitchFamily="34" charset="0"/>
              <a:buChar char="•"/>
            </a:pPr>
            <a:r>
              <a:rPr lang="nb-NO" sz="1200" i="0" dirty="0">
                <a:latin typeface="Roboto Thin" panose="02000000000000000000" pitchFamily="2" charset="0"/>
              </a:rPr>
              <a:t>Hvorfor er det viktig for oss å nå dette?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chemeClr val="accent4"/>
                </a:solidFill>
                <a:latin typeface="Roboto Thin" panose="02000000000000000000" pitchFamily="2" charset="0"/>
              </a:rPr>
              <a:t>Aktuelle hjelpespørsmål:</a:t>
            </a:r>
            <a:endParaRPr lang="nb-NO" sz="1200" i="0" dirty="0">
              <a:solidFill>
                <a:schemeClr val="accent4"/>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200" i="0" dirty="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chemeClr val="accent4"/>
                </a:solidFill>
                <a:latin typeface="Roboto Thin" panose="02000000000000000000" pitchFamily="2" charset="0"/>
              </a:rPr>
              <a:t>Aktuelle hjelpespørsmål:</a:t>
            </a:r>
            <a:endParaRPr lang="nb-NO" sz="1200" i="0" dirty="0">
              <a:solidFill>
                <a:schemeClr val="accent4"/>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chemeClr val="accent4"/>
                </a:solidFill>
                <a:latin typeface="Roboto Thin" panose="02000000000000000000" pitchFamily="2" charset="0"/>
              </a:rPr>
              <a:t>Aktuelle hjelpespørsmål:</a:t>
            </a:r>
            <a:endParaRPr lang="nb-NO" sz="1200" i="0" dirty="0">
              <a:solidFill>
                <a:schemeClr val="accent4"/>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chemeClr val="accent4"/>
                </a:solidFill>
                <a:latin typeface="Roboto Thin" panose="02000000000000000000" pitchFamily="2" charset="0"/>
              </a:rPr>
              <a:t>Aktuelle hjelpespørsmål:</a:t>
            </a:r>
            <a:endParaRPr lang="nb-NO" sz="1200" i="0" dirty="0">
              <a:solidFill>
                <a:schemeClr val="accent4"/>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chemeClr val="accent4"/>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dirty="0" err="1">
                <a:solidFill>
                  <a:schemeClr val="accent4"/>
                </a:solidFill>
                <a:latin typeface="Roboto Thin" panose="02000000000000000000" pitchFamily="2" charset="0"/>
              </a:rPr>
              <a:t>Fasilitatorspørsmål</a:t>
            </a:r>
            <a:r>
              <a:rPr lang="nb-NO" sz="1800" dirty="0">
                <a:solidFill>
                  <a:schemeClr val="accent4"/>
                </a:solidFill>
                <a:latin typeface="Roboto Thin" panose="02000000000000000000" pitchFamily="2" charset="0"/>
              </a:rPr>
              <a:t> og aktuelle hjelpespørsmål for hvert område</a:t>
            </a:r>
          </a:p>
        </p:txBody>
      </p:sp>
      <p:cxnSp>
        <p:nvCxnSpPr>
          <p:cNvPr id="33" name="Straight Connector 32">
            <a:extLst>
              <a:ext uri="{FF2B5EF4-FFF2-40B4-BE49-F238E27FC236}">
                <a16:creationId xmlns:a16="http://schemas.microsoft.com/office/drawing/2014/main" id="{3C7DBF46-8A0E-43B6-82CC-B10B735F42F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E8058D-AF8D-4ACA-B278-6EFD6C7204FB}"/>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6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mal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591C7-EB94-450C-B33F-6E068901224F}"/>
              </a:ext>
            </a:extLst>
          </p:cNvPr>
          <p:cNvSpPr>
            <a:spLocks noGrp="1"/>
          </p:cNvSpPr>
          <p:nvPr>
            <p:ph type="title"/>
          </p:nvPr>
        </p:nvSpPr>
        <p:spPr>
          <a:xfrm rot="16200000">
            <a:off x="-1378070" y="2085989"/>
            <a:ext cx="3840681" cy="369334"/>
          </a:xfrm>
        </p:spPr>
        <p:txBody>
          <a:bodyPr>
            <a:normAutofit/>
          </a:bodyPr>
          <a:lstStyle>
            <a:lvl1pPr algn="r">
              <a:defRPr/>
            </a:lvl1pPr>
          </a:lstStyle>
          <a:p>
            <a:r>
              <a:rPr lang="nb-NO">
                <a:solidFill>
                  <a:schemeClr val="accent4"/>
                </a:solidFill>
              </a:rPr>
              <a:t>[Mal til utskrift]</a:t>
            </a:r>
          </a:p>
        </p:txBody>
      </p:sp>
      <p:sp>
        <p:nvSpPr>
          <p:cNvPr id="7" name="Rectangle 6">
            <a:extLst>
              <a:ext uri="{FF2B5EF4-FFF2-40B4-BE49-F238E27FC236}">
                <a16:creationId xmlns:a16="http://schemas.microsoft.com/office/drawing/2014/main" id="{56035C2B-1BB6-498B-8D14-E55FDE3F2D9B}"/>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DF9CCDA8-C293-4C27-9A5A-F71A909E6934}"/>
              </a:ext>
            </a:extLst>
          </p:cNvPr>
          <p:cNvCxnSpPr>
            <a:cxnSpLocks/>
            <a:stCxn id="7" idx="0"/>
            <a:endCxn id="7" idx="2"/>
          </p:cNvCxnSpPr>
          <p:nvPr userDrawn="1"/>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F8D197-F41F-4CCC-BC9F-476FACB846AD}"/>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10" name="Rectangle 9">
            <a:extLst>
              <a:ext uri="{FF2B5EF4-FFF2-40B4-BE49-F238E27FC236}">
                <a16:creationId xmlns:a16="http://schemas.microsoft.com/office/drawing/2014/main" id="{38F947FC-6CE7-4810-818F-E6F104102050}"/>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1" name="Rectangle 10">
            <a:extLst>
              <a:ext uri="{FF2B5EF4-FFF2-40B4-BE49-F238E27FC236}">
                <a16:creationId xmlns:a16="http://schemas.microsoft.com/office/drawing/2014/main" id="{DCEDC221-A6A0-4542-BA5A-270B796CDD0D}"/>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2" name="Rectangle 11">
            <a:extLst>
              <a:ext uri="{FF2B5EF4-FFF2-40B4-BE49-F238E27FC236}">
                <a16:creationId xmlns:a16="http://schemas.microsoft.com/office/drawing/2014/main" id="{2A3C1859-7118-46D7-B1A1-6FF9F9D8F822}"/>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3" name="Rectangle 12">
            <a:extLst>
              <a:ext uri="{FF2B5EF4-FFF2-40B4-BE49-F238E27FC236}">
                <a16:creationId xmlns:a16="http://schemas.microsoft.com/office/drawing/2014/main" id="{75D08EC2-DD10-46FB-BD93-BAE521463D0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4" name="Rectangle 13">
            <a:extLst>
              <a:ext uri="{FF2B5EF4-FFF2-40B4-BE49-F238E27FC236}">
                <a16:creationId xmlns:a16="http://schemas.microsoft.com/office/drawing/2014/main" id="{576D2768-8129-4B6E-9033-9E6F9807DEB3}"/>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5" name="Rectangle 14">
            <a:extLst>
              <a:ext uri="{FF2B5EF4-FFF2-40B4-BE49-F238E27FC236}">
                <a16:creationId xmlns:a16="http://schemas.microsoft.com/office/drawing/2014/main" id="{03421786-6E03-4B71-B59F-A5C7045B2577}"/>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6" name="Rectangle 15">
            <a:extLst>
              <a:ext uri="{FF2B5EF4-FFF2-40B4-BE49-F238E27FC236}">
                <a16:creationId xmlns:a16="http://schemas.microsoft.com/office/drawing/2014/main" id="{1E96229C-A40F-4E3B-BB29-8BAF4D5D079F}"/>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7" name="Rectangle 16">
            <a:extLst>
              <a:ext uri="{FF2B5EF4-FFF2-40B4-BE49-F238E27FC236}">
                <a16:creationId xmlns:a16="http://schemas.microsoft.com/office/drawing/2014/main" id="{0B98EBCD-BACA-4EE9-AD60-1F0772932BA7}"/>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8" name="Rectangle 17">
            <a:extLst>
              <a:ext uri="{FF2B5EF4-FFF2-40B4-BE49-F238E27FC236}">
                <a16:creationId xmlns:a16="http://schemas.microsoft.com/office/drawing/2014/main" id="{1298531D-1F2B-4850-94FC-64942D00AD06}"/>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8F575A8D-32FD-4A28-9247-6E9688E6AC71}"/>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20" name="Rectangle 19">
            <a:extLst>
              <a:ext uri="{FF2B5EF4-FFF2-40B4-BE49-F238E27FC236}">
                <a16:creationId xmlns:a16="http://schemas.microsoft.com/office/drawing/2014/main" id="{94BC1727-0A75-4C5B-9567-FF29A4292030}"/>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1" name="Rectangle 20">
            <a:extLst>
              <a:ext uri="{FF2B5EF4-FFF2-40B4-BE49-F238E27FC236}">
                <a16:creationId xmlns:a16="http://schemas.microsoft.com/office/drawing/2014/main" id="{82F04673-AD52-46D6-9F51-CC48AFEE18D7}"/>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2" name="Straight Connector 21">
            <a:extLst>
              <a:ext uri="{FF2B5EF4-FFF2-40B4-BE49-F238E27FC236}">
                <a16:creationId xmlns:a16="http://schemas.microsoft.com/office/drawing/2014/main" id="{CF53A368-1325-4592-82AF-86AE2B247001}"/>
              </a:ext>
            </a:extLst>
          </p:cNvPr>
          <p:cNvCxnSpPr>
            <a:cxnSpLocks/>
          </p:cNvCxnSpPr>
          <p:nvPr userDrawn="1"/>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07254C-35B5-41CE-99DF-950983FAB19F}"/>
              </a:ext>
            </a:extLst>
          </p:cNvPr>
          <p:cNvCxnSpPr>
            <a:cxnSpLocks/>
          </p:cNvCxnSpPr>
          <p:nvPr userDrawn="1"/>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EFDF62-10AC-4735-8F82-7CB3E78B8652}"/>
              </a:ext>
            </a:extLst>
          </p:cNvPr>
          <p:cNvCxnSpPr>
            <a:cxnSpLocks/>
          </p:cNvCxnSpPr>
          <p:nvPr userDrawn="1"/>
        </p:nvCxnSpPr>
        <p:spPr>
          <a:xfrm flipH="1">
            <a:off x="3655492" y="3006213"/>
            <a:ext cx="0" cy="3411416"/>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5926C-7B6D-4328-9B67-D738D706D48F}"/>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6" name="Rectangle 25">
            <a:extLst>
              <a:ext uri="{FF2B5EF4-FFF2-40B4-BE49-F238E27FC236}">
                <a16:creationId xmlns:a16="http://schemas.microsoft.com/office/drawing/2014/main" id="{F117CF6A-187A-4782-93F7-AD81D3DBC0B8}"/>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7" name="TextBox 26">
            <a:extLst>
              <a:ext uri="{FF2B5EF4-FFF2-40B4-BE49-F238E27FC236}">
                <a16:creationId xmlns:a16="http://schemas.microsoft.com/office/drawing/2014/main" id="{F3297DA4-673E-484D-861B-09C82A34D3DB}"/>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Hvorfor er vi et team og </a:t>
            </a:r>
            <a:br>
              <a:rPr lang="nb-NO" sz="900" i="0">
                <a:latin typeface="Roboto Thin" panose="02000000000000000000" pitchFamily="2" charset="0"/>
              </a:rPr>
            </a:br>
            <a:r>
              <a:rPr lang="nb-NO" sz="900" i="0">
                <a:latin typeface="Roboto Thin" panose="02000000000000000000" pitchFamily="2" charset="0"/>
              </a:rPr>
              <a:t>hva er vår overordnede ambisjon?</a:t>
            </a:r>
          </a:p>
        </p:txBody>
      </p:sp>
      <p:sp>
        <p:nvSpPr>
          <p:cNvPr id="28" name="TextBox 27">
            <a:extLst>
              <a:ext uri="{FF2B5EF4-FFF2-40B4-BE49-F238E27FC236}">
                <a16:creationId xmlns:a16="http://schemas.microsoft.com/office/drawing/2014/main" id="{7CC2B3F2-A256-4DE9-8743-E621D66DE1A2}"/>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gruppens konkrete mål?</a:t>
            </a:r>
          </a:p>
        </p:txBody>
      </p:sp>
      <p:sp>
        <p:nvSpPr>
          <p:cNvPr id="29" name="TextBox 28">
            <a:extLst>
              <a:ext uri="{FF2B5EF4-FFF2-40B4-BE49-F238E27FC236}">
                <a16:creationId xmlns:a16="http://schemas.microsoft.com/office/drawing/2014/main" id="{C3F2798B-9BB5-43E6-A361-3905CD323F69}"/>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det nyttig for andre å vite om meg for at vi skal samarbeide best mulig?</a:t>
            </a:r>
          </a:p>
        </p:txBody>
      </p:sp>
      <p:sp>
        <p:nvSpPr>
          <p:cNvPr id="30" name="TextBox 29">
            <a:extLst>
              <a:ext uri="{FF2B5EF4-FFF2-40B4-BE49-F238E27FC236}">
                <a16:creationId xmlns:a16="http://schemas.microsoft.com/office/drawing/2014/main" id="{A5453C04-D683-4582-AF21-9D1F428D6AC5}"/>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nb-NO" sz="900" i="0">
                <a:latin typeface="Roboto Thin" panose="02000000000000000000" pitchFamily="2" charset="0"/>
              </a:rPr>
              <a:t>Gitt vårt formål, mål og hvem vi er, hvilke roller og ansvarsfordeling må vi sikre i dette teamet for å lykkes? </a:t>
            </a:r>
          </a:p>
        </p:txBody>
      </p:sp>
      <p:sp>
        <p:nvSpPr>
          <p:cNvPr id="31" name="TextBox 30">
            <a:extLst>
              <a:ext uri="{FF2B5EF4-FFF2-40B4-BE49-F238E27FC236}">
                <a16:creationId xmlns:a16="http://schemas.microsoft.com/office/drawing/2014/main" id="{776A1836-A02A-477D-9A43-C5085171801C}"/>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nb-NO" sz="900" i="0" dirty="0">
                <a:latin typeface="Roboto Thin" panose="02000000000000000000" pitchFamily="2" charset="0"/>
              </a:rPr>
              <a:t>Hvordan kan vi best organisere arbeidet vårt for å lykkes med oppgavene og målene vi har?</a:t>
            </a:r>
          </a:p>
        </p:txBody>
      </p:sp>
      <p:sp>
        <p:nvSpPr>
          <p:cNvPr id="32" name="TextBox 31">
            <a:extLst>
              <a:ext uri="{FF2B5EF4-FFF2-40B4-BE49-F238E27FC236}">
                <a16:creationId xmlns:a16="http://schemas.microsoft.com/office/drawing/2014/main" id="{0954E1CF-92E8-4BC8-8FF6-29384F2CBBB7}"/>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Hvilke spilleregler bør vi ha for å jobbe best sammen som et team?</a:t>
            </a:r>
          </a:p>
        </p:txBody>
      </p:sp>
      <p:sp>
        <p:nvSpPr>
          <p:cNvPr id="33" name="TextBox 32">
            <a:extLst>
              <a:ext uri="{FF2B5EF4-FFF2-40B4-BE49-F238E27FC236}">
                <a16:creationId xmlns:a16="http://schemas.microsoft.com/office/drawing/2014/main" id="{E8F76B01-862E-49EA-A20F-2A2AD5261EDB}"/>
              </a:ext>
            </a:extLst>
          </p:cNvPr>
          <p:cNvSpPr txBox="1"/>
          <p:nvPr userDrawn="1"/>
        </p:nvSpPr>
        <p:spPr>
          <a:xfrm>
            <a:off x="3761390" y="4930034"/>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følge opp det vi har avtalt i denne kontrakten og sikre at vi utvikler oss som et team? </a:t>
            </a:r>
          </a:p>
        </p:txBody>
      </p:sp>
    </p:spTree>
    <p:extLst>
      <p:ext uri="{BB962C8B-B14F-4D97-AF65-F5344CB8AC3E}">
        <p14:creationId xmlns:p14="http://schemas.microsoft.com/office/powerpoint/2010/main" val="314014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mal til utfylling med spørsmål">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8C97BA8A-9C31-4BA5-8751-5CA57F01EB53}"/>
              </a:ext>
            </a:extLst>
          </p:cNvPr>
          <p:cNvSpPr>
            <a:spLocks noGrp="1"/>
          </p:cNvSpPr>
          <p:nvPr>
            <p:ph type="title"/>
          </p:nvPr>
        </p:nvSpPr>
        <p:spPr>
          <a:xfrm rot="16200000">
            <a:off x="-1378070" y="2085989"/>
            <a:ext cx="3840681" cy="369334"/>
          </a:xfrm>
        </p:spPr>
        <p:txBody>
          <a:bodyPr/>
          <a:lstStyle>
            <a:lvl1pPr algn="r">
              <a:defRPr/>
            </a:lvl1pPr>
          </a:lstStyle>
          <a:p>
            <a:r>
              <a:rPr lang="nb-NO" dirty="0"/>
              <a:t>Vår teamkontrakt</a:t>
            </a:r>
          </a:p>
        </p:txBody>
      </p:sp>
      <p:sp>
        <p:nvSpPr>
          <p:cNvPr id="43" name="Rectangle 42">
            <a:extLst>
              <a:ext uri="{FF2B5EF4-FFF2-40B4-BE49-F238E27FC236}">
                <a16:creationId xmlns:a16="http://schemas.microsoft.com/office/drawing/2014/main" id="{42A4AFC7-0D70-430E-9FC2-8C866ED43CD9}"/>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025F9D18-ED38-42E8-9D5B-3CBBA0E178BE}"/>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45" name="Rectangle 44">
            <a:extLst>
              <a:ext uri="{FF2B5EF4-FFF2-40B4-BE49-F238E27FC236}">
                <a16:creationId xmlns:a16="http://schemas.microsoft.com/office/drawing/2014/main" id="{A87DDC9C-AE0F-4565-A1AC-9D0612C687E4}"/>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6" name="Rectangle 45">
            <a:extLst>
              <a:ext uri="{FF2B5EF4-FFF2-40B4-BE49-F238E27FC236}">
                <a16:creationId xmlns:a16="http://schemas.microsoft.com/office/drawing/2014/main" id="{26866F59-6D71-4313-975E-05406948D10B}"/>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7" name="Rectangle 46">
            <a:extLst>
              <a:ext uri="{FF2B5EF4-FFF2-40B4-BE49-F238E27FC236}">
                <a16:creationId xmlns:a16="http://schemas.microsoft.com/office/drawing/2014/main" id="{FDD2A8EA-B76E-451D-8718-723E595ADD4D}"/>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8" name="Rectangle 47">
            <a:extLst>
              <a:ext uri="{FF2B5EF4-FFF2-40B4-BE49-F238E27FC236}">
                <a16:creationId xmlns:a16="http://schemas.microsoft.com/office/drawing/2014/main" id="{B42EBDFF-8EFC-470F-A90F-7B6164B18105}"/>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49" name="Rectangle 48">
            <a:extLst>
              <a:ext uri="{FF2B5EF4-FFF2-40B4-BE49-F238E27FC236}">
                <a16:creationId xmlns:a16="http://schemas.microsoft.com/office/drawing/2014/main" id="{D529F7E5-1C80-4605-85B1-A39376DBE8F5}"/>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50" name="Rectangle 49">
            <a:extLst>
              <a:ext uri="{FF2B5EF4-FFF2-40B4-BE49-F238E27FC236}">
                <a16:creationId xmlns:a16="http://schemas.microsoft.com/office/drawing/2014/main" id="{BDEF0F51-1A9D-4D90-923F-D8396F85FA52}"/>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51" name="Rectangle 50">
            <a:extLst>
              <a:ext uri="{FF2B5EF4-FFF2-40B4-BE49-F238E27FC236}">
                <a16:creationId xmlns:a16="http://schemas.microsoft.com/office/drawing/2014/main" id="{6E1DF064-67E7-4336-BC26-A2337DC583AA}"/>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52" name="Rectangle 51">
            <a:extLst>
              <a:ext uri="{FF2B5EF4-FFF2-40B4-BE49-F238E27FC236}">
                <a16:creationId xmlns:a16="http://schemas.microsoft.com/office/drawing/2014/main" id="{8B8FB076-E77A-49FB-97FF-0F22B4054A6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53" name="Rectangle 52">
            <a:extLst>
              <a:ext uri="{FF2B5EF4-FFF2-40B4-BE49-F238E27FC236}">
                <a16:creationId xmlns:a16="http://schemas.microsoft.com/office/drawing/2014/main" id="{D70FBF1D-79BA-498B-BC6D-CBCA13C65DF5}"/>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54" name="Rectangle 53">
            <a:extLst>
              <a:ext uri="{FF2B5EF4-FFF2-40B4-BE49-F238E27FC236}">
                <a16:creationId xmlns:a16="http://schemas.microsoft.com/office/drawing/2014/main" id="{F129D90D-9B83-4E61-BBD7-62053290FEC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55" name="Rectangle 54">
            <a:extLst>
              <a:ext uri="{FF2B5EF4-FFF2-40B4-BE49-F238E27FC236}">
                <a16:creationId xmlns:a16="http://schemas.microsoft.com/office/drawing/2014/main" id="{1C0E1A78-7EC7-4D50-84F4-0926440C1B0F}"/>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56" name="Rectangle 55">
            <a:extLst>
              <a:ext uri="{FF2B5EF4-FFF2-40B4-BE49-F238E27FC236}">
                <a16:creationId xmlns:a16="http://schemas.microsoft.com/office/drawing/2014/main" id="{B1AA9FC7-F78D-40AC-A0D3-CCE1BDD8A11E}"/>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57" name="Straight Connector 56">
            <a:extLst>
              <a:ext uri="{FF2B5EF4-FFF2-40B4-BE49-F238E27FC236}">
                <a16:creationId xmlns:a16="http://schemas.microsoft.com/office/drawing/2014/main" id="{6F4BED6C-AF63-4164-B4AE-F5015950000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733CF2-E029-4E73-B935-FC159445771F}"/>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0C678C-DFF8-489C-BDB9-50EF8E1D8381}"/>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60" name="Rectangle 59">
            <a:extLst>
              <a:ext uri="{FF2B5EF4-FFF2-40B4-BE49-F238E27FC236}">
                <a16:creationId xmlns:a16="http://schemas.microsoft.com/office/drawing/2014/main" id="{7BF17469-5C3A-4CD8-A7EB-4599163D532A}"/>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61" name="TextBox 60">
            <a:extLst>
              <a:ext uri="{FF2B5EF4-FFF2-40B4-BE49-F238E27FC236}">
                <a16:creationId xmlns:a16="http://schemas.microsoft.com/office/drawing/2014/main" id="{32F89DEF-3472-499C-A443-5C6DFCC3ECB6}"/>
              </a:ext>
            </a:extLst>
          </p:cNvPr>
          <p:cNvSpPr txBox="1"/>
          <p:nvPr userDrawn="1"/>
        </p:nvSpPr>
        <p:spPr>
          <a:xfrm>
            <a:off x="1058772" y="1073907"/>
            <a:ext cx="2510337" cy="369332"/>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Hvorfor er vi et team og </a:t>
            </a:r>
            <a:br>
              <a:rPr lang="nb-NO" sz="1200" b="0" i="0" dirty="0">
                <a:latin typeface="Roboto Thin" panose="02000000000000000000" pitchFamily="2" charset="0"/>
              </a:rPr>
            </a:br>
            <a:r>
              <a:rPr lang="nb-NO" sz="1200" b="0" i="0" dirty="0">
                <a:latin typeface="Roboto Thin" panose="02000000000000000000" pitchFamily="2" charset="0"/>
              </a:rPr>
              <a:t>hva er vår overordnede ambisjon?</a:t>
            </a:r>
            <a:endParaRPr lang="nb-NO" sz="1200" b="0" i="0" dirty="0">
              <a:solidFill>
                <a:schemeClr val="accent4"/>
              </a:solidFill>
              <a:latin typeface="Roboto Thin" panose="02000000000000000000" pitchFamily="2" charset="0"/>
            </a:endParaRPr>
          </a:p>
        </p:txBody>
      </p:sp>
      <p:sp>
        <p:nvSpPr>
          <p:cNvPr id="62" name="TextBox 61">
            <a:extLst>
              <a:ext uri="{FF2B5EF4-FFF2-40B4-BE49-F238E27FC236}">
                <a16:creationId xmlns:a16="http://schemas.microsoft.com/office/drawing/2014/main" id="{964F1CFA-A60A-4126-A503-AF576131A824}"/>
              </a:ext>
            </a:extLst>
          </p:cNvPr>
          <p:cNvSpPr txBox="1"/>
          <p:nvPr userDrawn="1"/>
        </p:nvSpPr>
        <p:spPr>
          <a:xfrm>
            <a:off x="3750642" y="1068091"/>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p:txBody>
      </p:sp>
      <p:sp>
        <p:nvSpPr>
          <p:cNvPr id="63" name="TextBox 62">
            <a:extLst>
              <a:ext uri="{FF2B5EF4-FFF2-40B4-BE49-F238E27FC236}">
                <a16:creationId xmlns:a16="http://schemas.microsoft.com/office/drawing/2014/main" id="{4F912BA0-E5FE-4E61-9438-988C9810ED08}"/>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64" name="TextBox 63">
            <a:extLst>
              <a:ext uri="{FF2B5EF4-FFF2-40B4-BE49-F238E27FC236}">
                <a16:creationId xmlns:a16="http://schemas.microsoft.com/office/drawing/2014/main" id="{B31AC0E2-A454-4E6D-8011-8DA79CD64A97}"/>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p:txBody>
      </p:sp>
      <p:sp>
        <p:nvSpPr>
          <p:cNvPr id="65" name="TextBox 64">
            <a:extLst>
              <a:ext uri="{FF2B5EF4-FFF2-40B4-BE49-F238E27FC236}">
                <a16:creationId xmlns:a16="http://schemas.microsoft.com/office/drawing/2014/main" id="{31D9AE35-A86F-4481-A3B7-0F91FD727F52}"/>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p:txBody>
      </p:sp>
      <p:sp>
        <p:nvSpPr>
          <p:cNvPr id="66" name="TextBox 65">
            <a:extLst>
              <a:ext uri="{FF2B5EF4-FFF2-40B4-BE49-F238E27FC236}">
                <a16:creationId xmlns:a16="http://schemas.microsoft.com/office/drawing/2014/main" id="{4A4ED036-90B9-40E9-804F-2E5B485509A9}"/>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p:txBody>
      </p:sp>
      <p:sp>
        <p:nvSpPr>
          <p:cNvPr id="67" name="TextBox 66">
            <a:extLst>
              <a:ext uri="{FF2B5EF4-FFF2-40B4-BE49-F238E27FC236}">
                <a16:creationId xmlns:a16="http://schemas.microsoft.com/office/drawing/2014/main" id="{4282741A-392E-4C68-9B8D-74FB6A4BF6AE}"/>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p:txBody>
      </p:sp>
      <p:cxnSp>
        <p:nvCxnSpPr>
          <p:cNvPr id="68" name="Straight Connector 67">
            <a:extLst>
              <a:ext uri="{FF2B5EF4-FFF2-40B4-BE49-F238E27FC236}">
                <a16:creationId xmlns:a16="http://schemas.microsoft.com/office/drawing/2014/main" id="{A2192A84-C799-4A09-BC27-C38DAEE7BF4D}"/>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F1D6A3-40D4-42CD-9603-3E6D1D81669E}"/>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52194A-5265-489A-9D85-4ECC83DBDC8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544B81-66CC-4403-A71E-08BC129C83F9}"/>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 Placeholder 33">
            <a:extLst>
              <a:ext uri="{FF2B5EF4-FFF2-40B4-BE49-F238E27FC236}">
                <a16:creationId xmlns:a16="http://schemas.microsoft.com/office/drawing/2014/main" id="{638ADC33-8117-4E79-B5DA-3865425AD23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dirty="0"/>
          </a:p>
        </p:txBody>
      </p:sp>
      <p:sp>
        <p:nvSpPr>
          <p:cNvPr id="79" name="Text Placeholder 78">
            <a:extLst>
              <a:ext uri="{FF2B5EF4-FFF2-40B4-BE49-F238E27FC236}">
                <a16:creationId xmlns:a16="http://schemas.microsoft.com/office/drawing/2014/main" id="{8FD91CA9-42E0-43E8-BC29-970005ABD557}"/>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0" name="Text Placeholder 78">
            <a:extLst>
              <a:ext uri="{FF2B5EF4-FFF2-40B4-BE49-F238E27FC236}">
                <a16:creationId xmlns:a16="http://schemas.microsoft.com/office/drawing/2014/main" id="{769F1C90-A6E3-41C0-8449-DE1028233A90}"/>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1" name="Text Placeholder 78">
            <a:extLst>
              <a:ext uri="{FF2B5EF4-FFF2-40B4-BE49-F238E27FC236}">
                <a16:creationId xmlns:a16="http://schemas.microsoft.com/office/drawing/2014/main" id="{CBD9D0E9-4F5A-407D-B3DC-A5CF5FF47F47}"/>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2" name="Text Placeholder 78">
            <a:extLst>
              <a:ext uri="{FF2B5EF4-FFF2-40B4-BE49-F238E27FC236}">
                <a16:creationId xmlns:a16="http://schemas.microsoft.com/office/drawing/2014/main" id="{D6066DE4-B40F-4782-A7DC-479CE539BC66}"/>
              </a:ext>
            </a:extLst>
          </p:cNvPr>
          <p:cNvSpPr>
            <a:spLocks noGrp="1"/>
          </p:cNvSpPr>
          <p:nvPr>
            <p:ph type="body" sz="quarter" idx="13"/>
          </p:nvPr>
        </p:nvSpPr>
        <p:spPr>
          <a:xfrm>
            <a:off x="3784318" y="458983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3" name="Text Placeholder 78">
            <a:extLst>
              <a:ext uri="{FF2B5EF4-FFF2-40B4-BE49-F238E27FC236}">
                <a16:creationId xmlns:a16="http://schemas.microsoft.com/office/drawing/2014/main" id="{D104D883-F2DE-4DA5-8D0B-54FA759B8541}"/>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4" name="Text Placeholder 78">
            <a:extLst>
              <a:ext uri="{FF2B5EF4-FFF2-40B4-BE49-F238E27FC236}">
                <a16:creationId xmlns:a16="http://schemas.microsoft.com/office/drawing/2014/main" id="{0B7384BE-50E3-46EC-88AA-C86D7B80EBB8}"/>
              </a:ext>
            </a:extLst>
          </p:cNvPr>
          <p:cNvSpPr>
            <a:spLocks noGrp="1"/>
          </p:cNvSpPr>
          <p:nvPr>
            <p:ph type="body" sz="quarter" idx="15"/>
          </p:nvPr>
        </p:nvSpPr>
        <p:spPr>
          <a:xfrm>
            <a:off x="9239760" y="458557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271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amkontrakt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nb-NO" sz="1800" dirty="0" err="1">
                <a:solidFill>
                  <a:schemeClr val="accent4"/>
                </a:solidFill>
                <a:latin typeface="Roboto Thin" panose="02000000000000000000" pitchFamily="2" charset="0"/>
              </a:rPr>
              <a:t>Fasilitatorspørsmål</a:t>
            </a:r>
            <a:r>
              <a:rPr lang="nb-NO" sz="1800" dirty="0">
                <a:solidFill>
                  <a:schemeClr val="accent4"/>
                </a:solidFill>
                <a:latin typeface="Roboto Thin" panose="02000000000000000000" pitchFamily="2" charset="0"/>
              </a:rPr>
              <a:t> og aktuelle hjelpespørsmål for hvert område</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738664"/>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Hvorfor er vi et team og </a:t>
            </a:r>
            <a:br>
              <a:rPr lang="nb-NO" sz="1200" b="0" i="0" dirty="0">
                <a:latin typeface="Roboto Thin" panose="02000000000000000000" pitchFamily="2" charset="0"/>
              </a:rPr>
            </a:br>
            <a:r>
              <a:rPr lang="nb-NO" sz="1200" b="0" i="0" dirty="0">
                <a:latin typeface="Roboto Thin" panose="02000000000000000000" pitchFamily="2" charset="0"/>
              </a:rPr>
              <a:t>hva er vår overordnede ambisjon?</a:t>
            </a:r>
            <a:br>
              <a:rPr lang="nb-NO" sz="1200" b="0" i="0" dirty="0">
                <a:latin typeface="Roboto Thin" panose="02000000000000000000" pitchFamily="2" charset="0"/>
              </a:rPr>
            </a:br>
            <a:endParaRPr lang="nb-NO" sz="1200" b="0" i="0" dirty="0">
              <a:latin typeface="Roboto Thin" panose="02000000000000000000" pitchFamily="2" charset="0"/>
            </a:endParaRPr>
          </a:p>
          <a:p>
            <a:pPr algn="l"/>
            <a:r>
              <a:rPr lang="nb-NO" sz="1200" b="0" i="0" dirty="0">
                <a:solidFill>
                  <a:schemeClr val="accent4"/>
                </a:solidFill>
                <a:latin typeface="Roboto Thin" panose="02000000000000000000" pitchFamily="2" charset="0"/>
              </a:rPr>
              <a:t>Aktuelle hjelpespørsmål:</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923330"/>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Hva er gruppens konkrete mål?</a:t>
            </a:r>
          </a:p>
          <a:p>
            <a:pPr algn="l"/>
            <a:endParaRPr lang="nb-NO" sz="1200" b="0" i="0" dirty="0">
              <a:latin typeface="Roboto Thin" panose="02000000000000000000" pitchFamily="2" charset="0"/>
            </a:endParaRPr>
          </a:p>
          <a:p>
            <a:pPr algn="l"/>
            <a:endParaRPr lang="nb-NO" sz="1200" b="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dirty="0">
                <a:solidFill>
                  <a:schemeClr val="accent4"/>
                </a:solidFill>
                <a:latin typeface="Roboto Thin" panose="02000000000000000000" pitchFamily="2" charset="0"/>
              </a:rPr>
              <a:t>Aktuelle hjelpespørsmål:</a:t>
            </a:r>
          </a:p>
          <a:p>
            <a:pPr algn="l"/>
            <a:endParaRPr lang="nb-NO" sz="1200" b="0" i="0" dirty="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nb-NO" sz="1200" b="0" i="0" dirty="0">
                <a:latin typeface="Roboto Thin" panose="02000000000000000000" pitchFamily="2" charset="0"/>
              </a:rPr>
              <a:t>Gitt vårt formål, mål og hvem vi er, hvilke roller og ansvarsfordeling må vi sikre i dette teamet for å lykkes? </a:t>
            </a:r>
          </a:p>
          <a:p>
            <a:pPr algn="l"/>
            <a:endParaRPr lang="nb-NO" sz="1200" b="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dirty="0">
                <a:solidFill>
                  <a:schemeClr val="accent4"/>
                </a:solidFill>
                <a:latin typeface="Roboto Thin" panose="02000000000000000000" pitchFamily="2" charset="0"/>
              </a:rPr>
              <a:t>Aktuelle hjelpespørsmål:</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923330"/>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Hvordan kan vi best organisere arbeidet vårt for å lykkes med oppgavene og målene vi har?</a:t>
            </a:r>
          </a:p>
          <a:p>
            <a:pPr algn="l"/>
            <a:endParaRPr lang="nb-NO" sz="1200" b="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dirty="0">
                <a:solidFill>
                  <a:schemeClr val="accent4"/>
                </a:solidFill>
                <a:latin typeface="Roboto Thin" panose="02000000000000000000" pitchFamily="2" charset="0"/>
              </a:rPr>
              <a:t>Aktuelle hjelpespørsmål:</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Hvilke spilleregler bør vi ha for å jobbe best sammen som et team?</a:t>
            </a:r>
          </a:p>
          <a:p>
            <a:pPr algn="l"/>
            <a:endParaRPr lang="nb-NO" sz="1200" b="0" i="0" dirty="0">
              <a:latin typeface="Roboto Thin" panose="02000000000000000000" pitchFamily="2" charset="0"/>
            </a:endParaRPr>
          </a:p>
          <a:p>
            <a:pPr algn="l"/>
            <a:endParaRPr lang="nb-NO" sz="1200" b="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dirty="0">
                <a:solidFill>
                  <a:schemeClr val="accent4"/>
                </a:solidFill>
                <a:latin typeface="Roboto Thin" panose="02000000000000000000" pitchFamily="2" charset="0"/>
              </a:rPr>
              <a:t>Aktuelle hjelpespørsmål:</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nb-NO" sz="1200" b="0" i="0" dirty="0">
                <a:latin typeface="Roboto Thin" panose="02000000000000000000" pitchFamily="2" charset="0"/>
              </a:rPr>
              <a:t>Hvordan kan vi følge opp det vi har avtalt i denne kontrakten og sikre at vi utvikler oss som et team? </a:t>
            </a:r>
          </a:p>
          <a:p>
            <a:pPr algn="l"/>
            <a:endParaRPr lang="nb-NO" sz="1200" b="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dirty="0">
                <a:solidFill>
                  <a:schemeClr val="accent4"/>
                </a:solidFill>
                <a:latin typeface="Roboto Thin" panose="02000000000000000000" pitchFamily="2" charset="0"/>
              </a:rPr>
              <a:t>Aktuelle hjelpespørsmål:</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7" name="Straight Connector 36">
            <a:extLst>
              <a:ext uri="{FF2B5EF4-FFF2-40B4-BE49-F238E27FC236}">
                <a16:creationId xmlns:a16="http://schemas.microsoft.com/office/drawing/2014/main" id="{DA2073C2-81E5-4AD0-A962-32E5B5AD9A8F}"/>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D75DB7-8071-439B-9792-3D586D4B9EF2}"/>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48608D-C484-4D76-9E2D-80D23BFF2700}"/>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7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pic>
        <p:nvPicPr>
          <p:cNvPr id="7" name="Picture 6" descr="A picture containing text, clipart, sign&#10;&#10;Description automatically generated">
            <a:extLst>
              <a:ext uri="{FF2B5EF4-FFF2-40B4-BE49-F238E27FC236}">
                <a16:creationId xmlns:a16="http://schemas.microsoft.com/office/drawing/2014/main" id="{CB6FAAA1-C2FF-43A3-8BD2-E2C31BFD4D1E}"/>
              </a:ext>
            </a:extLst>
          </p:cNvPr>
          <p:cNvPicPr>
            <a:picLocks noChangeAspect="1"/>
          </p:cNvPicPr>
          <p:nvPr userDrawn="1"/>
        </p:nvPicPr>
        <p:blipFill>
          <a:blip r:embed="rId4"/>
          <a:stretch>
            <a:fillRect/>
          </a:stretch>
        </p:blipFill>
        <p:spPr>
          <a:xfrm>
            <a:off x="691140" y="5998483"/>
            <a:ext cx="337452" cy="66986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4C1A2272-0926-494A-8064-9724279CA86D}"/>
              </a:ext>
            </a:extLst>
          </p:cNvPr>
          <p:cNvPicPr>
            <a:picLocks noChangeAspect="1"/>
          </p:cNvPicPr>
          <p:nvPr userDrawn="1"/>
        </p:nvPicPr>
        <p:blipFill>
          <a:blip r:embed="rId5"/>
          <a:stretch>
            <a:fillRect/>
          </a:stretch>
        </p:blipFill>
        <p:spPr>
          <a:xfrm>
            <a:off x="192593" y="5998484"/>
            <a:ext cx="336379" cy="669867"/>
          </a:xfrm>
          <a:prstGeom prst="rect">
            <a:avLst/>
          </a:prstGeom>
        </p:spPr>
      </p:pic>
    </p:spTree>
    <p:extLst>
      <p:ext uri="{BB962C8B-B14F-4D97-AF65-F5344CB8AC3E}">
        <p14:creationId xmlns:p14="http://schemas.microsoft.com/office/powerpoint/2010/main" val="86256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6788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3620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27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pPr lvl="0"/>
            <a:r>
              <a:rPr lang="en-US"/>
              <a:t>Click to edit Master text styles</a:t>
            </a:r>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074306"/>
            <a:ext cx="3274795" cy="2140253"/>
          </a:xfrm>
        </p:spPr>
        <p:txBody>
          <a:bodyPr wrap="square" anchor="t">
            <a:noAutofit/>
          </a:bodyPr>
          <a:lstStyle>
            <a:lvl1pPr algn="l">
              <a:defRPr sz="1300">
                <a:latin typeface="Merriweather Light" panose="00000400000000000000" pitchFamily="2" charset="0"/>
              </a:defRPr>
            </a:lvl1pPr>
          </a:lstStyle>
          <a:p>
            <a:pPr lvl="0"/>
            <a:r>
              <a:rPr lang="en-US"/>
              <a:t>Click to edit Master text styles</a:t>
            </a:r>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064984"/>
            <a:ext cx="3274795" cy="2140253"/>
          </a:xfrm>
        </p:spPr>
        <p:txBody>
          <a:bodyPr wrap="square" anchor="t">
            <a:normAutofit/>
          </a:bodyPr>
          <a:lstStyle>
            <a:lvl1pPr algn="l">
              <a:defRPr sz="1300">
                <a:latin typeface="Merriweather Light" panose="000004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196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19127896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pic>
        <p:nvPicPr>
          <p:cNvPr id="4" name="Picture 3" descr="A picture containing text, clipart, sign&#10;&#10;Description automatically generated">
            <a:extLst>
              <a:ext uri="{FF2B5EF4-FFF2-40B4-BE49-F238E27FC236}">
                <a16:creationId xmlns:a16="http://schemas.microsoft.com/office/drawing/2014/main" id="{3C2969AA-85FF-4C27-B90F-3E66468AC1AA}"/>
              </a:ext>
            </a:extLst>
          </p:cNvPr>
          <p:cNvPicPr>
            <a:picLocks noChangeAspect="1"/>
          </p:cNvPicPr>
          <p:nvPr userDrawn="1"/>
        </p:nvPicPr>
        <p:blipFill>
          <a:blip r:embed="rId4"/>
          <a:stretch>
            <a:fillRect/>
          </a:stretch>
        </p:blipFill>
        <p:spPr>
          <a:xfrm>
            <a:off x="11638502" y="227921"/>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EBEA06F-5029-4A1B-B26A-7BC0317A00E7}"/>
              </a:ext>
            </a:extLst>
          </p:cNvPr>
          <p:cNvPicPr>
            <a:picLocks noChangeAspect="1"/>
          </p:cNvPicPr>
          <p:nvPr userDrawn="1"/>
        </p:nvPicPr>
        <p:blipFill>
          <a:blip r:embed="rId5"/>
          <a:stretch>
            <a:fillRect/>
          </a:stretch>
        </p:blipFill>
        <p:spPr>
          <a:xfrm>
            <a:off x="11144717" y="227922"/>
            <a:ext cx="336379" cy="669867"/>
          </a:xfrm>
          <a:prstGeom prst="rect">
            <a:avLst/>
          </a:prstGeom>
        </p:spPr>
      </p:pic>
    </p:spTree>
    <p:extLst>
      <p:ext uri="{BB962C8B-B14F-4D97-AF65-F5344CB8AC3E}">
        <p14:creationId xmlns:p14="http://schemas.microsoft.com/office/powerpoint/2010/main" val="393514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
        <p:nvSpPr>
          <p:cNvPr id="17" name="Title 5">
            <a:extLst>
              <a:ext uri="{FF2B5EF4-FFF2-40B4-BE49-F238E27FC236}">
                <a16:creationId xmlns:a16="http://schemas.microsoft.com/office/drawing/2014/main" id="{4817807F-0340-45FE-9184-B7693C93457C}"/>
              </a:ext>
            </a:extLst>
          </p:cNvPr>
          <p:cNvSpPr>
            <a:spLocks noGrp="1"/>
          </p:cNvSpPr>
          <p:nvPr>
            <p:ph type="title"/>
          </p:nvPr>
        </p:nvSpPr>
        <p:spPr>
          <a:xfrm>
            <a:off x="877508" y="3101503"/>
            <a:ext cx="10436985" cy="654995"/>
          </a:xfrm>
        </p:spPr>
        <p:txBody>
          <a:bodyPr anchor="ctr">
            <a:normAutofit/>
          </a:bodyPr>
          <a:lstStyle>
            <a:lvl1pPr algn="ctr">
              <a:defRPr sz="3600">
                <a:solidFill>
                  <a:schemeClr val="accent1"/>
                </a:solidFill>
              </a:defRPr>
            </a:lvl1pPr>
          </a:lstStyle>
          <a:p>
            <a:r>
              <a:rPr lang="en-US"/>
              <a:t>Click to edit Master title style</a:t>
            </a:r>
            <a:endParaRPr lang="nb-NO" dirty="0"/>
          </a:p>
        </p:txBody>
      </p:sp>
    </p:spTree>
    <p:extLst>
      <p:ext uri="{BB962C8B-B14F-4D97-AF65-F5344CB8AC3E}">
        <p14:creationId xmlns:p14="http://schemas.microsoft.com/office/powerpoint/2010/main" val="308813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rsonlig bruksanvis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4" name="Rectangle 33">
            <a:extLst>
              <a:ext uri="{FF2B5EF4-FFF2-40B4-BE49-F238E27FC236}">
                <a16:creationId xmlns:a16="http://schemas.microsoft.com/office/drawing/2014/main" id="{ABD28E9F-B2BA-461E-817E-ADA0162252BB}"/>
              </a:ext>
            </a:extLst>
          </p:cNvPr>
          <p:cNvSpPr>
            <a:spLocks/>
          </p:cNvSpPr>
          <p:nvPr userDrawn="1"/>
        </p:nvSpPr>
        <p:spPr>
          <a:xfrm>
            <a:off x="8580948" y="3795912"/>
            <a:ext cx="2511875" cy="474330"/>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Hva gjør meg motivert for arbeidet i dette teamet?</a:t>
            </a:r>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p:spPr>
        <p:txBody>
          <a:bodyPr>
            <a:no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dirty="0"/>
              <a:t>[….]s </a:t>
            </a:r>
            <a:r>
              <a:rPr lang="en-US" dirty="0" err="1"/>
              <a:t>personlige</a:t>
            </a:r>
            <a:r>
              <a:rPr lang="en-US" dirty="0"/>
              <a:t> </a:t>
            </a:r>
            <a:r>
              <a:rPr lang="en-US" dirty="0" err="1"/>
              <a:t>bruksanvisning</a:t>
            </a:r>
            <a:endParaRPr lang="nb-NO" dirty="0"/>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80531" y="1405812"/>
            <a:ext cx="1859217" cy="1645983"/>
          </a:xfrm>
          <a:ln>
            <a:solidFill>
              <a:schemeClr val="accent4"/>
            </a:solidFill>
            <a:prstDash val="dash"/>
          </a:ln>
        </p:spPr>
        <p:txBody>
          <a:bodyPr/>
          <a:lstStyle>
            <a:lvl1pPr>
              <a:defRPr/>
            </a:lvl1pPr>
          </a:lstStyle>
          <a:p>
            <a:r>
              <a:rPr lang="en-US"/>
              <a:t>Click icon to add picture</a:t>
            </a:r>
            <a:endParaRPr lang="nb-NO" dirty="0"/>
          </a:p>
        </p:txBody>
      </p:sp>
      <p:sp>
        <p:nvSpPr>
          <p:cNvPr id="40" name="Rectangle 39">
            <a:extLst>
              <a:ext uri="{FF2B5EF4-FFF2-40B4-BE49-F238E27FC236}">
                <a16:creationId xmlns:a16="http://schemas.microsoft.com/office/drawing/2014/main" id="{10E02A34-94D1-4C32-87AF-C7E4ECF92CF1}"/>
              </a:ext>
            </a:extLst>
          </p:cNvPr>
          <p:cNvSpPr>
            <a:spLocks/>
          </p:cNvSpPr>
          <p:nvPr userDrawn="1"/>
        </p:nvSpPr>
        <p:spPr>
          <a:xfrm>
            <a:off x="883192" y="3297820"/>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dirty="0">
                <a:solidFill>
                  <a:srgbClr val="EFECE7"/>
                </a:solidFill>
                <a:latin typeface="Roboto Thin" panose="02000000000000000000" pitchFamily="2" charset="0"/>
              </a:rPr>
              <a:t>Rolle</a:t>
            </a:r>
          </a:p>
        </p:txBody>
      </p:sp>
      <p:sp>
        <p:nvSpPr>
          <p:cNvPr id="41" name="Rectangle 40">
            <a:extLst>
              <a:ext uri="{FF2B5EF4-FFF2-40B4-BE49-F238E27FC236}">
                <a16:creationId xmlns:a16="http://schemas.microsoft.com/office/drawing/2014/main" id="{3199E808-8F60-408B-84AF-451AE6A650B4}"/>
              </a:ext>
            </a:extLst>
          </p:cNvPr>
          <p:cNvSpPr>
            <a:spLocks/>
          </p:cNvSpPr>
          <p:nvPr userDrawn="1"/>
        </p:nvSpPr>
        <p:spPr>
          <a:xfrm>
            <a:off x="881217" y="4281598"/>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dirty="0">
                <a:solidFill>
                  <a:srgbClr val="EFECE7"/>
                </a:solidFill>
                <a:latin typeface="Roboto Thin" panose="02000000000000000000" pitchFamily="2" charset="0"/>
              </a:rPr>
              <a:t>Nøkkelkompetanse</a:t>
            </a:r>
          </a:p>
        </p:txBody>
      </p:sp>
      <p:sp>
        <p:nvSpPr>
          <p:cNvPr id="43" name="Rectangle 42">
            <a:extLst>
              <a:ext uri="{FF2B5EF4-FFF2-40B4-BE49-F238E27FC236}">
                <a16:creationId xmlns:a16="http://schemas.microsoft.com/office/drawing/2014/main" id="{7FE57B7D-F342-4E0E-AE48-F05A47F6D7FF}"/>
              </a:ext>
            </a:extLst>
          </p:cNvPr>
          <p:cNvSpPr>
            <a:spLocks/>
          </p:cNvSpPr>
          <p:nvPr userDrawn="1"/>
        </p:nvSpPr>
        <p:spPr>
          <a:xfrm>
            <a:off x="3119979" y="14113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Mine største styrker og bidrag i samarbeidssituasjoner:</a:t>
            </a:r>
          </a:p>
        </p:txBody>
      </p:sp>
      <p:sp>
        <p:nvSpPr>
          <p:cNvPr id="44" name="Rectangle 43">
            <a:extLst>
              <a:ext uri="{FF2B5EF4-FFF2-40B4-BE49-F238E27FC236}">
                <a16:creationId xmlns:a16="http://schemas.microsoft.com/office/drawing/2014/main" id="{8E96DC5E-5A1A-49F6-AA78-418875C9ED14}"/>
              </a:ext>
            </a:extLst>
          </p:cNvPr>
          <p:cNvSpPr>
            <a:spLocks/>
          </p:cNvSpPr>
          <p:nvPr userDrawn="1"/>
        </p:nvSpPr>
        <p:spPr>
          <a:xfrm>
            <a:off x="5849134" y="1898669"/>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Mine svakheter i samarbeidssituasjoner:</a:t>
            </a:r>
          </a:p>
        </p:txBody>
      </p:sp>
      <p:sp>
        <p:nvSpPr>
          <p:cNvPr id="45" name="Rectangle 44">
            <a:extLst>
              <a:ext uri="{FF2B5EF4-FFF2-40B4-BE49-F238E27FC236}">
                <a16:creationId xmlns:a16="http://schemas.microsoft.com/office/drawing/2014/main" id="{D17FBB15-03FD-40DC-BDFC-08B528237866}"/>
              </a:ext>
            </a:extLst>
          </p:cNvPr>
          <p:cNvSpPr>
            <a:spLocks/>
          </p:cNvSpPr>
          <p:nvPr userDrawn="1"/>
        </p:nvSpPr>
        <p:spPr>
          <a:xfrm>
            <a:off x="5846473" y="406648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Det folk kan finne på å misforstå når de samarbeider med meg:</a:t>
            </a:r>
          </a:p>
        </p:txBody>
      </p:sp>
      <p:sp>
        <p:nvSpPr>
          <p:cNvPr id="46" name="Rectangle 45">
            <a:extLst>
              <a:ext uri="{FF2B5EF4-FFF2-40B4-BE49-F238E27FC236}">
                <a16:creationId xmlns:a16="http://schemas.microsoft.com/office/drawing/2014/main" id="{9C75A7F1-C4FA-4930-8547-C0BF3AA27E48}"/>
              </a:ext>
            </a:extLst>
          </p:cNvPr>
          <p:cNvSpPr>
            <a:spLocks/>
          </p:cNvSpPr>
          <p:nvPr userDrawn="1"/>
        </p:nvSpPr>
        <p:spPr>
          <a:xfrm>
            <a:off x="8580948" y="14055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Dette trenger jeg fra gruppen for å være på mitt beste:</a:t>
            </a:r>
          </a:p>
        </p:txBody>
      </p:sp>
      <p:sp>
        <p:nvSpPr>
          <p:cNvPr id="47" name="Rectangle 46">
            <a:extLst>
              <a:ext uri="{FF2B5EF4-FFF2-40B4-BE49-F238E27FC236}">
                <a16:creationId xmlns:a16="http://schemas.microsoft.com/office/drawing/2014/main" id="{2F83671C-E675-425D-8BE6-F865FFFD3DEF}"/>
              </a:ext>
            </a:extLst>
          </p:cNvPr>
          <p:cNvSpPr>
            <a:spLocks/>
          </p:cNvSpPr>
          <p:nvPr userDrawn="1"/>
        </p:nvSpPr>
        <p:spPr>
          <a:xfrm>
            <a:off x="3119979" y="3795912"/>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dirty="0">
                <a:solidFill>
                  <a:schemeClr val="tx2"/>
                </a:solidFill>
                <a:latin typeface="Roboto" panose="02000000000000000000" pitchFamily="2" charset="0"/>
                <a:ea typeface="Roboto" panose="02000000000000000000" pitchFamily="2" charset="0"/>
              </a:rPr>
              <a:t>Det som kan gå meg på nervene når jeg samarbeider med andre:</a:t>
            </a:r>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p:spPr>
        <p:txBody>
          <a:bodyPr/>
          <a:lstStyle>
            <a:lvl1pPr>
              <a:defRPr sz="1200"/>
            </a:lvl1pPr>
            <a:lvl2pPr>
              <a:defRPr sz="1100"/>
            </a:lvl2pPr>
            <a:lvl3pPr>
              <a:defRPr sz="105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6343E1BC-CEA5-48AC-AAA5-B13EC8C3ED61}"/>
              </a:ext>
            </a:extLst>
          </p:cNvPr>
          <p:cNvSpPr>
            <a:spLocks noGrp="1"/>
          </p:cNvSpPr>
          <p:nvPr>
            <p:ph type="body" sz="quarter" idx="26"/>
          </p:nvPr>
        </p:nvSpPr>
        <p:spPr>
          <a:xfrm>
            <a:off x="880786" y="3671343"/>
            <a:ext cx="1858962" cy="47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76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BF37-6A9B-4B3E-ACB5-EB7A52FD328E}"/>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E3368579-6F16-4341-9D7A-758CB7094EA2}"/>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65913E3-595F-4A3E-B1A4-63C1C7E0A5F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9E9EA5E-3A31-4BE0-9ABE-BCA2A6E393DC}"/>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374813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ags" Target="../tags/tag3.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6" y="501389"/>
            <a:ext cx="9770254" cy="654995"/>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638222" y="226755"/>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0"/>
            </p:custDataLst>
          </p:nvPr>
        </p:nvPicPr>
        <p:blipFill rotWithShape="1">
          <a:blip r:embed="rId12"/>
          <a:srcRect/>
          <a:stretch/>
        </p:blipFill>
        <p:spPr>
          <a:xfrm>
            <a:off x="11139675" y="226755"/>
            <a:ext cx="335764" cy="669600"/>
          </a:xfrm>
          <a:prstGeom prst="rect">
            <a:avLst/>
          </a:prstGeom>
        </p:spPr>
      </p:pic>
    </p:spTree>
    <p:extLst>
      <p:ext uri="{BB962C8B-B14F-4D97-AF65-F5344CB8AC3E}">
        <p14:creationId xmlns:p14="http://schemas.microsoft.com/office/powerpoint/2010/main" val="2920020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5" r:id="rId5"/>
    <p:sldLayoutId id="2147483694" r:id="rId6"/>
    <p:sldLayoutId id="2147483696" r:id="rId7"/>
    <p:sldLayoutId id="2147483698" r:id="rId8"/>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51320" y="5838813"/>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1"/>
            </p:custDataLst>
          </p:nvPr>
        </p:nvPicPr>
        <p:blipFill rotWithShape="1">
          <a:blip r:embed="rId13"/>
          <a:srcRect/>
          <a:stretch/>
        </p:blipFill>
        <p:spPr>
          <a:xfrm>
            <a:off x="351320" y="4963012"/>
            <a:ext cx="335764" cy="669600"/>
          </a:xfrm>
          <a:prstGeom prst="rect">
            <a:avLst/>
          </a:prstGeom>
        </p:spPr>
      </p:pic>
    </p:spTree>
    <p:extLst>
      <p:ext uri="{BB962C8B-B14F-4D97-AF65-F5344CB8AC3E}">
        <p14:creationId xmlns:p14="http://schemas.microsoft.com/office/powerpoint/2010/main" val="1990284326"/>
      </p:ext>
    </p:extLst>
  </p:cSld>
  <p:clrMap bg1="lt1" tx1="dk1" bg2="lt2" tx2="dk2" accent1="accent1" accent2="accent2" accent3="accent3" accent4="accent4" accent5="accent5" accent6="accent6" hlink="hlink" folHlink="folHlink"/>
  <p:sldLayoutIdLst>
    <p:sldLayoutId id="2147483703" r:id="rId1"/>
    <p:sldLayoutId id="2147483673" r:id="rId2"/>
    <p:sldLayoutId id="2147483674" r:id="rId3"/>
    <p:sldLayoutId id="2147483675" r:id="rId4"/>
    <p:sldLayoutId id="2147483699" r:id="rId5"/>
    <p:sldLayoutId id="2147483700" r:id="rId6"/>
    <p:sldLayoutId id="2147483684" r:id="rId7"/>
    <p:sldLayoutId id="2147483683" r:id="rId8"/>
    <p:sldLayoutId id="2147483704" r:id="rId9"/>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hyperlink" Target="http://www.nhh.no/startsma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lay.acast.com/s/lederskap/50-start-smar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hyperlink" Target="http://www.nhh.no/startsmart"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dirty="0">
                <a:solidFill>
                  <a:srgbClr val="EFECE7"/>
                </a:solidFill>
                <a:latin typeface="Roboto Thin" panose="02000000000000000000" pitchFamily="2" charset="0"/>
              </a:rPr>
              <a:t>Velkommen til</a:t>
            </a:r>
          </a:p>
          <a:p>
            <a:pPr algn="ctr"/>
            <a:endParaRPr lang="nb-NO" sz="4400" dirty="0">
              <a:solidFill>
                <a:srgbClr val="EFECE7"/>
              </a:solidFill>
              <a:latin typeface="Roboto Thin" panose="02000000000000000000" pitchFamily="2" charset="0"/>
            </a:endParaRPr>
          </a:p>
          <a:p>
            <a:pPr algn="ctr"/>
            <a:endParaRPr lang="nb-NO" sz="4400" dirty="0">
              <a:solidFill>
                <a:srgbClr val="EFECE7"/>
              </a:solidFill>
              <a:latin typeface="Roboto Thin" panose="02000000000000000000" pitchFamily="2" charset="0"/>
            </a:endParaRPr>
          </a:p>
          <a:p>
            <a:pPr algn="ctr"/>
            <a:endParaRPr lang="nb-NO" sz="4400" dirty="0">
              <a:solidFill>
                <a:srgbClr val="EFECE7"/>
              </a:solidFill>
              <a:latin typeface="Roboto Thin" panose="02000000000000000000" pitchFamily="2" charset="0"/>
            </a:endParaRPr>
          </a:p>
          <a:p>
            <a:pPr algn="ctr"/>
            <a:r>
              <a:rPr lang="nb-NO" sz="3200" dirty="0">
                <a:solidFill>
                  <a:srgbClr val="EFECE7"/>
                </a:solidFill>
                <a:latin typeface="Roboto Thin" panose="02000000000000000000" pitchFamily="2" charset="0"/>
              </a:rPr>
              <a:t>- Kort versjon -</a:t>
            </a: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Tree>
    <p:extLst>
      <p:ext uri="{BB962C8B-B14F-4D97-AF65-F5344CB8AC3E}">
        <p14:creationId xmlns:p14="http://schemas.microsoft.com/office/powerpoint/2010/main" val="417452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nb-NO" dirty="0">
                <a:latin typeface="Roboto Thin" panose="02000000000000000000" pitchFamily="2" charset="0"/>
                <a:ea typeface="Roboto Thin" panose="02000000000000000000" pitchFamily="2" charset="0"/>
              </a:rPr>
              <a:t>Forberedelse til fasilitator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p:spPr>
        <p:txBody>
          <a:bodyPr wrap="square" anchor="t">
            <a:normAutofit/>
          </a:bodyPr>
          <a:lstStyle/>
          <a:p>
            <a:pPr>
              <a:spcBef>
                <a:spcPts val="600"/>
              </a:spcBef>
              <a:spcAft>
                <a:spcPts val="300"/>
              </a:spcAft>
              <a:buClr>
                <a:srgbClr val="231651"/>
              </a:buClr>
              <a:buFont typeface="+mj-lt"/>
              <a:buAutoNum type="arabicPeriod"/>
            </a:pPr>
            <a:r>
              <a:rPr lang="nb-NO" sz="1200" b="1" dirty="0">
                <a:solidFill>
                  <a:schemeClr val="accent1"/>
                </a:solidFill>
              </a:rPr>
              <a:t>Gjør deg godt kjent med prosessen ved å lese gjennom innholdet i denne filen.</a:t>
            </a:r>
          </a:p>
          <a:p>
            <a:pPr marL="261768" lvl="1" indent="0">
              <a:spcBef>
                <a:spcPts val="300"/>
              </a:spcBef>
              <a:spcAft>
                <a:spcPts val="600"/>
              </a:spcAft>
              <a:buClr>
                <a:srgbClr val="231651"/>
              </a:buClr>
              <a:buNone/>
            </a:pPr>
            <a:r>
              <a:rPr lang="nb-NO" sz="1100" dirty="0"/>
              <a:t>Ved behov finner du mange nyttige tilleggsressurser på </a:t>
            </a:r>
            <a:r>
              <a:rPr lang="nb-NO" sz="1100" dirty="0">
                <a:hlinkClick r:id="rId3">
                  <a:extLst>
                    <a:ext uri="{A12FA001-AC4F-418D-AE19-62706E023703}">
                      <ahyp:hlinkClr xmlns:ahyp="http://schemas.microsoft.com/office/drawing/2018/hyperlinkcolor" val="tx"/>
                    </a:ext>
                  </a:extLst>
                </a:hlinkClick>
              </a:rPr>
              <a:t>hjemmesiden vår.</a:t>
            </a:r>
            <a:br>
              <a:rPr lang="nb-NO" sz="1100" dirty="0"/>
            </a:br>
            <a:r>
              <a:rPr lang="nb-NO" sz="1100" dirty="0"/>
              <a:t>Vi kan spesielt anbefale FAQ og denne </a:t>
            </a:r>
            <a:r>
              <a:rPr lang="nb-NO" sz="1100" dirty="0">
                <a:hlinkClick r:id="rId4">
                  <a:extLst>
                    <a:ext uri="{A12FA001-AC4F-418D-AE19-62706E023703}">
                      <ahyp:hlinkClr xmlns:ahyp="http://schemas.microsoft.com/office/drawing/2018/hyperlinkcolor" val="tx"/>
                    </a:ext>
                  </a:extLst>
                </a:hlinkClick>
              </a:rPr>
              <a:t>podkasten</a:t>
            </a:r>
            <a:r>
              <a:rPr lang="nb-NO" sz="1100" dirty="0"/>
              <a:t> om gjennomføring av Start Smart.</a:t>
            </a:r>
            <a:endParaRPr lang="nb-NO" sz="1100" b="1" dirty="0"/>
          </a:p>
          <a:p>
            <a:pPr>
              <a:buClr>
                <a:srgbClr val="231651"/>
              </a:buClr>
              <a:buFont typeface="+mj-lt"/>
              <a:buAutoNum type="arabicPeriod"/>
            </a:pPr>
            <a:r>
              <a:rPr lang="nb-NO" sz="1200" b="1" dirty="0">
                <a:solidFill>
                  <a:schemeClr val="accent1"/>
                </a:solidFill>
                <a:effectLst/>
              </a:rPr>
              <a:t>Forbered workshopen ved å:</a:t>
            </a:r>
            <a:endParaRPr lang="nb-NO" sz="1200" b="1" dirty="0">
              <a:solidFill>
                <a:schemeClr val="accent1"/>
              </a:solidFill>
            </a:endParaRPr>
          </a:p>
          <a:p>
            <a:pPr lvl="1">
              <a:buFont typeface="Wingdings 3" panose="05040102010807070707" pitchFamily="18" charset="2"/>
              <a:buChar char=""/>
            </a:pPr>
            <a:r>
              <a:rPr lang="nb-NO" sz="1100" dirty="0">
                <a:solidFill>
                  <a:srgbClr val="000000"/>
                </a:solidFill>
                <a:effectLst/>
              </a:rPr>
              <a:t>Forankre prosessen med lederen for </a:t>
            </a:r>
            <a:r>
              <a:rPr lang="nb-NO" sz="1100" dirty="0">
                <a:effectLst/>
              </a:rPr>
              <a:t>teamet dersom dette ikke er deg. </a:t>
            </a:r>
            <a:r>
              <a:rPr lang="nb-NO" sz="1100" dirty="0"/>
              <a:t>Merk at </a:t>
            </a:r>
            <a:r>
              <a:rPr lang="nb-NO" sz="1100" dirty="0">
                <a:effectLst/>
              </a:rPr>
              <a:t>Start Smart bare er </a:t>
            </a:r>
            <a:r>
              <a:rPr lang="nb-NO" sz="1100" u="sng" dirty="0">
                <a:effectLst/>
              </a:rPr>
              <a:t>starten</a:t>
            </a:r>
            <a:r>
              <a:rPr lang="nb-NO" sz="1100" dirty="0">
                <a:effectLst/>
              </a:rPr>
              <a:t> på teamets utvikling, og prosessen bør følges opp over tid (se Start Smart </a:t>
            </a:r>
            <a:r>
              <a:rPr lang="nb-NO" sz="1100" dirty="0" err="1">
                <a:effectLst/>
              </a:rPr>
              <a:t>Follow</a:t>
            </a:r>
            <a:r>
              <a:rPr lang="nb-NO" sz="1100" dirty="0">
                <a:effectLst/>
              </a:rPr>
              <a:t>-up). Det er et fleksibelt verktøy som ofte bør tilpasses </a:t>
            </a:r>
            <a:r>
              <a:rPr lang="nb-NO" sz="1100">
                <a:effectLst/>
              </a:rPr>
              <a:t>gruppen. </a:t>
            </a:r>
            <a:r>
              <a:rPr lang="nb-NO" sz="1100"/>
              <a:t>S</a:t>
            </a:r>
            <a:r>
              <a:rPr lang="nb-NO" sz="1100">
                <a:effectLst/>
              </a:rPr>
              <a:t>e </a:t>
            </a:r>
            <a:r>
              <a:rPr lang="nb-NO" sz="1100" dirty="0">
                <a:effectLst/>
              </a:rPr>
              <a:t>siste side i </a:t>
            </a:r>
            <a:r>
              <a:rPr lang="nb-NO" sz="1100" dirty="0" err="1">
                <a:effectLst/>
              </a:rPr>
              <a:t>fasilitatorguiden</a:t>
            </a:r>
            <a:r>
              <a:rPr lang="nb-NO" sz="1100" dirty="0">
                <a:effectLst/>
              </a:rPr>
              <a:t> for eksempler på ofte brukte justeringer.</a:t>
            </a:r>
          </a:p>
          <a:p>
            <a:pPr lvl="1">
              <a:buFont typeface="Wingdings 3" panose="05040102010807070707" pitchFamily="18" charset="2"/>
              <a:buChar char=""/>
            </a:pPr>
            <a:r>
              <a:rPr lang="nb-NO" sz="1100" dirty="0">
                <a:solidFill>
                  <a:srgbClr val="000000"/>
                </a:solidFill>
                <a:effectLst/>
              </a:rPr>
              <a:t>Send møteinnkalling til deltakerne hvor dere har satt av 1,5 time (</a:t>
            </a:r>
            <a:r>
              <a:rPr lang="nb-NO" sz="1100" dirty="0">
                <a:solidFill>
                  <a:srgbClr val="000000"/>
                </a:solidFill>
              </a:rPr>
              <a:t>estimat </a:t>
            </a:r>
            <a:r>
              <a:rPr lang="nb-NO" sz="1100" dirty="0">
                <a:solidFill>
                  <a:srgbClr val="000000"/>
                </a:solidFill>
                <a:effectLst/>
              </a:rPr>
              <a:t>basert på team med 6 personer, hvis dere er flere så </a:t>
            </a:r>
            <a:r>
              <a:rPr lang="nb-NO" sz="1100" dirty="0" err="1">
                <a:solidFill>
                  <a:srgbClr val="000000"/>
                </a:solidFill>
                <a:effectLst/>
              </a:rPr>
              <a:t>beregn</a:t>
            </a:r>
            <a:r>
              <a:rPr lang="nb-NO" sz="1100" dirty="0">
                <a:solidFill>
                  <a:srgbClr val="000000"/>
                </a:solidFill>
                <a:effectLst/>
              </a:rPr>
              <a:t> gjerne mer tid). Vi anbefaler å samle teamet fysisk, men det kan også gjennomføres digitalt (da bør i så fall alle delta digitalt fra hver sin PC). </a:t>
            </a:r>
          </a:p>
          <a:p>
            <a:pPr lvl="1">
              <a:buFont typeface="Wingdings 3" panose="05040102010807070707" pitchFamily="18" charset="2"/>
              <a:buChar char=""/>
            </a:pPr>
            <a:r>
              <a:rPr lang="nb-NO" sz="1100" dirty="0">
                <a:solidFill>
                  <a:srgbClr val="000000"/>
                </a:solidFill>
                <a:effectLst/>
              </a:rPr>
              <a:t>Forbered deltakerne på hva de skal delta på.</a:t>
            </a:r>
          </a:p>
          <a:p>
            <a:pPr lvl="1">
              <a:buFont typeface="Wingdings 3" panose="05040102010807070707" pitchFamily="18" charset="2"/>
              <a:buChar char=""/>
            </a:pPr>
            <a:r>
              <a:rPr lang="nb-NO" sz="1100" dirty="0">
                <a:solidFill>
                  <a:srgbClr val="000000"/>
                </a:solidFill>
                <a:effectLst/>
              </a:rPr>
              <a:t>Vi anbefaler å samle teamet fysisk, men det kan også gjennomføres digitalt. Hybrid er ikke anbefalt.</a:t>
            </a:r>
            <a:endParaRPr lang="nb-NO" sz="1100" dirty="0">
              <a:solidFill>
                <a:srgbClr val="FF0000"/>
              </a:solidFill>
              <a:effectLst/>
            </a:endParaRPr>
          </a:p>
          <a:p>
            <a:pPr>
              <a:lnSpc>
                <a:spcPct val="110000"/>
              </a:lnSpc>
              <a:spcBef>
                <a:spcPts val="1200"/>
              </a:spcBef>
              <a:buClr>
                <a:srgbClr val="3D5471"/>
              </a:buClr>
              <a:buFont typeface="+mj-lt"/>
              <a:buAutoNum type="arabicPeriod"/>
            </a:pPr>
            <a:r>
              <a:rPr lang="nb-NO" sz="1200" b="1" dirty="0">
                <a:solidFill>
                  <a:schemeClr val="accent1"/>
                </a:solidFill>
              </a:rPr>
              <a:t>Klargjør utstyr:</a:t>
            </a:r>
            <a:br>
              <a:rPr lang="nb-NO" sz="1200" b="1" dirty="0"/>
            </a:br>
            <a:r>
              <a:rPr lang="nb-NO" sz="1100" i="1" dirty="0"/>
              <a:t>Hvis teamet møtes fysisk: </a:t>
            </a:r>
          </a:p>
          <a:p>
            <a:pPr lvl="1">
              <a:buFont typeface="Wingdings 3" panose="05040102010807070707" pitchFamily="18" charset="2"/>
              <a:buChar char=""/>
            </a:pPr>
            <a:r>
              <a:rPr lang="nb-NO" sz="1100" dirty="0"/>
              <a:t>Print ut teamkontrakten i A0 - alternativt skriv opp overskriftene i teamkontrakten på et stort </a:t>
            </a:r>
            <a:r>
              <a:rPr lang="nb-NO" sz="1100" dirty="0" err="1"/>
              <a:t>whiteboard</a:t>
            </a:r>
            <a:r>
              <a:rPr lang="nb-NO" sz="1100" dirty="0"/>
              <a:t>/flippover.</a:t>
            </a:r>
          </a:p>
          <a:p>
            <a:pPr lvl="1">
              <a:buFont typeface="Wingdings 3" panose="05040102010807070707" pitchFamily="18" charset="2"/>
              <a:buChar char=""/>
            </a:pPr>
            <a:r>
              <a:rPr lang="nb-NO" sz="1100" dirty="0"/>
              <a:t>Post-its, en blokk for hver deltaker i forskjellige farger.</a:t>
            </a:r>
          </a:p>
          <a:p>
            <a:pPr lvl="1">
              <a:buFont typeface="Wingdings 3" panose="05040102010807070707" pitchFamily="18" charset="2"/>
              <a:buChar char=""/>
            </a:pPr>
            <a:r>
              <a:rPr lang="nb-NO" sz="1100" dirty="0"/>
              <a:t>Tusjer til å </a:t>
            </a:r>
            <a:r>
              <a:rPr lang="nb-NO" sz="1100" dirty="0">
                <a:solidFill>
                  <a:srgbClr val="000000"/>
                </a:solidFill>
              </a:rPr>
              <a:t>skrive på </a:t>
            </a:r>
            <a:r>
              <a:rPr lang="nb-NO" sz="1100" dirty="0" err="1">
                <a:solidFill>
                  <a:srgbClr val="000000"/>
                </a:solidFill>
              </a:rPr>
              <a:t>post-its</a:t>
            </a:r>
            <a:r>
              <a:rPr lang="nb-NO" sz="1100" dirty="0">
                <a:solidFill>
                  <a:srgbClr val="000000"/>
                </a:solidFill>
              </a:rPr>
              <a:t>.</a:t>
            </a:r>
          </a:p>
          <a:p>
            <a:pPr lvl="1">
              <a:spcAft>
                <a:spcPts val="600"/>
              </a:spcAft>
              <a:buFont typeface="Wingdings 3" panose="05040102010807070707" pitchFamily="18" charset="2"/>
              <a:buChar char=""/>
            </a:pPr>
            <a:r>
              <a:rPr lang="nb-NO" sz="1100" dirty="0">
                <a:solidFill>
                  <a:srgbClr val="000000"/>
                </a:solidFill>
              </a:rPr>
              <a:t>Klokke eller timer.</a:t>
            </a:r>
            <a:endParaRPr lang="nb-NO" sz="1100" b="1" i="1" dirty="0"/>
          </a:p>
          <a:p>
            <a:pPr marL="261768" lvl="1" indent="0">
              <a:buNone/>
            </a:pPr>
            <a:r>
              <a:rPr lang="nb-NO" sz="1100" i="1" dirty="0"/>
              <a:t>Hvis teamet møtes digitalt:</a:t>
            </a:r>
            <a:endParaRPr lang="nb-NO" sz="1100" dirty="0"/>
          </a:p>
          <a:p>
            <a:pPr lvl="1">
              <a:buFont typeface="Wingdings 3" panose="05040102010807070707" pitchFamily="18" charset="2"/>
              <a:buChar char=""/>
            </a:pPr>
            <a:r>
              <a:rPr lang="nb-NO" sz="1100" dirty="0"/>
              <a:t>Bruk MURAL-versjonen av Start Smart eller et digitalt </a:t>
            </a:r>
            <a:r>
              <a:rPr lang="nb-NO" sz="1100" dirty="0" err="1"/>
              <a:t>whiteboard</a:t>
            </a:r>
            <a:r>
              <a:rPr lang="nb-NO" sz="1100" dirty="0"/>
              <a:t> hvor du setter opp feltene i teamkontrakten.</a:t>
            </a:r>
          </a:p>
          <a:p>
            <a:pPr lvl="1">
              <a:buFont typeface="Wingdings 3" panose="05040102010807070707" pitchFamily="18" charset="2"/>
              <a:buChar char=""/>
            </a:pPr>
            <a:r>
              <a:rPr lang="nb-NO" sz="1100" dirty="0"/>
              <a:t>Gjør deg godt kjent med hvordan verktøyet fungerer slik at du kan hjelpe deltakerne å ta det i bruk.</a:t>
            </a:r>
          </a:p>
          <a:p>
            <a:pPr lvl="1">
              <a:buFont typeface="Wingdings 3" panose="05040102010807070707" pitchFamily="18" charset="2"/>
              <a:buChar char=""/>
            </a:pPr>
            <a:r>
              <a:rPr lang="nb-NO" sz="1100" dirty="0"/>
              <a:t>Alternativt kan dere </a:t>
            </a:r>
            <a:r>
              <a:rPr lang="nb-NO" sz="1100" dirty="0" err="1"/>
              <a:t>samskrive</a:t>
            </a:r>
            <a:r>
              <a:rPr lang="nb-NO" sz="1100" dirty="0"/>
              <a:t> i et felles dokument (f.eks. Word online eller Google </a:t>
            </a:r>
            <a:r>
              <a:rPr lang="nb-NO" sz="1100" dirty="0" err="1"/>
              <a:t>docs</a:t>
            </a:r>
            <a:r>
              <a:rPr lang="nb-NO" sz="1100" dirty="0"/>
              <a:t>).</a:t>
            </a:r>
            <a:endParaRPr lang="nb-NO" sz="1100" dirty="0">
              <a:solidFill>
                <a:srgbClr val="000000"/>
              </a:solidFill>
            </a:endParaRPr>
          </a:p>
          <a:p>
            <a:pPr marL="261768" lvl="1" indent="0">
              <a:buNone/>
            </a:pPr>
            <a:endParaRPr lang="nb-NO" sz="1200" i="1" dirty="0"/>
          </a:p>
        </p:txBody>
      </p:sp>
    </p:spTree>
    <p:extLst>
      <p:ext uri="{BB962C8B-B14F-4D97-AF65-F5344CB8AC3E}">
        <p14:creationId xmlns:p14="http://schemas.microsoft.com/office/powerpoint/2010/main" val="306384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nb-NO" dirty="0"/>
              <a:t>Gjennomføring av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xfrm>
            <a:off x="901375" y="1669640"/>
            <a:ext cx="10436985" cy="4584964"/>
          </a:xfrm>
        </p:spPr>
        <p:txBody>
          <a:bodyPr wrap="square" anchor="t">
            <a:normAutofit/>
          </a:bodyPr>
          <a:lstStyle/>
          <a:p>
            <a:pPr marL="33" indent="0">
              <a:spcAft>
                <a:spcPts val="1200"/>
              </a:spcAft>
              <a:buNone/>
            </a:pPr>
            <a:r>
              <a:rPr lang="nb-NO" sz="1100" dirty="0"/>
              <a:t>Opplegget i denne workshopen forutsetter god tidsstyring. Vær obs på tiden, og sett av noe tid "til overs" om du forventer at noen aktiviteter tar lengre tid.</a:t>
            </a:r>
            <a:endParaRPr lang="nb-NO" sz="1400" b="1" dirty="0">
              <a:solidFill>
                <a:schemeClr val="accent1"/>
              </a:solidFill>
            </a:endParaRPr>
          </a:p>
          <a:p>
            <a:pPr marL="33" indent="0">
              <a:spcAft>
                <a:spcPts val="600"/>
              </a:spcAft>
              <a:buNone/>
            </a:pPr>
            <a:r>
              <a:rPr lang="nb-NO" sz="1400" b="1" dirty="0">
                <a:solidFill>
                  <a:schemeClr val="accent1"/>
                </a:solidFill>
              </a:rPr>
              <a:t>1. AGENDA OG INNSJEKK 10 min</a:t>
            </a:r>
          </a:p>
          <a:p>
            <a:pPr marL="33" indent="0">
              <a:buNone/>
            </a:pPr>
            <a:r>
              <a:rPr lang="nb-NO" sz="1100" b="1" dirty="0">
                <a:solidFill>
                  <a:schemeClr val="accent1"/>
                </a:solidFill>
              </a:rPr>
              <a:t>A. AGENDA </a:t>
            </a:r>
            <a:r>
              <a:rPr lang="nb-NO" sz="1100" dirty="0">
                <a:solidFill>
                  <a:schemeClr val="accent1"/>
                </a:solidFill>
              </a:rPr>
              <a:t>5 min</a:t>
            </a:r>
          </a:p>
          <a:p>
            <a:pPr>
              <a:buClr>
                <a:srgbClr val="FF3300"/>
              </a:buClr>
            </a:pPr>
            <a:r>
              <a:rPr lang="nb-NO" sz="1100" dirty="0"/>
              <a:t>Ta utgangspunkt i foreslått mal og gå gjennom hva som skal skje i denne økten.</a:t>
            </a:r>
          </a:p>
          <a:p>
            <a:pPr>
              <a:spcAft>
                <a:spcPts val="1200"/>
              </a:spcAft>
              <a:buClr>
                <a:srgbClr val="FF3300"/>
              </a:buClr>
            </a:pPr>
            <a:r>
              <a:rPr lang="nb-NO" sz="1100" dirty="0"/>
              <a:t>Avklar om det er noen spørsmål eller innspill til dette. </a:t>
            </a:r>
          </a:p>
          <a:p>
            <a:pPr marL="33" indent="0">
              <a:buNone/>
            </a:pPr>
            <a:r>
              <a:rPr lang="nb-NO" sz="1100" b="1" dirty="0">
                <a:solidFill>
                  <a:schemeClr val="accent1"/>
                </a:solidFill>
              </a:rPr>
              <a:t>B. INNSJEKK   </a:t>
            </a:r>
            <a:r>
              <a:rPr lang="nb-NO" sz="1100" dirty="0">
                <a:solidFill>
                  <a:schemeClr val="accent1"/>
                </a:solidFill>
              </a:rPr>
              <a:t>5 min</a:t>
            </a:r>
          </a:p>
          <a:p>
            <a:pPr marL="33" indent="0">
              <a:buNone/>
            </a:pPr>
            <a:r>
              <a:rPr lang="nb-NO" sz="1100" dirty="0"/>
              <a:t>Før vi går i gang med et møte, om det er Start Smart eller noe helt annet, er det positivt for gruppen å starte med å ta en runde i hele gruppen hvor alle får si noe: en innsjekk. Dette har flere hensikter: </a:t>
            </a:r>
          </a:p>
          <a:p>
            <a:pPr>
              <a:buClr>
                <a:srgbClr val="FF3300"/>
              </a:buClr>
            </a:pPr>
            <a:r>
              <a:rPr lang="nb-NO" sz="1100" dirty="0"/>
              <a:t>klargjøre </a:t>
            </a:r>
            <a:r>
              <a:rPr lang="nb-NO" sz="1100"/>
              <a:t>oss mentalt. </a:t>
            </a:r>
            <a:endParaRPr lang="nb-NO" sz="1100" dirty="0"/>
          </a:p>
          <a:p>
            <a:pPr>
              <a:buClr>
                <a:srgbClr val="FF3300"/>
              </a:buClr>
            </a:pPr>
            <a:r>
              <a:rPr lang="nb-NO" sz="1100" dirty="0"/>
              <a:t>skape kontakt mellom deltakerne </a:t>
            </a:r>
            <a:r>
              <a:rPr lang="nb-NO" sz="1100"/>
              <a:t>i gruppen.</a:t>
            </a:r>
            <a:endParaRPr lang="nb-NO" sz="1100" dirty="0"/>
          </a:p>
          <a:p>
            <a:pPr>
              <a:buClr>
                <a:srgbClr val="FF3300"/>
              </a:buClr>
            </a:pPr>
            <a:r>
              <a:rPr lang="nb-NO" sz="1100" dirty="0"/>
              <a:t>varsle dersom det er ting som gjør at man ikke får vært fullt tilstede på møtet. </a:t>
            </a:r>
          </a:p>
          <a:p>
            <a:pPr marL="33" indent="0">
              <a:buNone/>
            </a:pPr>
            <a:r>
              <a:rPr lang="nb-NO" sz="1100" dirty="0"/>
              <a:t> I denne prosessen anbefaler </a:t>
            </a:r>
            <a:r>
              <a:rPr lang="nb-NO" sz="1100"/>
              <a:t>vi å starte </a:t>
            </a:r>
            <a:r>
              <a:rPr lang="nb-NO" sz="1100" dirty="0"/>
              <a:t>med en innsjekk for koble oss mentalt på med følgende spørsmål:</a:t>
            </a:r>
          </a:p>
          <a:p>
            <a:pPr>
              <a:spcAft>
                <a:spcPts val="600"/>
              </a:spcAft>
              <a:buClr>
                <a:srgbClr val="FF3300"/>
              </a:buClr>
            </a:pPr>
            <a:r>
              <a:rPr lang="nb-NO" sz="1100" dirty="0"/>
              <a:t>Si et par ord om hvordan du har det i dag.</a:t>
            </a:r>
          </a:p>
          <a:p>
            <a:pPr marL="33" indent="0">
              <a:buNone/>
            </a:pPr>
            <a:r>
              <a:rPr lang="nb-NO" sz="1100" dirty="0"/>
              <a:t>Gjennomfør innsjekken muntlig "rundt bordet" og la alle få prate omtrent like mye.</a:t>
            </a:r>
          </a:p>
          <a:p>
            <a:endParaRPr lang="nb-NO" sz="1100" dirty="0"/>
          </a:p>
          <a:p>
            <a:endParaRPr lang="nb-NO" sz="1100" dirty="0"/>
          </a:p>
          <a:p>
            <a:endParaRPr lang="nb-NO" sz="1100" dirty="0"/>
          </a:p>
          <a:p>
            <a:endParaRPr lang="nb-NO" sz="1100" dirty="0"/>
          </a:p>
          <a:p>
            <a:endParaRPr lang="nb-NO" sz="1100" dirty="0"/>
          </a:p>
          <a:p>
            <a:endParaRPr lang="nb-NO" sz="1100" dirty="0"/>
          </a:p>
          <a:p>
            <a:pPr marL="33" indent="0">
              <a:buNone/>
            </a:pPr>
            <a:endParaRPr lang="nb-NO" dirty="0"/>
          </a:p>
        </p:txBody>
      </p:sp>
    </p:spTree>
    <p:extLst>
      <p:ext uri="{BB962C8B-B14F-4D97-AF65-F5344CB8AC3E}">
        <p14:creationId xmlns:p14="http://schemas.microsoft.com/office/powerpoint/2010/main" val="164445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nb-NO" dirty="0"/>
              <a:t>Gjennomføring av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a:xfrm>
            <a:off x="901375" y="1669640"/>
            <a:ext cx="10436985" cy="4584964"/>
          </a:xfrm>
        </p:spPr>
        <p:txBody>
          <a:bodyPr wrap="square" anchor="t">
            <a:normAutofit lnSpcReduction="10000"/>
          </a:bodyPr>
          <a:lstStyle/>
          <a:p>
            <a:pPr marL="33" indent="0">
              <a:spcAft>
                <a:spcPts val="600"/>
              </a:spcAft>
              <a:buNone/>
            </a:pPr>
            <a:r>
              <a:rPr lang="nb-NO" sz="1400" b="1" dirty="0">
                <a:solidFill>
                  <a:schemeClr val="accent1"/>
                </a:solidFill>
              </a:rPr>
              <a:t>2. </a:t>
            </a:r>
            <a:r>
              <a:rPr lang="nb-NO" sz="1400" b="1">
                <a:solidFill>
                  <a:schemeClr val="accent1"/>
                </a:solidFill>
              </a:rPr>
              <a:t>UTARBEIDE TEAMKONTRAKT - </a:t>
            </a:r>
            <a:r>
              <a:rPr lang="nb-NO" sz="1400" b="1" dirty="0">
                <a:solidFill>
                  <a:schemeClr val="accent1"/>
                </a:solidFill>
              </a:rPr>
              <a:t>65 min</a:t>
            </a:r>
          </a:p>
          <a:p>
            <a:r>
              <a:rPr lang="nb-NO" sz="1100" dirty="0"/>
              <a:t>På alle punktene i teamkontrakten anbefaler vi at deltakerne først tenker 3 min individuelt og noterer sine innspill på </a:t>
            </a:r>
            <a:r>
              <a:rPr lang="nb-NO" sz="1100" dirty="0" err="1"/>
              <a:t>post-its</a:t>
            </a:r>
            <a:r>
              <a:rPr lang="nb-NO" sz="1100" dirty="0"/>
              <a:t>. Deretter deler en og en deltaker hva hen har skrevet og henger opp </a:t>
            </a:r>
            <a:r>
              <a:rPr lang="nb-NO" sz="1100" dirty="0" err="1"/>
              <a:t>post-it</a:t>
            </a:r>
            <a:r>
              <a:rPr lang="nb-NO" sz="1100" dirty="0"/>
              <a:t> på dedikert område i kontrakten. Her er det rom for kort utdypelse, evt. avklarende spørsmål fra medlemmer i gruppen hvis noe oppleves uklart. Om deltakerne skriver lapper med likt innhold, kan disse henges oppå hverandre. Varier gjerne mellom hvem som starter å dele sine lapper.</a:t>
            </a:r>
          </a:p>
          <a:p>
            <a:pPr>
              <a:buClr>
                <a:srgbClr val="FF3300"/>
              </a:buClr>
            </a:pPr>
            <a:r>
              <a:rPr lang="nb-NO" sz="1100" dirty="0"/>
              <a:t>Som </a:t>
            </a:r>
            <a:r>
              <a:rPr lang="nb-NO" sz="1100" dirty="0" err="1"/>
              <a:t>fasilitator</a:t>
            </a:r>
            <a:r>
              <a:rPr lang="nb-NO" sz="1100" dirty="0"/>
              <a:t> for økten kan du blir spurt om f.eks. 'Hvordan skal vi svare på dette spørsmålet? Hva er det du forventer at vi skal si her?', etc.            Det er viktig å forstå at Start Smart bidrar med rammeverk og metodikk for teamet, heller enn innhold i teamkontrakten, og derfor er alle svar gyldige. </a:t>
            </a:r>
          </a:p>
          <a:p>
            <a:pPr>
              <a:buClr>
                <a:srgbClr val="FF3300"/>
              </a:buClr>
            </a:pPr>
            <a:r>
              <a:rPr lang="nb-NO" sz="1100" dirty="0"/>
              <a:t>Det vil være en god idé å parkere samtaler som synes å ta for mye tid av teamet eller ligger utenfor tema til en senere anledning. Disse kan noteres på 'parkeringsplassen’ (slide 8).</a:t>
            </a:r>
          </a:p>
          <a:p>
            <a:pPr>
              <a:spcAft>
                <a:spcPts val="1200"/>
              </a:spcAft>
              <a:buClr>
                <a:srgbClr val="FF3300"/>
              </a:buClr>
            </a:pPr>
            <a:r>
              <a:rPr lang="nb-NO" sz="1100" dirty="0"/>
              <a:t>På siste side i denne </a:t>
            </a:r>
            <a:r>
              <a:rPr lang="nb-NO" sz="1100" dirty="0" err="1"/>
              <a:t>fasilitatorguiden</a:t>
            </a:r>
            <a:r>
              <a:rPr lang="nb-NO" sz="1100" dirty="0"/>
              <a:t> finner du teamkontrakten med flere hjelpespørsmål. Som fasilitator kan du bruke disse for å utdype hva det kan være viktig å snakke om på hvert tema. </a:t>
            </a:r>
          </a:p>
          <a:p>
            <a:pPr marL="33" indent="0">
              <a:buNone/>
            </a:pPr>
            <a:r>
              <a:rPr lang="nb-NO" sz="1100" b="1" dirty="0">
                <a:solidFill>
                  <a:schemeClr val="accent1"/>
                </a:solidFill>
              </a:rPr>
              <a:t>A. HVA skal vi få </a:t>
            </a:r>
            <a:r>
              <a:rPr lang="nb-NO" sz="1100" b="1">
                <a:solidFill>
                  <a:schemeClr val="accent1"/>
                </a:solidFill>
              </a:rPr>
              <a:t>til? - </a:t>
            </a:r>
            <a:r>
              <a:rPr lang="nb-NO" sz="1100" b="1" dirty="0">
                <a:solidFill>
                  <a:schemeClr val="accent1"/>
                </a:solidFill>
              </a:rPr>
              <a:t>MÅL OG FORMÅL    20 min</a:t>
            </a:r>
            <a:endParaRPr lang="nb-NO" sz="1100" dirty="0">
              <a:solidFill>
                <a:schemeClr val="accent1"/>
              </a:solidFill>
            </a:endParaRPr>
          </a:p>
          <a:p>
            <a:pPr>
              <a:buClr>
                <a:srgbClr val="FF3300"/>
              </a:buClr>
              <a:buFont typeface="+mj-lt"/>
              <a:buAutoNum type="arabicPeriod"/>
            </a:pPr>
            <a:r>
              <a:rPr lang="nb-NO" sz="1100" dirty="0"/>
              <a:t>Still spørsmålet: </a:t>
            </a:r>
            <a:r>
              <a:rPr lang="nb-NO" sz="1100" b="1" dirty="0">
                <a:solidFill>
                  <a:srgbClr val="231651"/>
                </a:solidFill>
              </a:rPr>
              <a:t>Hva er det vi som gruppe ønsker å </a:t>
            </a:r>
            <a:r>
              <a:rPr lang="nb-NO" sz="1100" b="1">
                <a:solidFill>
                  <a:srgbClr val="231651"/>
                </a:solidFill>
              </a:rPr>
              <a:t>oppnå? </a:t>
            </a:r>
            <a:r>
              <a:rPr lang="nb-NO" sz="1100"/>
              <a:t>Presiser </a:t>
            </a:r>
            <a:r>
              <a:rPr lang="nb-NO" sz="1100" dirty="0"/>
              <a:t>at deltakerne skal være så konkrete som mulig.</a:t>
            </a:r>
            <a:endParaRPr lang="nb-NO" sz="1100" b="1" dirty="0">
              <a:solidFill>
                <a:schemeClr val="accent2"/>
              </a:solidFill>
            </a:endParaRPr>
          </a:p>
          <a:p>
            <a:pPr>
              <a:buClr>
                <a:srgbClr val="FF3300"/>
              </a:buClr>
              <a:buFont typeface="+mj-lt"/>
              <a:buAutoNum type="arabicPeriod"/>
            </a:pPr>
            <a:r>
              <a:rPr lang="nb-NO" sz="1100" dirty="0"/>
              <a:t>På punktet om gruppens mål er det viktig at det er samsvar mellom innspillene, men de trenger ikke være helt like. Fasilitator oppsummerer det som er kommet inn, sjekk med gruppen om det ser greit ut. </a:t>
            </a:r>
          </a:p>
          <a:p>
            <a:pPr>
              <a:spcAft>
                <a:spcPts val="1200"/>
              </a:spcAft>
              <a:buClr>
                <a:srgbClr val="FF3300"/>
              </a:buClr>
              <a:buFont typeface="+mj-lt"/>
              <a:buAutoNum type="arabicPeriod"/>
            </a:pPr>
            <a:r>
              <a:rPr lang="nb-NO" sz="1100" dirty="0">
                <a:solidFill>
                  <a:srgbClr val="000000"/>
                </a:solidFill>
                <a:effectLst/>
              </a:rPr>
              <a:t>Hvis det oppstår uenighet i gruppen anbefales det å komme tilbake til dette ved først anledning etter workshopen.</a:t>
            </a:r>
            <a:endParaRPr lang="nb-NO" sz="1100" dirty="0">
              <a:solidFill>
                <a:srgbClr val="000000"/>
              </a:solidFill>
            </a:endParaRPr>
          </a:p>
          <a:p>
            <a:pPr marL="0" indent="0">
              <a:buNone/>
            </a:pPr>
            <a:r>
              <a:rPr lang="nb-NO" sz="1100" b="1" dirty="0">
                <a:solidFill>
                  <a:schemeClr val="accent1"/>
                </a:solidFill>
              </a:rPr>
              <a:t>B.</a:t>
            </a:r>
            <a:r>
              <a:rPr lang="nb-NO" sz="1100" b="1" dirty="0">
                <a:solidFill>
                  <a:schemeClr val="accent1"/>
                </a:solidFill>
                <a:effectLst/>
              </a:rPr>
              <a:t> HVEM er </a:t>
            </a:r>
            <a:r>
              <a:rPr lang="nb-NO" sz="1100" b="1">
                <a:solidFill>
                  <a:schemeClr val="accent1"/>
                </a:solidFill>
                <a:effectLst/>
              </a:rPr>
              <a:t>vi? </a:t>
            </a:r>
            <a:r>
              <a:rPr lang="nb-NO" sz="1100" b="1">
                <a:solidFill>
                  <a:schemeClr val="accent1"/>
                </a:solidFill>
              </a:rPr>
              <a:t>- </a:t>
            </a:r>
            <a:r>
              <a:rPr lang="nb-NO" sz="1100" b="1" dirty="0">
                <a:solidFill>
                  <a:schemeClr val="accent1"/>
                </a:solidFill>
                <a:effectLst/>
              </a:rPr>
              <a:t>Personlig bruksanvisning </a:t>
            </a:r>
            <a:r>
              <a:rPr lang="nb-NO" sz="1100" b="1">
                <a:solidFill>
                  <a:schemeClr val="accent1"/>
                </a:solidFill>
                <a:effectLst/>
              </a:rPr>
              <a:t>15 min</a:t>
            </a:r>
            <a:endParaRPr lang="nb-NO">
              <a:solidFill>
                <a:schemeClr val="accent1"/>
              </a:solidFill>
            </a:endParaRPr>
          </a:p>
          <a:p>
            <a:pPr marL="261620" indent="-261620">
              <a:buClr>
                <a:srgbClr val="FF3300"/>
              </a:buClr>
              <a:buFont typeface="+mj-lt"/>
              <a:buAutoNum type="arabicPeriod"/>
            </a:pPr>
            <a:r>
              <a:rPr lang="nb-NO" sz="1100"/>
              <a:t>Still </a:t>
            </a:r>
            <a:r>
              <a:rPr lang="nb-NO" sz="1100" dirty="0"/>
              <a:t>spørsmålene: </a:t>
            </a:r>
            <a:r>
              <a:rPr lang="nb-NO" sz="1100" b="1" dirty="0">
                <a:solidFill>
                  <a:srgbClr val="231651"/>
                </a:solidFill>
              </a:rPr>
              <a:t>Hva er mine egenopplevde styrker og svakheter i samarbeidssituasjoner? Hva trenger jeg fra gruppen for å være på mitt beste?</a:t>
            </a:r>
          </a:p>
          <a:p>
            <a:pPr marL="261620" indent="-261620">
              <a:buClr>
                <a:srgbClr val="FF3300"/>
              </a:buClr>
              <a:buFont typeface="+mj-lt"/>
              <a:buAutoNum type="arabicPeriod"/>
            </a:pPr>
            <a:r>
              <a:rPr lang="nb-NO" sz="1100" dirty="0"/>
              <a:t>Når alle har presentert kan </a:t>
            </a:r>
            <a:r>
              <a:rPr lang="nb-NO" sz="1100" dirty="0" err="1"/>
              <a:t>fasilitator</a:t>
            </a:r>
            <a:r>
              <a:rPr lang="nb-NO" sz="1100" dirty="0"/>
              <a:t> høre med gruppen: Hvordan var dette? Hvordan var det å presentere selv? Hvordan var det å lytte til de andre? Hva kan vi ta med oss videre fra denne runden?  </a:t>
            </a:r>
            <a:endParaRPr lang="nb-NO" sz="1100" dirty="0">
              <a:solidFill>
                <a:srgbClr val="000000"/>
              </a:solidFill>
              <a:effectLst/>
            </a:endParaRPr>
          </a:p>
          <a:p>
            <a:endParaRPr lang="nb-NO" sz="1100" dirty="0"/>
          </a:p>
        </p:txBody>
      </p:sp>
    </p:spTree>
    <p:extLst>
      <p:ext uri="{BB962C8B-B14F-4D97-AF65-F5344CB8AC3E}">
        <p14:creationId xmlns:p14="http://schemas.microsoft.com/office/powerpoint/2010/main" val="421088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nb-NO" dirty="0"/>
              <a:t>Gjennomføring av workshop –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0" indent="0">
              <a:spcAft>
                <a:spcPts val="1200"/>
              </a:spcAft>
              <a:buNone/>
            </a:pPr>
            <a:r>
              <a:rPr lang="nb-NO" sz="1100" b="1" dirty="0">
                <a:solidFill>
                  <a:schemeClr val="accent1"/>
                </a:solidFill>
              </a:rPr>
              <a:t>C. HVORDAN skal vi arbeide </a:t>
            </a:r>
            <a:r>
              <a:rPr lang="nb-NO" sz="1100" b="1">
                <a:solidFill>
                  <a:schemeClr val="accent1"/>
                </a:solidFill>
              </a:rPr>
              <a:t>sammen? 30 </a:t>
            </a:r>
            <a:r>
              <a:rPr lang="nb-NO" sz="1100" b="1" dirty="0">
                <a:solidFill>
                  <a:schemeClr val="accent1"/>
                </a:solidFill>
              </a:rPr>
              <a:t>min</a:t>
            </a:r>
            <a:endParaRPr lang="nb-NO" sz="1100" dirty="0">
              <a:solidFill>
                <a:schemeClr val="accent1"/>
              </a:solidFill>
            </a:endParaRPr>
          </a:p>
          <a:p>
            <a:pPr marL="0" indent="0">
              <a:buNone/>
            </a:pPr>
            <a:r>
              <a:rPr lang="nb-NO" sz="1100" b="1" dirty="0">
                <a:solidFill>
                  <a:schemeClr val="tx2"/>
                </a:solidFill>
              </a:rPr>
              <a:t>ROLLER OG ANSVAR   10 min</a:t>
            </a:r>
          </a:p>
          <a:p>
            <a:pPr marL="261620" indent="-261620">
              <a:buFont typeface="+mj-lt"/>
              <a:buAutoNum type="arabicPeriod"/>
            </a:pPr>
            <a:r>
              <a:rPr lang="nb-NO" sz="1100" dirty="0"/>
              <a:t>Still spørsmålet: </a:t>
            </a:r>
            <a:r>
              <a:rPr lang="nb-NO" sz="1100" b="1" dirty="0">
                <a:solidFill>
                  <a:srgbClr val="231651"/>
                </a:solidFill>
              </a:rPr>
              <a:t>Gitt vårt formål, mål og hvem vi er, hvilke roller og ansvarsfordeling må vi sikre i dette teamet for å lykkes? </a:t>
            </a:r>
          </a:p>
          <a:p>
            <a:pPr marL="261620" indent="-261620">
              <a:buFont typeface="+mj-lt"/>
              <a:buAutoNum type="arabicPeriod"/>
            </a:pPr>
            <a:r>
              <a:rPr lang="nb-NO" sz="1100" dirty="0"/>
              <a:t>Roller handler i denne sammenhengen om å tydeliggjøre hvilke roller/ansvarsfordeling som trengs for å lykkes med det teamet skal gjøre. Noen ganger er roller nokså gitt fra start, andre ganger ikke. I sistnevnte tilfelle må gjerne fordelingen av roller og ansvar skje i etterkant av workshopen da det ofte trengs mer tid til å vurdere hvem som skal gjøre hva utfra kompetanse, tid og forutsetninger.</a:t>
            </a:r>
            <a:endParaRPr lang="nb-NO" sz="1100" b="1" dirty="0"/>
          </a:p>
          <a:p>
            <a:pPr marL="261620" indent="-261620">
              <a:buFont typeface="+mj-lt"/>
              <a:buAutoNum type="arabicPeriod"/>
            </a:pPr>
            <a:r>
              <a:rPr lang="nb-NO" sz="1100" dirty="0"/>
              <a:t>Etter at alle har fått hengt opp sine lapper og gitt sine innspill oppsummerer du det som er kommet inn, sjekk med gruppen om det ser greit ut.</a:t>
            </a:r>
          </a:p>
          <a:p>
            <a:pPr marL="261620" indent="-261620">
              <a:spcAft>
                <a:spcPts val="1200"/>
              </a:spcAft>
              <a:buClr>
                <a:srgbClr val="FF3300"/>
              </a:buClr>
              <a:buFont typeface="+mj-lt"/>
              <a:buAutoNum type="arabicPeriod"/>
            </a:pPr>
            <a:r>
              <a:rPr lang="nb-NO" sz="1100" dirty="0"/>
              <a:t>Dersom det er vanskelig å komme til enighet om roller og ansvar på dette tidspunktet kan dere ta det opp </a:t>
            </a:r>
            <a:r>
              <a:rPr lang="nb-NO" sz="1100" dirty="0">
                <a:effectLst/>
              </a:rPr>
              <a:t>igjen når man har fullført hele teamkontrakten eller ved neste møtepunkt. </a:t>
            </a:r>
            <a:endParaRPr lang="nb-NO" sz="1100" dirty="0"/>
          </a:p>
          <a:p>
            <a:pPr marL="0" indent="0">
              <a:buNone/>
            </a:pPr>
            <a:r>
              <a:rPr lang="nb-NO" sz="1100" b="1" dirty="0">
                <a:solidFill>
                  <a:schemeClr val="tx2"/>
                </a:solidFill>
              </a:rPr>
              <a:t>ARBEIDSFORM   10 min</a:t>
            </a:r>
          </a:p>
          <a:p>
            <a:pPr marL="261620" indent="-261620">
              <a:buClr>
                <a:srgbClr val="FF3300"/>
              </a:buClr>
              <a:buFont typeface="+mj-lt"/>
              <a:buAutoNum type="arabicPeriod"/>
            </a:pPr>
            <a:r>
              <a:rPr lang="nb-NO" sz="1100" dirty="0"/>
              <a:t>Still spørsmålet: </a:t>
            </a:r>
            <a:r>
              <a:rPr lang="nb-NO" sz="1100" b="1" dirty="0">
                <a:solidFill>
                  <a:srgbClr val="231651"/>
                </a:solidFill>
              </a:rPr>
              <a:t>Hvordan kan vi best organisere arbeidet vårt for å lykkes med oppgavene og målene vi har?</a:t>
            </a:r>
          </a:p>
          <a:p>
            <a:pPr marL="261620" indent="-261620">
              <a:spcAft>
                <a:spcPts val="1200"/>
              </a:spcAft>
              <a:buFont typeface="+mj-lt"/>
              <a:buAutoNum type="arabicPeriod"/>
            </a:pPr>
            <a:r>
              <a:rPr lang="nb-NO" sz="1100" dirty="0"/>
              <a:t>Etter at alle har fått hengt opp sine lapper og gitt sine innspill oppsummerer du det som er kommet inn, sjekk med gruppen om det ser greit ut. </a:t>
            </a:r>
          </a:p>
          <a:p>
            <a:pPr marL="0" indent="0">
              <a:buNone/>
            </a:pPr>
            <a:r>
              <a:rPr lang="nb-NO" sz="1100" b="1" dirty="0">
                <a:solidFill>
                  <a:schemeClr val="tx2"/>
                </a:solidFill>
              </a:rPr>
              <a:t>SPILLEREGLER   </a:t>
            </a:r>
            <a:r>
              <a:rPr lang="nb-NO" sz="1100" b="1">
                <a:solidFill>
                  <a:schemeClr val="tx2"/>
                </a:solidFill>
              </a:rPr>
              <a:t>10 min</a:t>
            </a:r>
            <a:endParaRPr lang="nb-NO">
              <a:solidFill>
                <a:schemeClr val="tx2"/>
              </a:solidFill>
            </a:endParaRPr>
          </a:p>
          <a:p>
            <a:pPr marL="228600" indent="-228600">
              <a:buClr>
                <a:srgbClr val="FB4D3D"/>
              </a:buClr>
              <a:buAutoNum type="arabicPeriod"/>
            </a:pPr>
            <a:r>
              <a:rPr lang="nb-NO" sz="1100"/>
              <a:t>Still </a:t>
            </a:r>
            <a:r>
              <a:rPr lang="nb-NO" sz="1100" dirty="0"/>
              <a:t>spørsmålet: </a:t>
            </a:r>
            <a:r>
              <a:rPr lang="nb-NO" sz="1100" b="1" dirty="0">
                <a:solidFill>
                  <a:srgbClr val="231651"/>
                </a:solidFill>
              </a:rPr>
              <a:t>Hvilke spilleregler bør vi ha for å jobbe best sammen som et team?</a:t>
            </a:r>
            <a:r>
              <a:rPr lang="nb-NO" sz="1100" dirty="0">
                <a:solidFill>
                  <a:srgbClr val="231651"/>
                </a:solidFill>
              </a:rPr>
              <a:t> </a:t>
            </a:r>
          </a:p>
          <a:p>
            <a:pPr marL="228600" indent="-228600">
              <a:buClr>
                <a:srgbClr val="FB4D3D"/>
              </a:buClr>
              <a:buFont typeface="Wingdings 3" panose="05040102010807070707" pitchFamily="18" charset="2"/>
              <a:buAutoNum type="arabicPeriod"/>
            </a:pPr>
            <a:r>
              <a:rPr lang="nb-NO" sz="1100" dirty="0"/>
              <a:t>For å hjelpe teamet i gang, kan du be de tenke på det verste og beste teamet de har vært med i, og foreslå spilleregler basert på det.</a:t>
            </a:r>
            <a:endParaRPr lang="nb-NO" sz="1100" dirty="0">
              <a:solidFill>
                <a:srgbClr val="231651"/>
              </a:solidFill>
            </a:endParaRPr>
          </a:p>
          <a:p>
            <a:pPr marL="228600" indent="-228600">
              <a:buClr>
                <a:srgbClr val="FB4D3D"/>
              </a:buClr>
              <a:buAutoNum type="arabicPeriod"/>
            </a:pPr>
            <a:r>
              <a:rPr lang="nb-NO" sz="1100" dirty="0"/>
              <a:t>Etter at alle har delt, sjekk med gruppen om det ser greit ut. Er det gode spilleregler som støtter opp under mål og arbeidsform? Henger det sammen?</a:t>
            </a:r>
          </a:p>
        </p:txBody>
      </p:sp>
    </p:spTree>
    <p:extLst>
      <p:ext uri="{BB962C8B-B14F-4D97-AF65-F5344CB8AC3E}">
        <p14:creationId xmlns:p14="http://schemas.microsoft.com/office/powerpoint/2010/main" val="90749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nb-NO" dirty="0"/>
              <a:t>Gjennomføring av workshop – 4/4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33" indent="0">
              <a:spcAft>
                <a:spcPts val="600"/>
              </a:spcAft>
              <a:buNone/>
            </a:pPr>
            <a:r>
              <a:rPr lang="nb-NO" sz="1400" b="1" dirty="0">
                <a:solidFill>
                  <a:schemeClr val="accent1"/>
                </a:solidFill>
              </a:rPr>
              <a:t>3. OPPSUMMERING OG UTSJEKK   15 min</a:t>
            </a:r>
          </a:p>
          <a:p>
            <a:pPr marL="261620" indent="-261620">
              <a:buFont typeface="+mj-lt"/>
              <a:buAutoNum type="arabicPeriod"/>
            </a:pPr>
            <a:r>
              <a:rPr lang="nb-NO" sz="1100" dirty="0"/>
              <a:t>Fasilitator eller teamlederen oppsummerer hva det er enighet om, hva som evt. fortsatt er uklart og hvordan dette følges opp. Noter ned aksjonspunkter med ansvarlige som kan følge opp.</a:t>
            </a:r>
          </a:p>
          <a:p>
            <a:pPr marL="261620" indent="-261620">
              <a:buFont typeface="+mj-lt"/>
              <a:buAutoNum type="arabicPeriod"/>
            </a:pPr>
            <a:r>
              <a:rPr lang="nb-NO" sz="1100" dirty="0"/>
              <a:t>Avklar når oppsummert og justert teamkontrakt skal være klart. Mål, roller, arbeidsform og spilleregler er det viktigste i kontrakten. </a:t>
            </a:r>
          </a:p>
          <a:p>
            <a:pPr marL="261620" indent="-261620">
              <a:buFont typeface="+mj-lt"/>
              <a:buAutoNum type="arabicPeriod"/>
            </a:pPr>
            <a:r>
              <a:rPr lang="nb-NO" sz="1100" dirty="0"/>
              <a:t>Gjennomfør en kort utsjekk hvor alle deltakerne får lik tid til å si noe om hvordan det har vært å jobbe sammen i dag.</a:t>
            </a:r>
          </a:p>
          <a:p>
            <a:pPr marL="261620" indent="-261620">
              <a:buClr>
                <a:srgbClr val="FF3300"/>
              </a:buClr>
              <a:buFont typeface="+mj-lt"/>
              <a:buAutoNum type="arabicPeriod"/>
            </a:pPr>
            <a:endParaRPr lang="nb-NO" sz="1100" dirty="0"/>
          </a:p>
          <a:p>
            <a:pPr marL="261620" indent="-261620">
              <a:buClr>
                <a:srgbClr val="FF3300"/>
              </a:buClr>
              <a:buFont typeface="+mj-lt"/>
              <a:buAutoNum type="arabicPeriod"/>
            </a:pPr>
            <a:endParaRPr lang="nb-NO" sz="1100" b="1" dirty="0">
              <a:solidFill>
                <a:srgbClr val="231651"/>
              </a:solidFill>
            </a:endParaRPr>
          </a:p>
          <a:p>
            <a:pPr marL="0" indent="0">
              <a:buNone/>
            </a:pPr>
            <a:endParaRPr lang="nb-NO" dirty="0"/>
          </a:p>
        </p:txBody>
      </p:sp>
    </p:spTree>
    <p:extLst>
      <p:ext uri="{BB962C8B-B14F-4D97-AF65-F5344CB8AC3E}">
        <p14:creationId xmlns:p14="http://schemas.microsoft.com/office/powerpoint/2010/main" val="393249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2">
            <a:extLst>
              <a:ext uri="{FF2B5EF4-FFF2-40B4-BE49-F238E27FC236}">
                <a16:creationId xmlns:a16="http://schemas.microsoft.com/office/drawing/2014/main" id="{60DBEE2B-A91B-40E6-A4D4-9BBDFD8EBBD2}"/>
              </a:ext>
            </a:extLst>
          </p:cNvPr>
          <p:cNvSpPr txBox="1"/>
          <p:nvPr/>
        </p:nvSpPr>
        <p:spPr>
          <a:xfrm>
            <a:off x="1058864" y="4055795"/>
            <a:ext cx="3438698" cy="738664"/>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nb-NO" sz="1200" b="0" i="0" dirty="0">
                <a:latin typeface="Roboto Thin" panose="02000000000000000000" pitchFamily="2" charset="0"/>
              </a:rPr>
              <a:t>Gitt vårt formål, mål og hvem vi er, hvilke roller og ansvarsfordeling må vi sikre i dette teamet for å lykkes? </a:t>
            </a:r>
          </a:p>
          <a:p>
            <a:r>
              <a:rPr lang="nb-NO" sz="1200" dirty="0">
                <a:solidFill>
                  <a:schemeClr val="accent4"/>
                </a:solidFill>
                <a:latin typeface="Roboto Thin" panose="02000000000000000000" pitchFamily="2" charset="0"/>
              </a:rPr>
              <a:t>Aktuelle hjelpespørsmål:</a:t>
            </a:r>
            <a:r>
              <a:rPr lang="nb-NO" sz="1200" i="0" dirty="0">
                <a:solidFill>
                  <a:schemeClr val="accent4"/>
                </a:solidFill>
                <a:latin typeface="Roboto Thin" panose="02000000000000000000" pitchFamily="2" charset="0"/>
              </a:rPr>
              <a:t> </a:t>
            </a:r>
          </a:p>
        </p:txBody>
      </p:sp>
      <p:sp>
        <p:nvSpPr>
          <p:cNvPr id="3" name="Rectangle 2">
            <a:extLst>
              <a:ext uri="{FF2B5EF4-FFF2-40B4-BE49-F238E27FC236}">
                <a16:creationId xmlns:a16="http://schemas.microsoft.com/office/drawing/2014/main" id="{05ED8668-56FA-43F6-97B3-BEE56B20770B}"/>
              </a:ext>
            </a:extLst>
          </p:cNvPr>
          <p:cNvSpPr>
            <a:spLocks/>
          </p:cNvSpPr>
          <p:nvPr/>
        </p:nvSpPr>
        <p:spPr>
          <a:xfrm>
            <a:off x="914401" y="248345"/>
            <a:ext cx="3985589"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chemeClr val="bg2"/>
                </a:solidFill>
                <a:latin typeface="Roboto Thin" panose="02000000000000000000" pitchFamily="2" charset="0"/>
              </a:rPr>
              <a:t>Oppstart: Forklar Start Smart</a:t>
            </a:r>
            <a:endParaRPr lang="nb-NO" sz="1200">
              <a:solidFill>
                <a:schemeClr val="bg2"/>
              </a:solidFill>
              <a:latin typeface="Roboto Thin" panose="02000000000000000000" pitchFamily="2" charset="0"/>
            </a:endParaRPr>
          </a:p>
        </p:txBody>
      </p:sp>
      <p:sp>
        <p:nvSpPr>
          <p:cNvPr id="4" name="Title 1">
            <a:extLst>
              <a:ext uri="{FF2B5EF4-FFF2-40B4-BE49-F238E27FC236}">
                <a16:creationId xmlns:a16="http://schemas.microsoft.com/office/drawing/2014/main" id="{F828C2CA-9B1F-401F-BEFE-4C2B300E23ED}"/>
              </a:ext>
            </a:extLst>
          </p:cNvPr>
          <p:cNvSpPr>
            <a:spLocks noGrp="1"/>
          </p:cNvSpPr>
          <p:nvPr>
            <p:ph type="title"/>
          </p:nvPr>
        </p:nvSpPr>
        <p:spPr>
          <a:xfrm rot="16200000">
            <a:off x="-1763013" y="2470932"/>
            <a:ext cx="4610568" cy="369334"/>
          </a:xfrm>
        </p:spPr>
        <p:txBody>
          <a:bodyPr>
            <a:normAutofit fontScale="90000"/>
          </a:bodyPr>
          <a:lstStyle/>
          <a:p>
            <a:pPr algn="r"/>
            <a:r>
              <a:rPr lang="nb-NO" dirty="0" err="1">
                <a:solidFill>
                  <a:schemeClr val="accent4"/>
                </a:solidFill>
              </a:rPr>
              <a:t>Fasilitatorark</a:t>
            </a:r>
            <a:r>
              <a:rPr lang="nb-NO" dirty="0">
                <a:solidFill>
                  <a:schemeClr val="accent4"/>
                </a:solidFill>
              </a:rPr>
              <a:t> med hjelpespørsmål</a:t>
            </a:r>
          </a:p>
        </p:txBody>
      </p:sp>
      <p:sp>
        <p:nvSpPr>
          <p:cNvPr id="7" name="Rectangle 6">
            <a:extLst>
              <a:ext uri="{FF2B5EF4-FFF2-40B4-BE49-F238E27FC236}">
                <a16:creationId xmlns:a16="http://schemas.microsoft.com/office/drawing/2014/main" id="{0FABFAE6-1A6B-4515-A8C0-DBD7C57FC57B}"/>
              </a:ext>
            </a:extLst>
          </p:cNvPr>
          <p:cNvSpPr>
            <a:spLocks/>
          </p:cNvSpPr>
          <p:nvPr/>
        </p:nvSpPr>
        <p:spPr>
          <a:xfrm>
            <a:off x="914402" y="949185"/>
            <a:ext cx="10919995" cy="52776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B996B659-F3EA-4DF7-9563-058A13F32FED}"/>
              </a:ext>
            </a:extLst>
          </p:cNvPr>
          <p:cNvSpPr/>
          <p:nvPr/>
        </p:nvSpPr>
        <p:spPr>
          <a:xfrm>
            <a:off x="1029277" y="3358155"/>
            <a:ext cx="10716430"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5" name="Rectangle 14">
            <a:extLst>
              <a:ext uri="{FF2B5EF4-FFF2-40B4-BE49-F238E27FC236}">
                <a16:creationId xmlns:a16="http://schemas.microsoft.com/office/drawing/2014/main" id="{F945E5C6-9BBD-4CB1-921F-3A53B6C9AEAA}"/>
              </a:ext>
            </a:extLst>
          </p:cNvPr>
          <p:cNvSpPr/>
          <p:nvPr/>
        </p:nvSpPr>
        <p:spPr>
          <a:xfrm>
            <a:off x="6539732" y="1259536"/>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F6081998-2373-401A-B685-7D28CD5973FD}"/>
              </a:ext>
            </a:extLst>
          </p:cNvPr>
          <p:cNvSpPr/>
          <p:nvPr/>
        </p:nvSpPr>
        <p:spPr>
          <a:xfrm>
            <a:off x="6539732" y="1593575"/>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a:solidFill>
                  <a:schemeClr val="tx2"/>
                </a:solidFill>
                <a:latin typeface="Roboto" panose="02000000000000000000" pitchFamily="2" charset="0"/>
              </a:rPr>
              <a:t>Våre bruksanvisninger</a:t>
            </a:r>
          </a:p>
        </p:txBody>
      </p:sp>
      <p:cxnSp>
        <p:nvCxnSpPr>
          <p:cNvPr id="22" name="Straight Connector 21">
            <a:extLst>
              <a:ext uri="{FF2B5EF4-FFF2-40B4-BE49-F238E27FC236}">
                <a16:creationId xmlns:a16="http://schemas.microsoft.com/office/drawing/2014/main" id="{1450656B-72A2-4DAE-B78D-1C507E71420E}"/>
              </a:ext>
            </a:extLst>
          </p:cNvPr>
          <p:cNvCxnSpPr>
            <a:cxnSpLocks/>
          </p:cNvCxnSpPr>
          <p:nvPr/>
        </p:nvCxnSpPr>
        <p:spPr>
          <a:xfrm>
            <a:off x="914402" y="3201744"/>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A293F3A-4C77-436C-86A1-970E8BA9EBD5}"/>
              </a:ext>
            </a:extLst>
          </p:cNvPr>
          <p:cNvSpPr/>
          <p:nvPr/>
        </p:nvSpPr>
        <p:spPr>
          <a:xfrm>
            <a:off x="6465887" y="1292702"/>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2</a:t>
            </a:r>
          </a:p>
        </p:txBody>
      </p:sp>
      <p:sp>
        <p:nvSpPr>
          <p:cNvPr id="24" name="Rectangle 23">
            <a:extLst>
              <a:ext uri="{FF2B5EF4-FFF2-40B4-BE49-F238E27FC236}">
                <a16:creationId xmlns:a16="http://schemas.microsoft.com/office/drawing/2014/main" id="{B224C43D-12BE-4EEE-B5B7-CD7F09A019F2}"/>
              </a:ext>
            </a:extLst>
          </p:cNvPr>
          <p:cNvSpPr/>
          <p:nvPr/>
        </p:nvSpPr>
        <p:spPr>
          <a:xfrm>
            <a:off x="951542" y="3396254"/>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3</a:t>
            </a:r>
          </a:p>
        </p:txBody>
      </p:sp>
      <p:sp>
        <p:nvSpPr>
          <p:cNvPr id="27" name="TextBox 26">
            <a:extLst>
              <a:ext uri="{FF2B5EF4-FFF2-40B4-BE49-F238E27FC236}">
                <a16:creationId xmlns:a16="http://schemas.microsoft.com/office/drawing/2014/main" id="{00B0D7C7-DCD5-4236-9D77-DCBDF046088B}"/>
              </a:ext>
            </a:extLst>
          </p:cNvPr>
          <p:cNvSpPr txBox="1"/>
          <p:nvPr/>
        </p:nvSpPr>
        <p:spPr>
          <a:xfrm>
            <a:off x="6539731" y="1854132"/>
            <a:ext cx="5146875" cy="738664"/>
          </a:xfrm>
          <a:prstGeom prst="rect">
            <a:avLst/>
          </a:prstGeom>
          <a:noFill/>
        </p:spPr>
        <p:txBody>
          <a:bodyPr wrap="square" lIns="0" tIns="0" rIns="0" bIns="0" rtlCol="0">
            <a:spAutoFit/>
          </a:bodyPr>
          <a:lstStyle/>
          <a:p>
            <a:r>
              <a:rPr lang="nb-NO" sz="1200" b="0" i="0" dirty="0">
                <a:latin typeface="Roboto Thin" panose="02000000000000000000" pitchFamily="2" charset="0"/>
              </a:rPr>
              <a:t>Hva er det nyttig for andre å vite om meg for at vi skal samarbeide best mulig?</a:t>
            </a:r>
          </a:p>
          <a:p>
            <a:pPr algn="l"/>
            <a:endParaRPr lang="nb-NO" sz="1200" dirty="0">
              <a:latin typeface="Roboto Thin" panose="02000000000000000000" pitchFamily="2" charset="0"/>
            </a:endParaRPr>
          </a:p>
          <a:p>
            <a:pPr algn="l"/>
            <a:endParaRPr lang="nb-NO" sz="1200" dirty="0">
              <a:latin typeface="Roboto Thin" panose="02000000000000000000" pitchFamily="2" charset="0"/>
            </a:endParaRPr>
          </a:p>
          <a:p>
            <a:pPr algn="l"/>
            <a:r>
              <a:rPr lang="nb-NO" sz="1200" b="0" i="0" dirty="0">
                <a:solidFill>
                  <a:schemeClr val="accent4"/>
                </a:solidFill>
                <a:latin typeface="Roboto Thin" panose="02000000000000000000" pitchFamily="2" charset="0"/>
              </a:rPr>
              <a:t>Refleksjon etter alle har delt: </a:t>
            </a:r>
            <a:r>
              <a:rPr lang="nb-NO" sz="1200" b="0" i="0" dirty="0">
                <a:latin typeface="Roboto Thin" panose="02000000000000000000" pitchFamily="2" charset="0"/>
              </a:rPr>
              <a:t>Hvordan var dette?</a:t>
            </a:r>
          </a:p>
        </p:txBody>
      </p:sp>
      <p:cxnSp>
        <p:nvCxnSpPr>
          <p:cNvPr id="32" name="Straight Connector 31">
            <a:extLst>
              <a:ext uri="{FF2B5EF4-FFF2-40B4-BE49-F238E27FC236}">
                <a16:creationId xmlns:a16="http://schemas.microsoft.com/office/drawing/2014/main" id="{3DF59F8A-EA52-4EDD-9151-A9B6FC018B21}"/>
              </a:ext>
            </a:extLst>
          </p:cNvPr>
          <p:cNvCxnSpPr>
            <a:cxnSpLocks/>
            <a:stCxn id="7" idx="0"/>
          </p:cNvCxnSpPr>
          <p:nvPr/>
        </p:nvCxnSpPr>
        <p:spPr>
          <a:xfrm>
            <a:off x="6374400" y="949185"/>
            <a:ext cx="0" cy="22525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8">
            <a:extLst>
              <a:ext uri="{FF2B5EF4-FFF2-40B4-BE49-F238E27FC236}">
                <a16:creationId xmlns:a16="http://schemas.microsoft.com/office/drawing/2014/main" id="{1895664E-F0FB-4FA3-AEA6-DA95B3E38823}"/>
              </a:ext>
            </a:extLst>
          </p:cNvPr>
          <p:cNvSpPr txBox="1">
            <a:spLocks/>
          </p:cNvSpPr>
          <p:nvPr/>
        </p:nvSpPr>
        <p:spPr>
          <a:xfrm>
            <a:off x="11254569" y="1626719"/>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dirty="0">
                <a:solidFill>
                  <a:srgbClr val="404042"/>
                </a:solidFill>
                <a:latin typeface="Roboto" panose="02000000000000000000" pitchFamily="2" charset="0"/>
                <a:ea typeface="Roboto" panose="02000000000000000000" pitchFamily="2" charset="0"/>
                <a:cs typeface="Roboto" panose="02000000000000000000" pitchFamily="2" charset="0"/>
              </a:rPr>
              <a:t>15 min</a:t>
            </a:r>
          </a:p>
        </p:txBody>
      </p:sp>
      <p:pic>
        <p:nvPicPr>
          <p:cNvPr id="43" name="Graphic 7" descr="Clock outline">
            <a:extLst>
              <a:ext uri="{FF2B5EF4-FFF2-40B4-BE49-F238E27FC236}">
                <a16:creationId xmlns:a16="http://schemas.microsoft.com/office/drawing/2014/main" id="{C5C532AA-27EE-4C8C-AF81-CB03F854B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5859" y="1604171"/>
            <a:ext cx="187668" cy="183405"/>
          </a:xfrm>
          <a:prstGeom prst="rect">
            <a:avLst/>
          </a:prstGeom>
        </p:spPr>
      </p:pic>
      <p:pic>
        <p:nvPicPr>
          <p:cNvPr id="46" name="Graphic 7" descr="Clock outline">
            <a:extLst>
              <a:ext uri="{FF2B5EF4-FFF2-40B4-BE49-F238E27FC236}">
                <a16:creationId xmlns:a16="http://schemas.microsoft.com/office/drawing/2014/main" id="{0BE86DCF-8453-49D9-922C-E490FB967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9805" y="320088"/>
            <a:ext cx="187668" cy="183405"/>
          </a:xfrm>
          <a:prstGeom prst="rect">
            <a:avLst/>
          </a:prstGeom>
        </p:spPr>
      </p:pic>
      <p:sp>
        <p:nvSpPr>
          <p:cNvPr id="47" name="TextBox 8">
            <a:extLst>
              <a:ext uri="{FF2B5EF4-FFF2-40B4-BE49-F238E27FC236}">
                <a16:creationId xmlns:a16="http://schemas.microsoft.com/office/drawing/2014/main" id="{5DF2D112-BA32-43F3-80C3-82E55AD7B184}"/>
              </a:ext>
            </a:extLst>
          </p:cNvPr>
          <p:cNvSpPr txBox="1">
            <a:spLocks/>
          </p:cNvSpPr>
          <p:nvPr/>
        </p:nvSpPr>
        <p:spPr>
          <a:xfrm>
            <a:off x="4467473" y="342541"/>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a:solidFill>
                  <a:schemeClr val="tx2"/>
                </a:solidFill>
                <a:latin typeface="Roboto" panose="02000000000000000000" pitchFamily="2" charset="0"/>
                <a:ea typeface="Roboto" panose="02000000000000000000" pitchFamily="2" charset="0"/>
                <a:cs typeface="Roboto" panose="02000000000000000000" pitchFamily="2" charset="0"/>
              </a:rPr>
              <a:t>10 min</a:t>
            </a:r>
          </a:p>
        </p:txBody>
      </p:sp>
      <p:sp>
        <p:nvSpPr>
          <p:cNvPr id="58" name="Text Placeholder 33">
            <a:extLst>
              <a:ext uri="{FF2B5EF4-FFF2-40B4-BE49-F238E27FC236}">
                <a16:creationId xmlns:a16="http://schemas.microsoft.com/office/drawing/2014/main" id="{6A845142-756E-4C8B-82AA-B1E2D9A59C8D}"/>
              </a:ext>
            </a:extLst>
          </p:cNvPr>
          <p:cNvSpPr txBox="1">
            <a:spLocks/>
          </p:cNvSpPr>
          <p:nvPr/>
        </p:nvSpPr>
        <p:spPr>
          <a:xfrm>
            <a:off x="914401" y="605162"/>
            <a:ext cx="4095932" cy="17764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nb-NO" sz="900" b="0" i="0" u="none" strike="noStrike" kern="1200" cap="none" spc="0" normalizeH="0" baseline="0" noProof="0">
                <a:ln>
                  <a:noFill/>
                </a:ln>
                <a:solidFill>
                  <a:prstClr val="black"/>
                </a:solidFill>
                <a:effectLst/>
                <a:uLnTx/>
                <a:uFillTx/>
                <a:latin typeface="Merriweather Light"/>
                <a:ea typeface="+mn-ea"/>
                <a:cs typeface="+mn-cs"/>
              </a:rPr>
              <a:t>Intensjon – Ønsket resultat – Agenda – Roller – Møteregler - Tid </a:t>
            </a:r>
          </a:p>
        </p:txBody>
      </p:sp>
      <p:sp>
        <p:nvSpPr>
          <p:cNvPr id="59" name="Hexagon 58">
            <a:extLst>
              <a:ext uri="{FF2B5EF4-FFF2-40B4-BE49-F238E27FC236}">
                <a16:creationId xmlns:a16="http://schemas.microsoft.com/office/drawing/2014/main" id="{4C14419E-57B1-493B-8942-7DCC35822389}"/>
              </a:ext>
            </a:extLst>
          </p:cNvPr>
          <p:cNvSpPr>
            <a:spLocks/>
          </p:cNvSpPr>
          <p:nvPr/>
        </p:nvSpPr>
        <p:spPr>
          <a:xfrm>
            <a:off x="809097" y="248345"/>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ea typeface="Roboto" panose="02000000000000000000" pitchFamily="2" charset="0"/>
                <a:cs typeface="Roboto" panose="02000000000000000000" pitchFamily="2" charset="0"/>
              </a:rPr>
              <a:t>1</a:t>
            </a:r>
          </a:p>
        </p:txBody>
      </p:sp>
      <p:sp>
        <p:nvSpPr>
          <p:cNvPr id="60" name="Rectangle 59">
            <a:extLst>
              <a:ext uri="{FF2B5EF4-FFF2-40B4-BE49-F238E27FC236}">
                <a16:creationId xmlns:a16="http://schemas.microsoft.com/office/drawing/2014/main" id="{6B9F92B9-EF41-418D-BC54-F61B70E664DC}"/>
              </a:ext>
            </a:extLst>
          </p:cNvPr>
          <p:cNvSpPr>
            <a:spLocks/>
          </p:cNvSpPr>
          <p:nvPr/>
        </p:nvSpPr>
        <p:spPr>
          <a:xfrm>
            <a:off x="5299217" y="248345"/>
            <a:ext cx="6535180"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chemeClr val="bg2"/>
                </a:solidFill>
                <a:latin typeface="Roboto Thin" panose="02000000000000000000" pitchFamily="2" charset="0"/>
              </a:rPr>
              <a:t>Innsjekk</a:t>
            </a:r>
            <a:endParaRPr lang="nb-NO" sz="1200">
              <a:solidFill>
                <a:schemeClr val="bg2"/>
              </a:solidFill>
              <a:latin typeface="Roboto Thin" panose="02000000000000000000" pitchFamily="2" charset="0"/>
            </a:endParaRPr>
          </a:p>
        </p:txBody>
      </p:sp>
      <p:pic>
        <p:nvPicPr>
          <p:cNvPr id="61" name="Graphic 7" descr="Clock outline">
            <a:extLst>
              <a:ext uri="{FF2B5EF4-FFF2-40B4-BE49-F238E27FC236}">
                <a16:creationId xmlns:a16="http://schemas.microsoft.com/office/drawing/2014/main" id="{0CDB0ACE-107E-4F9A-AD03-896C77513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2665" y="302945"/>
            <a:ext cx="187668" cy="183405"/>
          </a:xfrm>
          <a:prstGeom prst="rect">
            <a:avLst/>
          </a:prstGeom>
        </p:spPr>
      </p:pic>
      <p:sp>
        <p:nvSpPr>
          <p:cNvPr id="62" name="TextBox 8">
            <a:extLst>
              <a:ext uri="{FF2B5EF4-FFF2-40B4-BE49-F238E27FC236}">
                <a16:creationId xmlns:a16="http://schemas.microsoft.com/office/drawing/2014/main" id="{C1198BC1-C208-4DA3-A0D5-A7270DF601E7}"/>
              </a:ext>
            </a:extLst>
          </p:cNvPr>
          <p:cNvSpPr txBox="1">
            <a:spLocks/>
          </p:cNvSpPr>
          <p:nvPr/>
        </p:nvSpPr>
        <p:spPr>
          <a:xfrm>
            <a:off x="11410333" y="325398"/>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a:solidFill>
                  <a:schemeClr val="tx2"/>
                </a:solidFill>
                <a:latin typeface="Roboto" panose="02000000000000000000" pitchFamily="2" charset="0"/>
                <a:ea typeface="Roboto" panose="02000000000000000000" pitchFamily="2" charset="0"/>
                <a:cs typeface="Roboto" panose="02000000000000000000" pitchFamily="2" charset="0"/>
              </a:rPr>
              <a:t>10 min</a:t>
            </a:r>
          </a:p>
        </p:txBody>
      </p:sp>
      <p:sp>
        <p:nvSpPr>
          <p:cNvPr id="63" name="Text Placeholder 33">
            <a:extLst>
              <a:ext uri="{FF2B5EF4-FFF2-40B4-BE49-F238E27FC236}">
                <a16:creationId xmlns:a16="http://schemas.microsoft.com/office/drawing/2014/main" id="{3BC087A8-AB1D-4198-9D76-A5C88958A513}"/>
              </a:ext>
            </a:extLst>
          </p:cNvPr>
          <p:cNvSpPr txBox="1">
            <a:spLocks/>
          </p:cNvSpPr>
          <p:nvPr/>
        </p:nvSpPr>
        <p:spPr>
          <a:xfrm>
            <a:off x="5299217" y="608400"/>
            <a:ext cx="6535180" cy="183203"/>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lang="nb-NO">
                <a:solidFill>
                  <a:prstClr val="black"/>
                </a:solidFill>
                <a:latin typeface="Merriweather Light"/>
              </a:rPr>
              <a:t>Ta runden rundt bordet: Hvordan har du det i dag? Hva kjenner du på nå som vi skal i gang med økten her?</a:t>
            </a: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64" name="Hexagon 63">
            <a:extLst>
              <a:ext uri="{FF2B5EF4-FFF2-40B4-BE49-F238E27FC236}">
                <a16:creationId xmlns:a16="http://schemas.microsoft.com/office/drawing/2014/main" id="{53CBF9F7-AE8B-4E01-AE7F-5AE5499C1FFD}"/>
              </a:ext>
            </a:extLst>
          </p:cNvPr>
          <p:cNvSpPr>
            <a:spLocks/>
          </p:cNvSpPr>
          <p:nvPr/>
        </p:nvSpPr>
        <p:spPr>
          <a:xfrm>
            <a:off x="5193913" y="248345"/>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ea typeface="Roboto" panose="02000000000000000000" pitchFamily="2" charset="0"/>
                <a:cs typeface="Roboto" panose="02000000000000000000" pitchFamily="2" charset="0"/>
              </a:rPr>
              <a:t>2</a:t>
            </a:r>
          </a:p>
        </p:txBody>
      </p:sp>
      <p:sp>
        <p:nvSpPr>
          <p:cNvPr id="65" name="Rectangle 64">
            <a:extLst>
              <a:ext uri="{FF2B5EF4-FFF2-40B4-BE49-F238E27FC236}">
                <a16:creationId xmlns:a16="http://schemas.microsoft.com/office/drawing/2014/main" id="{A5A93D8A-2640-403B-893D-2C9DAF451468}"/>
              </a:ext>
            </a:extLst>
          </p:cNvPr>
          <p:cNvSpPr>
            <a:spLocks/>
          </p:cNvSpPr>
          <p:nvPr/>
        </p:nvSpPr>
        <p:spPr>
          <a:xfrm>
            <a:off x="927658" y="868773"/>
            <a:ext cx="10919995" cy="280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chemeClr val="bg1"/>
                </a:solidFill>
                <a:latin typeface="Roboto Thin" panose="02000000000000000000" pitchFamily="2" charset="0"/>
              </a:rPr>
              <a:t>Utarbeide teamkontrakt</a:t>
            </a:r>
            <a:endParaRPr lang="nb-NO" sz="1200">
              <a:solidFill>
                <a:schemeClr val="bg1"/>
              </a:solidFill>
              <a:latin typeface="Roboto Thin" panose="02000000000000000000" pitchFamily="2" charset="0"/>
            </a:endParaRPr>
          </a:p>
        </p:txBody>
      </p:sp>
      <p:sp>
        <p:nvSpPr>
          <p:cNvPr id="66" name="Hexagon 65">
            <a:extLst>
              <a:ext uri="{FF2B5EF4-FFF2-40B4-BE49-F238E27FC236}">
                <a16:creationId xmlns:a16="http://schemas.microsoft.com/office/drawing/2014/main" id="{7CFEB79F-C647-4F7F-BAB2-D1D7B9325CBB}"/>
              </a:ext>
            </a:extLst>
          </p:cNvPr>
          <p:cNvSpPr/>
          <p:nvPr/>
        </p:nvSpPr>
        <p:spPr>
          <a:xfrm>
            <a:off x="812415" y="869071"/>
            <a:ext cx="316593" cy="28699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ea typeface="Roboto" panose="02000000000000000000" pitchFamily="2" charset="0"/>
                <a:cs typeface="Roboto" panose="02000000000000000000" pitchFamily="2" charset="0"/>
              </a:rPr>
              <a:t>3</a:t>
            </a:r>
          </a:p>
        </p:txBody>
      </p:sp>
      <p:pic>
        <p:nvPicPr>
          <p:cNvPr id="67" name="Graphic 7" descr="Clock outline">
            <a:extLst>
              <a:ext uri="{FF2B5EF4-FFF2-40B4-BE49-F238E27FC236}">
                <a16:creationId xmlns:a16="http://schemas.microsoft.com/office/drawing/2014/main" id="{994498ED-8D3A-465E-9966-8315FCE24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9258" y="921515"/>
            <a:ext cx="187668" cy="183405"/>
          </a:xfrm>
          <a:prstGeom prst="rect">
            <a:avLst/>
          </a:prstGeom>
        </p:spPr>
      </p:pic>
      <p:sp>
        <p:nvSpPr>
          <p:cNvPr id="68" name="TextBox 8">
            <a:extLst>
              <a:ext uri="{FF2B5EF4-FFF2-40B4-BE49-F238E27FC236}">
                <a16:creationId xmlns:a16="http://schemas.microsoft.com/office/drawing/2014/main" id="{5A696A53-DFE1-4122-8EB1-48DDECBF6D1C}"/>
              </a:ext>
            </a:extLst>
          </p:cNvPr>
          <p:cNvSpPr txBox="1">
            <a:spLocks/>
          </p:cNvSpPr>
          <p:nvPr/>
        </p:nvSpPr>
        <p:spPr>
          <a:xfrm>
            <a:off x="11316499" y="943968"/>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dirty="0">
                <a:solidFill>
                  <a:schemeClr val="bg1"/>
                </a:solidFill>
                <a:latin typeface="Roboto" panose="02000000000000000000" pitchFamily="2" charset="0"/>
                <a:ea typeface="Roboto" panose="02000000000000000000" pitchFamily="2" charset="0"/>
                <a:cs typeface="Roboto" panose="02000000000000000000" pitchFamily="2" charset="0"/>
              </a:rPr>
              <a:t>65 min</a:t>
            </a:r>
          </a:p>
        </p:txBody>
      </p:sp>
      <p:sp>
        <p:nvSpPr>
          <p:cNvPr id="69" name="Rectangle 68">
            <a:extLst>
              <a:ext uri="{FF2B5EF4-FFF2-40B4-BE49-F238E27FC236}">
                <a16:creationId xmlns:a16="http://schemas.microsoft.com/office/drawing/2014/main" id="{DA02AB97-77B8-4629-8B3D-9DEFCCC720C6}"/>
              </a:ext>
            </a:extLst>
          </p:cNvPr>
          <p:cNvSpPr>
            <a:spLocks/>
          </p:cNvSpPr>
          <p:nvPr/>
        </p:nvSpPr>
        <p:spPr>
          <a:xfrm>
            <a:off x="917720" y="6356970"/>
            <a:ext cx="3014346"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200" b="1">
                <a:solidFill>
                  <a:schemeClr val="bg2"/>
                </a:solidFill>
                <a:latin typeface="Roboto Thin" panose="02000000000000000000" pitchFamily="2" charset="0"/>
              </a:rPr>
              <a:t>           Oppsummering og utsjekk</a:t>
            </a:r>
            <a:endParaRPr lang="nb-NO" sz="1200">
              <a:solidFill>
                <a:schemeClr val="bg2"/>
              </a:solidFill>
              <a:latin typeface="Roboto Thin" panose="02000000000000000000" pitchFamily="2" charset="0"/>
            </a:endParaRPr>
          </a:p>
        </p:txBody>
      </p:sp>
      <p:pic>
        <p:nvPicPr>
          <p:cNvPr id="70" name="Graphic 7" descr="Clock outline">
            <a:extLst>
              <a:ext uri="{FF2B5EF4-FFF2-40B4-BE49-F238E27FC236}">
                <a16:creationId xmlns:a16="http://schemas.microsoft.com/office/drawing/2014/main" id="{E5A3D5F0-D57D-47DD-BA2B-73AE341D5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752" y="6419591"/>
            <a:ext cx="187668" cy="183405"/>
          </a:xfrm>
          <a:prstGeom prst="rect">
            <a:avLst/>
          </a:prstGeom>
        </p:spPr>
      </p:pic>
      <p:sp>
        <p:nvSpPr>
          <p:cNvPr id="71" name="TextBox 8">
            <a:extLst>
              <a:ext uri="{FF2B5EF4-FFF2-40B4-BE49-F238E27FC236}">
                <a16:creationId xmlns:a16="http://schemas.microsoft.com/office/drawing/2014/main" id="{26A73EB1-BC15-482A-AC2C-43D58DC4901E}"/>
              </a:ext>
            </a:extLst>
          </p:cNvPr>
          <p:cNvSpPr txBox="1">
            <a:spLocks/>
          </p:cNvSpPr>
          <p:nvPr/>
        </p:nvSpPr>
        <p:spPr>
          <a:xfrm>
            <a:off x="3535420" y="644204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a:solidFill>
                  <a:schemeClr val="tx2"/>
                </a:solidFill>
                <a:latin typeface="Roboto" panose="02000000000000000000" pitchFamily="2" charset="0"/>
                <a:ea typeface="Roboto" panose="02000000000000000000" pitchFamily="2" charset="0"/>
                <a:cs typeface="Roboto" panose="02000000000000000000" pitchFamily="2" charset="0"/>
              </a:rPr>
              <a:t>15 min</a:t>
            </a:r>
          </a:p>
        </p:txBody>
      </p:sp>
      <p:sp>
        <p:nvSpPr>
          <p:cNvPr id="72" name="Text Placeholder 33">
            <a:extLst>
              <a:ext uri="{FF2B5EF4-FFF2-40B4-BE49-F238E27FC236}">
                <a16:creationId xmlns:a16="http://schemas.microsoft.com/office/drawing/2014/main" id="{FAC89A47-2D53-4128-99D2-3564432B3758}"/>
              </a:ext>
            </a:extLst>
          </p:cNvPr>
          <p:cNvSpPr txBox="1">
            <a:spLocks/>
          </p:cNvSpPr>
          <p:nvPr/>
        </p:nvSpPr>
        <p:spPr>
          <a:xfrm>
            <a:off x="4037371" y="6364837"/>
            <a:ext cx="7810282" cy="28021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kumimoji="0" lang="nb-NO" sz="900" b="0" i="0" u="none" strike="noStrike" kern="1200" cap="none" spc="0" normalizeH="0" baseline="0" noProof="0" dirty="0">
                <a:ln>
                  <a:noFill/>
                </a:ln>
                <a:solidFill>
                  <a:prstClr val="black"/>
                </a:solidFill>
                <a:effectLst/>
                <a:uLnTx/>
                <a:uFillTx/>
                <a:latin typeface="Merriweather Light"/>
                <a:ea typeface="+mn-ea"/>
                <a:cs typeface="+mn-cs"/>
              </a:rPr>
              <a:t>Oppsummer hva teamet er enige om og hva som fortsatt er uklart, og hvordan dette følges </a:t>
            </a:r>
            <a:r>
              <a:rPr kumimoji="0" lang="nb-NO" sz="900" b="0" i="0" u="none" strike="noStrike" kern="1200" cap="none" spc="0" normalizeH="0" baseline="0" noProof="0">
                <a:ln>
                  <a:noFill/>
                </a:ln>
                <a:solidFill>
                  <a:prstClr val="black"/>
                </a:solidFill>
                <a:effectLst/>
                <a:uLnTx/>
                <a:uFillTx/>
                <a:latin typeface="Merriweather Light"/>
                <a:ea typeface="+mn-ea"/>
                <a:cs typeface="+mn-cs"/>
              </a:rPr>
              <a:t>opp. </a:t>
            </a: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kumimoji="0" lang="nb-NO" sz="900" b="0" i="0" u="none" strike="noStrike" kern="1200" cap="none" spc="0" normalizeH="0" baseline="0" noProof="0" dirty="0">
                <a:ln>
                  <a:noFill/>
                </a:ln>
                <a:solidFill>
                  <a:prstClr val="black"/>
                </a:solidFill>
                <a:effectLst/>
                <a:uLnTx/>
                <a:uFillTx/>
                <a:latin typeface="Merriweather Light"/>
                <a:ea typeface="+mn-ea"/>
                <a:cs typeface="+mn-cs"/>
              </a:rPr>
              <a:t>Utsjekk rundt bordet: Hvordan har det vært å jobbe sammen i dag?</a:t>
            </a:r>
            <a:endParaRPr lang="nb-NO" dirty="0">
              <a:solidFill>
                <a:prstClr val="black"/>
              </a:solidFill>
              <a:latin typeface="Merriweather Light"/>
            </a:endParaRPr>
          </a:p>
          <a:p>
            <a:pPr marL="33" marR="0" lvl="0" algn="l" defTabSz="553938" rtl="0" eaLnBrk="1" fontAlgn="auto" latinLnBrk="0" hangingPunct="1">
              <a:lnSpc>
                <a:spcPct val="100000"/>
              </a:lnSpc>
              <a:spcAft>
                <a:spcPts val="0"/>
              </a:spcAft>
              <a:buClr>
                <a:srgbClr val="FF3300"/>
              </a:buClr>
              <a:buSzPct val="90000"/>
              <a:tabLst/>
              <a:defRPr/>
            </a:pP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73" name="Hexagon 72">
            <a:extLst>
              <a:ext uri="{FF2B5EF4-FFF2-40B4-BE49-F238E27FC236}">
                <a16:creationId xmlns:a16="http://schemas.microsoft.com/office/drawing/2014/main" id="{62EDA6C9-2524-49F0-BB9B-8812A2608AAB}"/>
              </a:ext>
            </a:extLst>
          </p:cNvPr>
          <p:cNvSpPr>
            <a:spLocks/>
          </p:cNvSpPr>
          <p:nvPr/>
        </p:nvSpPr>
        <p:spPr>
          <a:xfrm>
            <a:off x="812415" y="6356970"/>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ea typeface="Roboto" panose="02000000000000000000" pitchFamily="2" charset="0"/>
                <a:cs typeface="Roboto" panose="02000000000000000000" pitchFamily="2" charset="0"/>
              </a:rPr>
              <a:t>4</a:t>
            </a:r>
          </a:p>
        </p:txBody>
      </p:sp>
      <p:pic>
        <p:nvPicPr>
          <p:cNvPr id="74" name="Graphic 7" descr="Clock outline">
            <a:extLst>
              <a:ext uri="{FF2B5EF4-FFF2-40B4-BE49-F238E27FC236}">
                <a16:creationId xmlns:a16="http://schemas.microsoft.com/office/drawing/2014/main" id="{E07CB8A0-4326-4836-AF1A-EDC069FCCA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5669" y="295495"/>
            <a:ext cx="187668" cy="183405"/>
          </a:xfrm>
          <a:prstGeom prst="rect">
            <a:avLst/>
          </a:prstGeom>
        </p:spPr>
      </p:pic>
      <p:sp>
        <p:nvSpPr>
          <p:cNvPr id="75" name="TextBox 8">
            <a:extLst>
              <a:ext uri="{FF2B5EF4-FFF2-40B4-BE49-F238E27FC236}">
                <a16:creationId xmlns:a16="http://schemas.microsoft.com/office/drawing/2014/main" id="{B13B9AE8-D1E4-4B7E-B278-113DDDB2220C}"/>
              </a:ext>
            </a:extLst>
          </p:cNvPr>
          <p:cNvSpPr txBox="1">
            <a:spLocks/>
          </p:cNvSpPr>
          <p:nvPr/>
        </p:nvSpPr>
        <p:spPr>
          <a:xfrm>
            <a:off x="4446554" y="317948"/>
            <a:ext cx="28693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dirty="0">
                <a:solidFill>
                  <a:srgbClr val="FFFFFF"/>
                </a:solidFill>
                <a:latin typeface="Roboto" panose="02000000000000000000" pitchFamily="2" charset="0"/>
                <a:ea typeface="Roboto" panose="02000000000000000000" pitchFamily="2" charset="0"/>
                <a:cs typeface="Roboto" panose="02000000000000000000" pitchFamily="2" charset="0"/>
              </a:rPr>
              <a:t>5 min</a:t>
            </a:r>
          </a:p>
        </p:txBody>
      </p:sp>
      <p:pic>
        <p:nvPicPr>
          <p:cNvPr id="76" name="Graphic 7" descr="Clock outline">
            <a:extLst>
              <a:ext uri="{FF2B5EF4-FFF2-40B4-BE49-F238E27FC236}">
                <a16:creationId xmlns:a16="http://schemas.microsoft.com/office/drawing/2014/main" id="{560AA638-3D0A-4E14-9F01-0DFBCBFCA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3765" y="281962"/>
            <a:ext cx="187668" cy="183405"/>
          </a:xfrm>
          <a:prstGeom prst="rect">
            <a:avLst/>
          </a:prstGeom>
        </p:spPr>
      </p:pic>
      <p:sp>
        <p:nvSpPr>
          <p:cNvPr id="77" name="TextBox 8">
            <a:extLst>
              <a:ext uri="{FF2B5EF4-FFF2-40B4-BE49-F238E27FC236}">
                <a16:creationId xmlns:a16="http://schemas.microsoft.com/office/drawing/2014/main" id="{459346A2-75F9-416E-957D-5D93D4863582}"/>
              </a:ext>
            </a:extLst>
          </p:cNvPr>
          <p:cNvSpPr txBox="1">
            <a:spLocks/>
          </p:cNvSpPr>
          <p:nvPr/>
        </p:nvSpPr>
        <p:spPr>
          <a:xfrm>
            <a:off x="11394650" y="304415"/>
            <a:ext cx="28693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dirty="0">
                <a:solidFill>
                  <a:srgbClr val="FFFFFF"/>
                </a:solidFill>
                <a:latin typeface="Roboto" panose="02000000000000000000" pitchFamily="2" charset="0"/>
                <a:ea typeface="Roboto" panose="02000000000000000000" pitchFamily="2" charset="0"/>
                <a:cs typeface="Roboto" panose="02000000000000000000" pitchFamily="2" charset="0"/>
              </a:rPr>
              <a:t>5 min</a:t>
            </a:r>
          </a:p>
        </p:txBody>
      </p:sp>
      <p:pic>
        <p:nvPicPr>
          <p:cNvPr id="78" name="Graphic 7" descr="Clock outline">
            <a:extLst>
              <a:ext uri="{FF2B5EF4-FFF2-40B4-BE49-F238E27FC236}">
                <a16:creationId xmlns:a16="http://schemas.microsoft.com/office/drawing/2014/main" id="{AD574043-1289-40F0-BEBC-529FBEC7B6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3918" y="6398731"/>
            <a:ext cx="187668" cy="183405"/>
          </a:xfrm>
          <a:prstGeom prst="rect">
            <a:avLst/>
          </a:prstGeom>
        </p:spPr>
      </p:pic>
      <p:sp>
        <p:nvSpPr>
          <p:cNvPr id="79" name="TextBox 8">
            <a:extLst>
              <a:ext uri="{FF2B5EF4-FFF2-40B4-BE49-F238E27FC236}">
                <a16:creationId xmlns:a16="http://schemas.microsoft.com/office/drawing/2014/main" id="{68C3E34F-6020-48A0-A9AB-8C84FD685DBB}"/>
              </a:ext>
            </a:extLst>
          </p:cNvPr>
          <p:cNvSpPr txBox="1">
            <a:spLocks/>
          </p:cNvSpPr>
          <p:nvPr/>
        </p:nvSpPr>
        <p:spPr>
          <a:xfrm>
            <a:off x="3464803" y="642118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900" dirty="0">
                <a:solidFill>
                  <a:srgbClr val="FFFFFF"/>
                </a:solidFill>
                <a:latin typeface="Roboto" panose="02000000000000000000" pitchFamily="2" charset="0"/>
                <a:ea typeface="Roboto" panose="02000000000000000000" pitchFamily="2" charset="0"/>
                <a:cs typeface="Roboto" panose="02000000000000000000" pitchFamily="2" charset="0"/>
              </a:rPr>
              <a:t>15 min</a:t>
            </a:r>
          </a:p>
        </p:txBody>
      </p:sp>
      <p:sp>
        <p:nvSpPr>
          <p:cNvPr id="80" name="Text Placeholder 33">
            <a:extLst>
              <a:ext uri="{FF2B5EF4-FFF2-40B4-BE49-F238E27FC236}">
                <a16:creationId xmlns:a16="http://schemas.microsoft.com/office/drawing/2014/main" id="{A853063C-3E7D-471B-A5FA-5CC7621B6DBC}"/>
              </a:ext>
            </a:extLst>
          </p:cNvPr>
          <p:cNvSpPr txBox="1">
            <a:spLocks/>
          </p:cNvSpPr>
          <p:nvPr/>
        </p:nvSpPr>
        <p:spPr>
          <a:xfrm>
            <a:off x="8309617" y="4702847"/>
            <a:ext cx="3439399" cy="1421944"/>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dirty="0"/>
              <a:t>Hva er viktig for meg for å få til et godt samarbeid?</a:t>
            </a:r>
          </a:p>
          <a:p>
            <a:r>
              <a:rPr lang="nb-NO" dirty="0"/>
              <a:t>Hvordan skal vi sikre at vi er trygge på hverandre? </a:t>
            </a:r>
          </a:p>
          <a:p>
            <a:r>
              <a:rPr lang="nb-NO" dirty="0"/>
              <a:t>Hvordan skal vi sikre at alle tør å si ifra? </a:t>
            </a:r>
          </a:p>
          <a:p>
            <a:r>
              <a:rPr lang="nb-NO" dirty="0"/>
              <a:t>Hvordan skal vi håndtere uenighet i gruppen? </a:t>
            </a:r>
          </a:p>
        </p:txBody>
      </p:sp>
      <p:sp>
        <p:nvSpPr>
          <p:cNvPr id="81" name="Text Placeholder 33">
            <a:extLst>
              <a:ext uri="{FF2B5EF4-FFF2-40B4-BE49-F238E27FC236}">
                <a16:creationId xmlns:a16="http://schemas.microsoft.com/office/drawing/2014/main" id="{E250E427-0F48-41B2-BF18-92AF9D52EF8F}"/>
              </a:ext>
            </a:extLst>
          </p:cNvPr>
          <p:cNvSpPr txBox="1">
            <a:spLocks/>
          </p:cNvSpPr>
          <p:nvPr/>
        </p:nvSpPr>
        <p:spPr>
          <a:xfrm>
            <a:off x="4682187" y="4707322"/>
            <a:ext cx="3439399" cy="1417469"/>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dirty="0"/>
              <a:t>Hvordan skal vi kommunisere sammen?</a:t>
            </a:r>
          </a:p>
          <a:p>
            <a:r>
              <a:rPr lang="nb-NO" dirty="0"/>
              <a:t>Hvilket lederskap trenger gruppen?</a:t>
            </a:r>
          </a:p>
          <a:p>
            <a:r>
              <a:rPr lang="nb-NO" dirty="0"/>
              <a:t>Hvordan tar vi avgjørelser i teamet? Leder, majoritet, enstemmig? Hvilke avgjørelser må hele gruppen være involvert i? </a:t>
            </a:r>
          </a:p>
          <a:p>
            <a:r>
              <a:rPr lang="nb-NO" dirty="0"/>
              <a:t>Hvilke møtepunkt trenger vi?</a:t>
            </a:r>
          </a:p>
        </p:txBody>
      </p:sp>
      <p:sp>
        <p:nvSpPr>
          <p:cNvPr id="82" name="Text Placeholder 33">
            <a:extLst>
              <a:ext uri="{FF2B5EF4-FFF2-40B4-BE49-F238E27FC236}">
                <a16:creationId xmlns:a16="http://schemas.microsoft.com/office/drawing/2014/main" id="{2CCBAFCE-E9E5-4FBD-9841-F83F43494944}"/>
              </a:ext>
            </a:extLst>
          </p:cNvPr>
          <p:cNvSpPr txBox="1">
            <a:spLocks/>
          </p:cNvSpPr>
          <p:nvPr/>
        </p:nvSpPr>
        <p:spPr>
          <a:xfrm>
            <a:off x="1046358" y="4794459"/>
            <a:ext cx="3443415" cy="1425178"/>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dirty="0"/>
              <a:t>Hvilke formelle roller/kompetanse trenger vi?</a:t>
            </a:r>
          </a:p>
          <a:p>
            <a:r>
              <a:rPr lang="nb-NO" dirty="0"/>
              <a:t>Hvilke uformelle roller trenger vi?</a:t>
            </a:r>
          </a:p>
          <a:p>
            <a:pPr marL="33" indent="0">
              <a:buNone/>
            </a:pPr>
            <a:endParaRPr lang="nb-NO" dirty="0"/>
          </a:p>
        </p:txBody>
      </p:sp>
      <p:sp>
        <p:nvSpPr>
          <p:cNvPr id="83" name="Rectangle 82">
            <a:extLst>
              <a:ext uri="{FF2B5EF4-FFF2-40B4-BE49-F238E27FC236}">
                <a16:creationId xmlns:a16="http://schemas.microsoft.com/office/drawing/2014/main" id="{D8169D70-32BF-491E-8DD6-89A19CA99B5F}"/>
              </a:ext>
            </a:extLst>
          </p:cNvPr>
          <p:cNvSpPr>
            <a:spLocks/>
          </p:cNvSpPr>
          <p:nvPr/>
        </p:nvSpPr>
        <p:spPr>
          <a:xfrm>
            <a:off x="1058772"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84" name="Rectangle 83">
            <a:extLst>
              <a:ext uri="{FF2B5EF4-FFF2-40B4-BE49-F238E27FC236}">
                <a16:creationId xmlns:a16="http://schemas.microsoft.com/office/drawing/2014/main" id="{804C5349-E5D1-4E55-84BC-76E43FB00BB4}"/>
              </a:ext>
            </a:extLst>
          </p:cNvPr>
          <p:cNvSpPr>
            <a:spLocks/>
          </p:cNvSpPr>
          <p:nvPr/>
        </p:nvSpPr>
        <p:spPr>
          <a:xfrm>
            <a:off x="4682187"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85" name="Rectangle 84">
            <a:extLst>
              <a:ext uri="{FF2B5EF4-FFF2-40B4-BE49-F238E27FC236}">
                <a16:creationId xmlns:a16="http://schemas.microsoft.com/office/drawing/2014/main" id="{6F689884-413E-45FC-A4E0-254976F92177}"/>
              </a:ext>
            </a:extLst>
          </p:cNvPr>
          <p:cNvSpPr>
            <a:spLocks/>
          </p:cNvSpPr>
          <p:nvPr/>
        </p:nvSpPr>
        <p:spPr>
          <a:xfrm>
            <a:off x="8305601"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87" name="TextBox 2">
            <a:extLst>
              <a:ext uri="{FF2B5EF4-FFF2-40B4-BE49-F238E27FC236}">
                <a16:creationId xmlns:a16="http://schemas.microsoft.com/office/drawing/2014/main" id="{A1009555-6ECD-4910-9303-F48218E7D5E0}"/>
              </a:ext>
            </a:extLst>
          </p:cNvPr>
          <p:cNvSpPr txBox="1"/>
          <p:nvPr/>
        </p:nvSpPr>
        <p:spPr>
          <a:xfrm>
            <a:off x="4680147" y="405579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Hvordan kan vi best organisere arbeidet vårt for å lykkes med oppgavene og målene vi har?</a:t>
            </a:r>
          </a:p>
          <a:p>
            <a:r>
              <a:rPr lang="nb-NO" sz="1200" dirty="0">
                <a:solidFill>
                  <a:schemeClr val="accent4"/>
                </a:solidFill>
                <a:latin typeface="Roboto Thin" panose="02000000000000000000" pitchFamily="2" charset="0"/>
              </a:rPr>
              <a:t>Aktuelle hjelpespørsmål:</a:t>
            </a:r>
            <a:r>
              <a:rPr lang="nb-NO" sz="1200" i="0" dirty="0">
                <a:solidFill>
                  <a:schemeClr val="accent4"/>
                </a:solidFill>
                <a:latin typeface="Roboto Thin" panose="02000000000000000000" pitchFamily="2" charset="0"/>
              </a:rPr>
              <a:t> </a:t>
            </a:r>
          </a:p>
        </p:txBody>
      </p:sp>
      <p:sp>
        <p:nvSpPr>
          <p:cNvPr id="88" name="TextBox 2">
            <a:extLst>
              <a:ext uri="{FF2B5EF4-FFF2-40B4-BE49-F238E27FC236}">
                <a16:creationId xmlns:a16="http://schemas.microsoft.com/office/drawing/2014/main" id="{1DD98A98-F4D0-4B29-8744-332C8F537E3B}"/>
              </a:ext>
            </a:extLst>
          </p:cNvPr>
          <p:cNvSpPr txBox="1"/>
          <p:nvPr/>
        </p:nvSpPr>
        <p:spPr>
          <a:xfrm>
            <a:off x="8309617" y="405579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Hvilke spilleregler bør vi ha for å jobbe best sammen som et team?</a:t>
            </a:r>
          </a:p>
          <a:p>
            <a:r>
              <a:rPr lang="nb-NO" sz="1200" dirty="0">
                <a:solidFill>
                  <a:schemeClr val="accent4"/>
                </a:solidFill>
                <a:latin typeface="Roboto Thin" panose="02000000000000000000" pitchFamily="2" charset="0"/>
              </a:rPr>
              <a:t>Aktuelle hjelpespørsmål:</a:t>
            </a:r>
            <a:r>
              <a:rPr lang="nb-NO" sz="1200" i="0" dirty="0">
                <a:solidFill>
                  <a:schemeClr val="accent4"/>
                </a:solidFill>
                <a:latin typeface="Roboto Thin" panose="02000000000000000000" pitchFamily="2" charset="0"/>
              </a:rPr>
              <a:t> </a:t>
            </a:r>
            <a:endParaRPr lang="nb-NO" sz="1200" i="0" dirty="0">
              <a:latin typeface="Roboto Thin" panose="02000000000000000000" pitchFamily="2" charset="0"/>
            </a:endParaRPr>
          </a:p>
        </p:txBody>
      </p:sp>
      <p:cxnSp>
        <p:nvCxnSpPr>
          <p:cNvPr id="89" name="Straight Connector 88">
            <a:extLst>
              <a:ext uri="{FF2B5EF4-FFF2-40B4-BE49-F238E27FC236}">
                <a16:creationId xmlns:a16="http://schemas.microsoft.com/office/drawing/2014/main" id="{D9DBD56D-C169-465C-9576-7B66EBB9B20C}"/>
              </a:ext>
            </a:extLst>
          </p:cNvPr>
          <p:cNvCxnSpPr>
            <a:cxnSpLocks/>
          </p:cNvCxnSpPr>
          <p:nvPr/>
        </p:nvCxnSpPr>
        <p:spPr>
          <a:xfrm>
            <a:off x="4587309"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9505659-0F8F-4575-A8B0-6EF0DFB259B7}"/>
              </a:ext>
            </a:extLst>
          </p:cNvPr>
          <p:cNvCxnSpPr>
            <a:cxnSpLocks/>
          </p:cNvCxnSpPr>
          <p:nvPr/>
        </p:nvCxnSpPr>
        <p:spPr>
          <a:xfrm>
            <a:off x="8218633"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BC03E965-7FBD-4626-BDDD-F6E303C414EA}"/>
              </a:ext>
            </a:extLst>
          </p:cNvPr>
          <p:cNvGrpSpPr/>
          <p:nvPr/>
        </p:nvGrpSpPr>
        <p:grpSpPr>
          <a:xfrm>
            <a:off x="3824979" y="3764849"/>
            <a:ext cx="607535" cy="183405"/>
            <a:chOff x="5622793" y="828712"/>
            <a:chExt cx="607535" cy="183405"/>
          </a:xfrm>
        </p:grpSpPr>
        <p:pic>
          <p:nvPicPr>
            <p:cNvPr id="92" name="Graphic 91" descr="Clock outline">
              <a:extLst>
                <a:ext uri="{FF2B5EF4-FFF2-40B4-BE49-F238E27FC236}">
                  <a16:creationId xmlns:a16="http://schemas.microsoft.com/office/drawing/2014/main" id="{CFBB122C-7892-4986-8570-D50E2E78B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3" name="TextBox 92">
              <a:extLst>
                <a:ext uri="{FF2B5EF4-FFF2-40B4-BE49-F238E27FC236}">
                  <a16:creationId xmlns:a16="http://schemas.microsoft.com/office/drawing/2014/main" id="{A0211039-3122-46A6-A930-F0E302A807B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94" name="Group 93">
            <a:extLst>
              <a:ext uri="{FF2B5EF4-FFF2-40B4-BE49-F238E27FC236}">
                <a16:creationId xmlns:a16="http://schemas.microsoft.com/office/drawing/2014/main" id="{8A4F00F4-D9F9-44FC-B58B-5ABD413B5733}"/>
              </a:ext>
            </a:extLst>
          </p:cNvPr>
          <p:cNvGrpSpPr/>
          <p:nvPr/>
        </p:nvGrpSpPr>
        <p:grpSpPr>
          <a:xfrm>
            <a:off x="7444379" y="3764849"/>
            <a:ext cx="607535" cy="183405"/>
            <a:chOff x="5622793" y="828712"/>
            <a:chExt cx="607535" cy="183405"/>
          </a:xfrm>
        </p:grpSpPr>
        <p:pic>
          <p:nvPicPr>
            <p:cNvPr id="95" name="Graphic 94" descr="Clock outline">
              <a:extLst>
                <a:ext uri="{FF2B5EF4-FFF2-40B4-BE49-F238E27FC236}">
                  <a16:creationId xmlns:a16="http://schemas.microsoft.com/office/drawing/2014/main" id="{A6000FB8-F453-4114-9B57-EA00AFA16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6" name="TextBox 95">
              <a:extLst>
                <a:ext uri="{FF2B5EF4-FFF2-40B4-BE49-F238E27FC236}">
                  <a16:creationId xmlns:a16="http://schemas.microsoft.com/office/drawing/2014/main" id="{FFEEBD3E-EEAD-4858-9E34-F6045D4208D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97" name="Group 96">
            <a:extLst>
              <a:ext uri="{FF2B5EF4-FFF2-40B4-BE49-F238E27FC236}">
                <a16:creationId xmlns:a16="http://schemas.microsoft.com/office/drawing/2014/main" id="{A61BFBFF-2720-4810-8677-F5E72688D3E3}"/>
              </a:ext>
            </a:extLst>
          </p:cNvPr>
          <p:cNvGrpSpPr/>
          <p:nvPr/>
        </p:nvGrpSpPr>
        <p:grpSpPr>
          <a:xfrm>
            <a:off x="11070005" y="3764848"/>
            <a:ext cx="607535" cy="183405"/>
            <a:chOff x="5622793" y="828712"/>
            <a:chExt cx="607535" cy="183405"/>
          </a:xfrm>
        </p:grpSpPr>
        <p:pic>
          <p:nvPicPr>
            <p:cNvPr id="98" name="Graphic 97" descr="Clock outline">
              <a:extLst>
                <a:ext uri="{FF2B5EF4-FFF2-40B4-BE49-F238E27FC236}">
                  <a16:creationId xmlns:a16="http://schemas.microsoft.com/office/drawing/2014/main" id="{FE544489-60CD-4E94-A727-0059A9CBE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9" name="TextBox 98">
              <a:extLst>
                <a:ext uri="{FF2B5EF4-FFF2-40B4-BE49-F238E27FC236}">
                  <a16:creationId xmlns:a16="http://schemas.microsoft.com/office/drawing/2014/main" id="{98569F93-6E6F-46E7-B5D4-A97050D00CAE}"/>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sp>
        <p:nvSpPr>
          <p:cNvPr id="101" name="Text Placeholder 33">
            <a:extLst>
              <a:ext uri="{FF2B5EF4-FFF2-40B4-BE49-F238E27FC236}">
                <a16:creationId xmlns:a16="http://schemas.microsoft.com/office/drawing/2014/main" id="{58C31213-A5CA-4A7E-975F-9A15D3CDEEA7}"/>
              </a:ext>
            </a:extLst>
          </p:cNvPr>
          <p:cNvSpPr txBox="1">
            <a:spLocks/>
          </p:cNvSpPr>
          <p:nvPr/>
        </p:nvSpPr>
        <p:spPr>
          <a:xfrm>
            <a:off x="993762" y="2308143"/>
            <a:ext cx="5200639" cy="737191"/>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indent="-261703" algn="l" defTabSz="553938">
              <a:buClr>
                <a:srgbClr val="FF3300"/>
              </a:buClr>
              <a:buSzPct val="90000"/>
              <a:buFont typeface="Wingdings 3" panose="05040102010807070707" pitchFamily="18" charset="2"/>
              <a:buChar char=""/>
            </a:pPr>
            <a:r>
              <a:rPr lang="nb-NO">
                <a:solidFill>
                  <a:schemeClr val="tx1"/>
                </a:solidFill>
              </a:rPr>
              <a:t>Presiser </a:t>
            </a:r>
            <a:r>
              <a:rPr lang="nb-NO" dirty="0">
                <a:solidFill>
                  <a:schemeClr val="tx1"/>
                </a:solidFill>
              </a:rPr>
              <a:t>at mål for gruppen bør være gjennomførbart, målbart og tidsbegrenset.</a:t>
            </a:r>
          </a:p>
          <a:p>
            <a:pPr marL="261736" indent="-261703" algn="l" defTabSz="553938">
              <a:buClr>
                <a:srgbClr val="FF3300"/>
              </a:buClr>
              <a:buSzPct val="90000"/>
              <a:buFont typeface="Wingdings 3" panose="05040102010807070707" pitchFamily="18" charset="2"/>
              <a:buChar char=""/>
            </a:pPr>
            <a:r>
              <a:rPr lang="nb-NO">
                <a:solidFill>
                  <a:schemeClr val="tx1"/>
                </a:solidFill>
              </a:rPr>
              <a:t>Hva </a:t>
            </a:r>
            <a:r>
              <a:rPr lang="nb-NO" dirty="0">
                <a:solidFill>
                  <a:schemeClr val="tx1"/>
                </a:solidFill>
              </a:rPr>
              <a:t>er det vi bidrar til i en større sammenheng?</a:t>
            </a:r>
          </a:p>
          <a:p>
            <a:pPr indent="-261703" algn="l" defTabSz="553938">
              <a:buClr>
                <a:srgbClr val="FF3300"/>
              </a:buClr>
              <a:buSzPct val="90000"/>
              <a:buFont typeface="Wingdings 3" panose="05040102010807070707" pitchFamily="18" charset="2"/>
              <a:buChar char=""/>
            </a:pPr>
            <a:endParaRPr lang="nb-NO" dirty="0"/>
          </a:p>
        </p:txBody>
      </p:sp>
      <p:sp>
        <p:nvSpPr>
          <p:cNvPr id="102" name="Rectangle 101">
            <a:extLst>
              <a:ext uri="{FF2B5EF4-FFF2-40B4-BE49-F238E27FC236}">
                <a16:creationId xmlns:a16="http://schemas.microsoft.com/office/drawing/2014/main" id="{7E58B83E-D4DD-4944-8DDB-ABC86A9570D3}"/>
              </a:ext>
            </a:extLst>
          </p:cNvPr>
          <p:cNvSpPr/>
          <p:nvPr/>
        </p:nvSpPr>
        <p:spPr>
          <a:xfrm>
            <a:off x="1006857" y="1256979"/>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103" name="Rectangle 102">
            <a:extLst>
              <a:ext uri="{FF2B5EF4-FFF2-40B4-BE49-F238E27FC236}">
                <a16:creationId xmlns:a16="http://schemas.microsoft.com/office/drawing/2014/main" id="{15379DDF-5BA1-435A-BBD8-21F801B65121}"/>
              </a:ext>
            </a:extLst>
          </p:cNvPr>
          <p:cNvSpPr/>
          <p:nvPr/>
        </p:nvSpPr>
        <p:spPr>
          <a:xfrm>
            <a:off x="1006857" y="1593475"/>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04" name="Rectangle 103">
            <a:extLst>
              <a:ext uri="{FF2B5EF4-FFF2-40B4-BE49-F238E27FC236}">
                <a16:creationId xmlns:a16="http://schemas.microsoft.com/office/drawing/2014/main" id="{A4FB78A2-FE49-4090-AC7D-C3D6F9ED9BCF}"/>
              </a:ext>
            </a:extLst>
          </p:cNvPr>
          <p:cNvSpPr/>
          <p:nvPr/>
        </p:nvSpPr>
        <p:spPr>
          <a:xfrm>
            <a:off x="948235" y="1289467"/>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105" name="TextBox 2">
            <a:extLst>
              <a:ext uri="{FF2B5EF4-FFF2-40B4-BE49-F238E27FC236}">
                <a16:creationId xmlns:a16="http://schemas.microsoft.com/office/drawing/2014/main" id="{A193271F-F9C7-45EA-BB1F-3A88A1646B86}"/>
              </a:ext>
            </a:extLst>
          </p:cNvPr>
          <p:cNvSpPr txBox="1"/>
          <p:nvPr/>
        </p:nvSpPr>
        <p:spPr>
          <a:xfrm>
            <a:off x="1025970" y="1858698"/>
            <a:ext cx="5200639"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Hva er det vi som gruppe ønsker å oppnå?</a:t>
            </a:r>
          </a:p>
          <a:p>
            <a:pPr algn="l"/>
            <a:r>
              <a:rPr lang="nb-NO" sz="1200" dirty="0">
                <a:solidFill>
                  <a:schemeClr val="accent4"/>
                </a:solidFill>
                <a:latin typeface="Roboto Thin" panose="02000000000000000000" pitchFamily="2" charset="0"/>
              </a:rPr>
              <a:t>Aktuelle hjelpespørsmål:</a:t>
            </a:r>
            <a:r>
              <a:rPr lang="nb-NO" sz="1200" i="0" dirty="0">
                <a:solidFill>
                  <a:schemeClr val="accent4"/>
                </a:solidFill>
                <a:latin typeface="Roboto Thin" panose="02000000000000000000" pitchFamily="2" charset="0"/>
              </a:rPr>
              <a:t> </a:t>
            </a:r>
          </a:p>
        </p:txBody>
      </p:sp>
      <p:grpSp>
        <p:nvGrpSpPr>
          <p:cNvPr id="106" name="Group 105">
            <a:extLst>
              <a:ext uri="{FF2B5EF4-FFF2-40B4-BE49-F238E27FC236}">
                <a16:creationId xmlns:a16="http://schemas.microsoft.com/office/drawing/2014/main" id="{601EA5C3-41D2-49BE-8BAF-A71AB14F4F74}"/>
              </a:ext>
            </a:extLst>
          </p:cNvPr>
          <p:cNvGrpSpPr/>
          <p:nvPr/>
        </p:nvGrpSpPr>
        <p:grpSpPr>
          <a:xfrm>
            <a:off x="5544750" y="1606368"/>
            <a:ext cx="607535" cy="183405"/>
            <a:chOff x="5622793" y="828712"/>
            <a:chExt cx="607535" cy="183405"/>
          </a:xfrm>
        </p:grpSpPr>
        <p:pic>
          <p:nvPicPr>
            <p:cNvPr id="107" name="Graphic 106" descr="Clock outline">
              <a:extLst>
                <a:ext uri="{FF2B5EF4-FFF2-40B4-BE49-F238E27FC236}">
                  <a16:creationId xmlns:a16="http://schemas.microsoft.com/office/drawing/2014/main" id="{EF04562D-4FA2-4B6D-8B32-F6B37A82C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08" name="TextBox 107">
              <a:extLst>
                <a:ext uri="{FF2B5EF4-FFF2-40B4-BE49-F238E27FC236}">
                  <a16:creationId xmlns:a16="http://schemas.microsoft.com/office/drawing/2014/main" id="{62F24D23-B929-48B7-82F6-722231D313D9}"/>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20 min</a:t>
              </a:r>
            </a:p>
          </p:txBody>
        </p:sp>
      </p:grpSp>
    </p:spTree>
    <p:extLst>
      <p:ext uri="{BB962C8B-B14F-4D97-AF65-F5344CB8AC3E}">
        <p14:creationId xmlns:p14="http://schemas.microsoft.com/office/powerpoint/2010/main" val="246597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67A5-F699-4EF9-A71B-E18EF5A21A7A}"/>
              </a:ext>
            </a:extLst>
          </p:cNvPr>
          <p:cNvSpPr>
            <a:spLocks noGrp="1"/>
          </p:cNvSpPr>
          <p:nvPr>
            <p:ph type="title"/>
          </p:nvPr>
        </p:nvSpPr>
        <p:spPr/>
        <p:txBody>
          <a:bodyPr/>
          <a:lstStyle/>
          <a:p>
            <a:r>
              <a:rPr lang="nb-NO"/>
              <a:t>Ofte brukte tilpasninger av Start Smart </a:t>
            </a:r>
          </a:p>
        </p:txBody>
      </p:sp>
      <p:sp>
        <p:nvSpPr>
          <p:cNvPr id="4" name="Content Placeholder 3">
            <a:extLst>
              <a:ext uri="{FF2B5EF4-FFF2-40B4-BE49-F238E27FC236}">
                <a16:creationId xmlns:a16="http://schemas.microsoft.com/office/drawing/2014/main" id="{3FF41164-0954-4B47-B025-19D0250D4DA0}"/>
              </a:ext>
            </a:extLst>
          </p:cNvPr>
          <p:cNvSpPr>
            <a:spLocks noGrp="1"/>
          </p:cNvSpPr>
          <p:nvPr>
            <p:ph idx="1"/>
          </p:nvPr>
        </p:nvSpPr>
        <p:spPr>
          <a:xfrm>
            <a:off x="901375" y="1669640"/>
            <a:ext cx="4941641" cy="4584964"/>
          </a:xfrm>
        </p:spPr>
        <p:txBody>
          <a:bodyPr wrap="square" anchor="t">
            <a:normAutofit/>
          </a:bodyPr>
          <a:lstStyle/>
          <a:p>
            <a:pPr marL="33" indent="0">
              <a:buNone/>
            </a:pPr>
            <a:r>
              <a:rPr lang="nb-NO" b="1">
                <a:solidFill>
                  <a:schemeClr val="accent1"/>
                </a:solidFill>
              </a:rPr>
              <a:t>TID og ANTALL DELTAKERE</a:t>
            </a:r>
          </a:p>
          <a:p>
            <a:r>
              <a:rPr lang="nb-NO"/>
              <a:t>Tidsestimatet for denne workshopen er basert på team med 6 deltakere og stram tidsstyring. Hvis dere er flere enn 6 bør du beregne lengre tid. Tips for å holde tiden kan være å ha en synlig timer eller gi deltakerne en begrensning antall lapper de kan skrive.</a:t>
            </a:r>
          </a:p>
          <a:p>
            <a:r>
              <a:rPr lang="nb-NO" dirty="0"/>
              <a:t>Dersom dere er flere enn 8 personer i teamet anbefaler vi at dere legger til et ekstra steg ved at deltakerne, etter at de har tenkte individuelt, først får delt i en mindre gruppe, før en representant fra hver gruppe så deler gruppens innspill/lapper med plenum. </a:t>
            </a:r>
          </a:p>
          <a:p>
            <a:pPr>
              <a:spcAft>
                <a:spcPts val="600"/>
              </a:spcAft>
            </a:pPr>
            <a:r>
              <a:rPr lang="nb-NO" dirty="0"/>
              <a:t>Man kan også bruke lengre tid på en Start Smart, f.eks. over 2 dagers ledergruppesamling eller delt opp i flere workshops for å grundigere diskutere og konkretisere innspillene som gis.</a:t>
            </a:r>
          </a:p>
          <a:p>
            <a:pPr marL="33" indent="0">
              <a:buNone/>
            </a:pPr>
            <a:r>
              <a:rPr lang="nb-NO" b="1" dirty="0">
                <a:solidFill>
                  <a:schemeClr val="accent1"/>
                </a:solidFill>
              </a:rPr>
              <a:t>REKKEFØLGE på tema</a:t>
            </a:r>
          </a:p>
          <a:p>
            <a:r>
              <a:rPr lang="nb-NO" dirty="0"/>
              <a:t>Start Smart er et fleksibelt verktøy som du kan gjennomføre slik det er beskrevet her eller justert. Man kan endre på rekkefølgen av tema, eller velge å bruke mer/mindre tid på noe dersom man vet at det er det teamet har størst behov for, men ikke velg bort elementer av bekvemmelighetshensyn, da metodikken har i utgangspunktet med de elementene som er viktig for å etablere et godt teamarbeid.</a:t>
            </a:r>
          </a:p>
          <a:p>
            <a:endParaRPr lang="nb-NO" dirty="0"/>
          </a:p>
        </p:txBody>
      </p:sp>
      <p:sp>
        <p:nvSpPr>
          <p:cNvPr id="3" name="Content Placeholder 2">
            <a:extLst>
              <a:ext uri="{FF2B5EF4-FFF2-40B4-BE49-F238E27FC236}">
                <a16:creationId xmlns:a16="http://schemas.microsoft.com/office/drawing/2014/main" id="{E9644436-0F4C-4EBB-BEEA-3C92522577D0}"/>
              </a:ext>
            </a:extLst>
          </p:cNvPr>
          <p:cNvSpPr>
            <a:spLocks noGrp="1"/>
          </p:cNvSpPr>
          <p:nvPr>
            <p:ph idx="13"/>
          </p:nvPr>
        </p:nvSpPr>
        <p:spPr/>
        <p:txBody>
          <a:bodyPr/>
          <a:lstStyle/>
          <a:p>
            <a:pPr marL="33" indent="0">
              <a:buNone/>
            </a:pPr>
            <a:r>
              <a:rPr lang="nb-NO" b="1" dirty="0">
                <a:solidFill>
                  <a:schemeClr val="accent1"/>
                </a:solidFill>
              </a:rPr>
              <a:t>PERSONLIG BRUKSANVISNING</a:t>
            </a:r>
          </a:p>
          <a:p>
            <a:pPr>
              <a:spcAft>
                <a:spcPts val="600"/>
              </a:spcAft>
            </a:pPr>
            <a:r>
              <a:rPr lang="nb-NO" dirty="0"/>
              <a:t>Vi har fått flere tilbakemeldinger om at team setter pris på å bruke lengre tid på denne delen og/eller gjennomføre den som en egen økt.</a:t>
            </a:r>
            <a:r>
              <a:rPr lang="nb-NO" sz="1100" dirty="0"/>
              <a:t> Om dere ønsker å bruke mer tid her, kan dere bruke spørsmål og hente inspirasjon fra personlig bruksanvisning i standardversjonen.</a:t>
            </a:r>
          </a:p>
          <a:p>
            <a:pPr marL="33" indent="0">
              <a:buNone/>
            </a:pPr>
            <a:r>
              <a:rPr lang="nb-NO" b="1" dirty="0">
                <a:solidFill>
                  <a:schemeClr val="accent1"/>
                </a:solidFill>
              </a:rPr>
              <a:t>ROLLER OG ANSVAR</a:t>
            </a:r>
          </a:p>
          <a:p>
            <a:r>
              <a:rPr lang="nb-NO" dirty="0"/>
              <a:t>Dersom workshopen gjennomføres med deltakere som også er </a:t>
            </a:r>
            <a:r>
              <a:rPr lang="nb-NO" sz="1100" dirty="0">
                <a:latin typeface="Merriweather Light" panose="00000400000000000000" pitchFamily="2" charset="0"/>
              </a:rPr>
              <a:t>medlemmer i andre team kan det </a:t>
            </a:r>
            <a:r>
              <a:rPr lang="nb-NO" sz="1100" dirty="0">
                <a:effectLst/>
              </a:rPr>
              <a:t>i noen tilfeller være nyttig å avklare hvor mye tid hver deltaker kan bidra i dette teamet. Ta i så fall en runde på hvor mye ti</a:t>
            </a:r>
            <a:r>
              <a:rPr lang="nb-NO" sz="1100" dirty="0"/>
              <a:t>d f.eks. i prosent hver deltaker kan bidra.</a:t>
            </a:r>
          </a:p>
          <a:p>
            <a:r>
              <a:rPr lang="nb-NO" sz="1100" dirty="0">
                <a:effectLst/>
              </a:rPr>
              <a:t>For noen team er det vikti</a:t>
            </a:r>
            <a:r>
              <a:rPr lang="nb-NO" sz="1100" dirty="0"/>
              <a:t>g </a:t>
            </a:r>
            <a:r>
              <a:rPr lang="nb-NO" sz="1100"/>
              <a:t>å </a:t>
            </a:r>
            <a:r>
              <a:rPr lang="nb-NO" sz="1100" dirty="0"/>
              <a:t>avklare grenseflater til andre team. Om det er tilfelle for dere, kan dere også ta en runde på det her, og følge det opp i et senere </a:t>
            </a:r>
            <a:r>
              <a:rPr lang="nb-NO" sz="1100"/>
              <a:t>møte. Beregn </a:t>
            </a:r>
            <a:r>
              <a:rPr lang="nb-NO" sz="1100" dirty="0"/>
              <a:t>i så fall mer tid hvis du gjør noen av disse tilpasningene. </a:t>
            </a:r>
            <a:endParaRPr lang="nb-NO" sz="1100" dirty="0">
              <a:effectLst/>
            </a:endParaRPr>
          </a:p>
          <a:p>
            <a:endParaRPr lang="nb-NO" dirty="0"/>
          </a:p>
        </p:txBody>
      </p:sp>
    </p:spTree>
    <p:extLst>
      <p:ext uri="{BB962C8B-B14F-4D97-AF65-F5344CB8AC3E}">
        <p14:creationId xmlns:p14="http://schemas.microsoft.com/office/powerpoint/2010/main" val="851397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nb-NO" dirty="0"/>
              <a:t>Bli </a:t>
            </a:r>
            <a:r>
              <a:rPr lang="nb-NO" dirty="0">
                <a:solidFill>
                  <a:srgbClr val="231651"/>
                </a:solidFill>
              </a:rPr>
              <a:t>kjent</a:t>
            </a:r>
            <a:r>
              <a:rPr lang="nb-NO" dirty="0"/>
              <a:t> med </a:t>
            </a:r>
            <a:r>
              <a:rPr lang="nb-NO" dirty="0">
                <a:latin typeface="Roboto" panose="02000000000000000000" pitchFamily="2" charset="0"/>
              </a:rPr>
              <a:t>START</a:t>
            </a:r>
            <a:r>
              <a:rPr lang="nb-NO" dirty="0"/>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p:txBody>
          <a:bodyPr>
            <a:normAutofit/>
          </a:bodyPr>
          <a:lstStyle/>
          <a:p>
            <a:r>
              <a:rPr lang="nb-NO" sz="1400" dirty="0"/>
              <a:t>Start Smart – kort versjon - er et prosessverktøy for å sikre en effektiv oppstart og utvikling av team og grupper. </a:t>
            </a:r>
          </a:p>
          <a:p>
            <a:r>
              <a:rPr lang="nb-NO" sz="1400" dirty="0"/>
              <a:t>Prosessen tar teamet gjennom en workshop på ca. 1,5 time hvor dere utforsker og avklarer viktige tema for teamsamarbeidet. </a:t>
            </a:r>
          </a:p>
          <a:p>
            <a:r>
              <a:rPr lang="nb-NO" sz="1400" dirty="0"/>
              <a:t>I løpet av workshopen skal dere få jobbe frem en teamkontrakt som klargjør hva dere skal oppnå som et team og hvordan dere skal jobbe </a:t>
            </a:r>
            <a:r>
              <a:rPr lang="nb-NO" sz="1400"/>
              <a:t>sammen. </a:t>
            </a:r>
            <a:endParaRPr lang="nb-NO" sz="1400" dirty="0"/>
          </a:p>
          <a:p>
            <a:r>
              <a:rPr lang="nb-NO" sz="1400" dirty="0"/>
              <a:t>På de neste sidene finner dere:</a:t>
            </a:r>
          </a:p>
          <a:p>
            <a:pPr lvl="1"/>
            <a:r>
              <a:rPr lang="nb-NO" sz="1400" dirty="0"/>
              <a:t>Teamguide for start smart workshopen </a:t>
            </a:r>
          </a:p>
          <a:p>
            <a:pPr lvl="1"/>
            <a:r>
              <a:rPr lang="nb-NO" sz="1400" dirty="0" err="1"/>
              <a:t>Fasilitatorguide</a:t>
            </a:r>
            <a:r>
              <a:rPr lang="nb-NO" sz="1400" dirty="0"/>
              <a:t> for start smart workshopen</a:t>
            </a:r>
          </a:p>
          <a:p>
            <a:pPr lvl="1"/>
            <a:endParaRPr lang="nb-NO" sz="1400" dirty="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5"/>
          <a:stretch>
            <a:fillRect/>
          </a:stretch>
        </p:blipFill>
        <p:spPr>
          <a:xfrm>
            <a:off x="6561138" y="2173288"/>
            <a:ext cx="5006975" cy="2816225"/>
          </a:xfrm>
          <a:effectLst>
            <a:softEdge rad="19050"/>
          </a:effectLst>
        </p:spPr>
      </p:pic>
      <p:sp>
        <p:nvSpPr>
          <p:cNvPr id="7" name="TextBox 6">
            <a:extLst>
              <a:ext uri="{FF2B5EF4-FFF2-40B4-BE49-F238E27FC236}">
                <a16:creationId xmlns:a16="http://schemas.microsoft.com/office/drawing/2014/main" id="{DF80F4EA-0461-4AB4-950F-E158C922A9BC}"/>
              </a:ext>
            </a:extLst>
          </p:cNvPr>
          <p:cNvSpPr txBox="1"/>
          <p:nvPr/>
        </p:nvSpPr>
        <p:spPr>
          <a:xfrm>
            <a:off x="9897979" y="5419863"/>
            <a:ext cx="1660358" cy="107722"/>
          </a:xfrm>
          <a:prstGeom prst="rect">
            <a:avLst/>
          </a:prstGeom>
          <a:noFill/>
        </p:spPr>
        <p:txBody>
          <a:bodyPr wrap="square" lIns="0" tIns="0" rIns="0" bIns="0" rtlCol="0">
            <a:spAutoFit/>
          </a:bodyPr>
          <a:lstStyle/>
          <a:p>
            <a:pPr algn="r"/>
            <a:r>
              <a:rPr lang="nb-NO" sz="700" i="1" dirty="0"/>
              <a:t>Illustrasjon: </a:t>
            </a:r>
            <a:r>
              <a:rPr lang="nb-NO" sz="700" i="1" dirty="0" err="1"/>
              <a:t>Chance</a:t>
            </a:r>
            <a:r>
              <a:rPr lang="nb-NO" sz="700" i="1" dirty="0"/>
              <a:t>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fontScale="90000"/>
          </a:bodyPr>
          <a:lstStyle/>
          <a:p>
            <a:r>
              <a:rPr lang="nb-NO" dirty="0"/>
              <a:t>TEAMGUIDE</a:t>
            </a:r>
            <a:br>
              <a:rPr lang="nb-NO" dirty="0"/>
            </a:br>
            <a:r>
              <a:rPr lang="nb-NO" dirty="0"/>
              <a:t>- Kort versjon -</a:t>
            </a:r>
          </a:p>
        </p:txBody>
      </p:sp>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a:xfrm>
            <a:off x="901376" y="501389"/>
            <a:ext cx="9770254" cy="654995"/>
          </a:xfrm>
        </p:spPr>
        <p:txBody>
          <a:bodyPr wrap="square" anchor="t">
            <a:normAutofit/>
          </a:bodyPr>
          <a:lstStyle/>
          <a:p>
            <a:r>
              <a:rPr lang="nb-NO" dirty="0">
                <a:latin typeface="Roboto" panose="02000000000000000000" pitchFamily="2" charset="0"/>
              </a:rPr>
              <a:t>START</a:t>
            </a:r>
            <a:r>
              <a:rPr lang="nb-NO" dirty="0"/>
              <a:t> SMART agenda og innsjekk</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lstStyle/>
          <a:p>
            <a:pPr marL="33" indent="0">
              <a:buNone/>
            </a:pPr>
            <a:endParaRPr lang="nb-NO" sz="1300" dirty="0"/>
          </a:p>
          <a:p>
            <a:pPr marL="33" indent="0">
              <a:buNone/>
            </a:pPr>
            <a:r>
              <a:rPr lang="nb-NO" sz="1300" dirty="0"/>
              <a:t>Gjøre viktige avklaringer for vårt teamarbeid og bli bedre kjent med hverandre slik at vi med større sannsynlighet lykkes med å nå de målene vi har satt oss.</a:t>
            </a:r>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265" y="4074306"/>
            <a:ext cx="3274795" cy="2140253"/>
          </a:xfrm>
        </p:spPr>
        <p:txBody>
          <a:bodyPr>
            <a:noAutofit/>
          </a:bodyPr>
          <a:lstStyle/>
          <a:p>
            <a:pPr marL="33" indent="0">
              <a:buNone/>
            </a:pPr>
            <a:endParaRPr lang="nb-NO" sz="1300" dirty="0"/>
          </a:p>
          <a:p>
            <a:r>
              <a:rPr lang="nb-NO" sz="1300" dirty="0"/>
              <a:t>Dele og lytte til hverandre, vise nysgjerrighet og åpenhet. </a:t>
            </a:r>
          </a:p>
          <a:p>
            <a:r>
              <a:rPr lang="nb-NO" sz="1300" dirty="0"/>
              <a:t>Det må ikke være 100% enighet.</a:t>
            </a:r>
          </a:p>
          <a:p>
            <a:r>
              <a:rPr lang="nb-NO" sz="1300" dirty="0"/>
              <a:t>Oppmerksomhet og tilstedeværelse, vent med mobil/PC til etter workshopen.</a:t>
            </a:r>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565" y="1687927"/>
            <a:ext cx="3274795" cy="1363745"/>
          </a:xfrm>
        </p:spPr>
        <p:txBody>
          <a:bodyPr>
            <a:noAutofit/>
          </a:bodyPr>
          <a:lstStyle/>
          <a:p>
            <a:pPr marL="33" indent="0">
              <a:buNone/>
            </a:pPr>
            <a:endParaRPr lang="nb-NO" sz="1300" dirty="0"/>
          </a:p>
          <a:p>
            <a:r>
              <a:rPr lang="nb-NO" sz="1300" dirty="0"/>
              <a:t>Høy intensitet.</a:t>
            </a:r>
          </a:p>
          <a:p>
            <a:r>
              <a:rPr lang="nb-NO" sz="1300" dirty="0"/>
              <a:t>Tenke individuelt, notere ned og så dele i plenum.</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140253"/>
          </a:xfrm>
        </p:spPr>
        <p:txBody>
          <a:bodyPr>
            <a:normAutofit/>
          </a:bodyPr>
          <a:lstStyle/>
          <a:p>
            <a:endParaRPr lang="nb-NO" sz="1300" dirty="0"/>
          </a:p>
          <a:p>
            <a:r>
              <a:rPr lang="nb-NO" sz="1300" dirty="0"/>
              <a:t>Vi har et forslag til teamkontrakt som danner et grunnlag for kontinuerlig teamutvikling.</a:t>
            </a:r>
          </a:p>
          <a:p>
            <a:r>
              <a:rPr lang="nb-NO" sz="1300" dirty="0"/>
              <a:t>Vi er tryggere på hverandre og hva vi skal, og motivert for fremtidig samarbeid.</a:t>
            </a:r>
          </a:p>
          <a:p>
            <a:pPr marL="33" indent="0">
              <a:buNone/>
            </a:pPr>
            <a:endParaRPr lang="nb-NO" sz="1300" dirty="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4064984"/>
            <a:ext cx="3274795" cy="2140253"/>
          </a:xfrm>
        </p:spPr>
        <p:txBody>
          <a:bodyPr>
            <a:normAutofit/>
          </a:bodyPr>
          <a:lstStyle/>
          <a:p>
            <a:pPr marL="33" indent="0">
              <a:buNone/>
            </a:pPr>
            <a:endParaRPr lang="nb-NO" sz="1300" dirty="0"/>
          </a:p>
          <a:p>
            <a:r>
              <a:rPr lang="nb-NO" sz="1300" dirty="0"/>
              <a:t>Si et par ord om hvordan du har det </a:t>
            </a:r>
            <a:br>
              <a:rPr lang="nb-NO" sz="1300" dirty="0"/>
            </a:br>
            <a:r>
              <a:rPr lang="nb-NO" sz="1300" dirty="0"/>
              <a:t>i dag.</a:t>
            </a:r>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Intensjon</a:t>
            </a: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3"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Arbeidsform</a:t>
            </a: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4" y="386381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Møteregler</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Ønsket resultat</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3863816"/>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Innsjekk</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4051" y="4064984"/>
            <a:ext cx="3274795" cy="2140253"/>
          </a:xfrm>
          <a:prstGeom prst="rect">
            <a:avLst/>
          </a:prstGeom>
        </p:spPr>
        <p:txBody>
          <a:bodyPr vert="horz" lIns="0" tIns="0" rIns="0" bIns="0" rtlCol="0">
            <a:normAutofit lnSpcReduction="10000"/>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33" indent="0">
              <a:buFont typeface="Wingdings 3" panose="05040102010807070707" pitchFamily="18" charset="2"/>
              <a:buNone/>
            </a:pPr>
            <a:endParaRPr lang="nb-NO" sz="1300" dirty="0"/>
          </a:p>
          <a:p>
            <a:r>
              <a:rPr lang="nb-NO" sz="1300" b="1" dirty="0" err="1"/>
              <a:t>Fasilitator</a:t>
            </a:r>
            <a:r>
              <a:rPr lang="nb-NO" sz="1300" dirty="0"/>
              <a:t>: Ansvarlig for å lede teamet gjennom workshopen og styre tiden.</a:t>
            </a:r>
          </a:p>
          <a:p>
            <a:r>
              <a:rPr lang="nb-NO" sz="1300" b="1" dirty="0"/>
              <a:t>Teammedlemmer</a:t>
            </a:r>
            <a:r>
              <a:rPr lang="nb-NO" sz="1300" dirty="0"/>
              <a:t>: Ansvarlig for å bidra med sitt perspektiv.</a:t>
            </a:r>
          </a:p>
          <a:p>
            <a:r>
              <a:rPr lang="nb-NO" sz="1300" b="1" dirty="0"/>
              <a:t>Dokumentasjon</a:t>
            </a:r>
            <a:r>
              <a:rPr lang="nb-NO" sz="1300" dirty="0"/>
              <a:t>: Velg en i teamet som tar på seg ansvaret å bearbeide innspillene inn i et utkast til en teamkontrakt. </a:t>
            </a:r>
          </a:p>
          <a:p>
            <a:endParaRPr lang="nb-NO" sz="1300" dirty="0"/>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4051" y="386381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Rolle</a:t>
            </a:r>
            <a:r>
              <a:rPr lang="nb-NO" dirty="0">
                <a:solidFill>
                  <a:schemeClr val="accent1"/>
                </a:solidFill>
                <a:latin typeface="Roboto Thin" panose="02000000000000000000" pitchFamily="2" charset="0"/>
              </a:rPr>
              <a:t>r</a:t>
            </a:r>
          </a:p>
        </p:txBody>
      </p:sp>
    </p:spTree>
    <p:extLst>
      <p:ext uri="{BB962C8B-B14F-4D97-AF65-F5344CB8AC3E}">
        <p14:creationId xmlns:p14="http://schemas.microsoft.com/office/powerpoint/2010/main" val="231926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48DDD22-7EC0-4BFE-AE4F-4A77E3A89516}"/>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8" name="Straight Connector 37">
            <a:extLst>
              <a:ext uri="{FF2B5EF4-FFF2-40B4-BE49-F238E27FC236}">
                <a16:creationId xmlns:a16="http://schemas.microsoft.com/office/drawing/2014/main" id="{D0087FE9-031F-48CD-91ED-9920C3B36BEF}"/>
              </a:ext>
            </a:extLst>
          </p:cNvPr>
          <p:cNvCxnSpPr>
            <a:cxnSpLocks/>
            <a:stCxn id="3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39C35B7-83A4-428D-B6E1-0379A94C0D59}"/>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40" name="Rectangle 39">
            <a:extLst>
              <a:ext uri="{FF2B5EF4-FFF2-40B4-BE49-F238E27FC236}">
                <a16:creationId xmlns:a16="http://schemas.microsoft.com/office/drawing/2014/main" id="{65F383D5-4861-48BF-A390-AC0F51299347}"/>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1" name="Rectangle 40">
            <a:extLst>
              <a:ext uri="{FF2B5EF4-FFF2-40B4-BE49-F238E27FC236}">
                <a16:creationId xmlns:a16="http://schemas.microsoft.com/office/drawing/2014/main" id="{D054A836-F5ED-4620-9E71-FD13B0EA6520}"/>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2" name="Rectangle 41">
            <a:extLst>
              <a:ext uri="{FF2B5EF4-FFF2-40B4-BE49-F238E27FC236}">
                <a16:creationId xmlns:a16="http://schemas.microsoft.com/office/drawing/2014/main" id="{F8622774-55D7-4556-8C91-948C96E9020B}"/>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3" name="Rectangle 42">
            <a:extLst>
              <a:ext uri="{FF2B5EF4-FFF2-40B4-BE49-F238E27FC236}">
                <a16:creationId xmlns:a16="http://schemas.microsoft.com/office/drawing/2014/main" id="{8362A96D-0C2D-4456-A708-8A1AEF6621EF}"/>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44" name="Rectangle 43">
            <a:extLst>
              <a:ext uri="{FF2B5EF4-FFF2-40B4-BE49-F238E27FC236}">
                <a16:creationId xmlns:a16="http://schemas.microsoft.com/office/drawing/2014/main" id="{681C9F04-A49A-4B7B-ABD7-A138B3BDA5B3}"/>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45" name="Rectangle 44">
            <a:extLst>
              <a:ext uri="{FF2B5EF4-FFF2-40B4-BE49-F238E27FC236}">
                <a16:creationId xmlns:a16="http://schemas.microsoft.com/office/drawing/2014/main" id="{36AC0A7A-0AA9-4878-9A69-4320EAB82431}"/>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2"/>
                </a:solidFill>
                <a:latin typeface="Roboto" panose="02000000000000000000" pitchFamily="2" charset="0"/>
              </a:rPr>
              <a:t>Personlig bruksanvisning</a:t>
            </a:r>
          </a:p>
        </p:txBody>
      </p:sp>
      <p:sp>
        <p:nvSpPr>
          <p:cNvPr id="46" name="Rectangle 45">
            <a:extLst>
              <a:ext uri="{FF2B5EF4-FFF2-40B4-BE49-F238E27FC236}">
                <a16:creationId xmlns:a16="http://schemas.microsoft.com/office/drawing/2014/main" id="{53835D95-1F83-46A5-AE48-F19C1AAD1123}"/>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47" name="Rectangle 46">
            <a:extLst>
              <a:ext uri="{FF2B5EF4-FFF2-40B4-BE49-F238E27FC236}">
                <a16:creationId xmlns:a16="http://schemas.microsoft.com/office/drawing/2014/main" id="{90B07C74-092A-410B-946B-9A1DABA2552C}"/>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cxnSp>
        <p:nvCxnSpPr>
          <p:cNvPr id="48" name="Straight Connector 47">
            <a:extLst>
              <a:ext uri="{FF2B5EF4-FFF2-40B4-BE49-F238E27FC236}">
                <a16:creationId xmlns:a16="http://schemas.microsoft.com/office/drawing/2014/main" id="{C4C8F2DF-B6CF-4CF4-96C3-78C8089C8703}"/>
              </a:ext>
            </a:extLst>
          </p:cNvPr>
          <p:cNvCxnSpPr>
            <a:cxnSpLocks/>
            <a:endCxn id="3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8EB3948-1863-4EBC-88DE-8DEBB8EAAD27}"/>
              </a:ext>
            </a:extLst>
          </p:cNvPr>
          <p:cNvSpPr/>
          <p:nvPr/>
        </p:nvSpPr>
        <p:spPr>
          <a:xfrm>
            <a:off x="6495382" y="512488"/>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50" name="Rectangle 49">
            <a:extLst>
              <a:ext uri="{FF2B5EF4-FFF2-40B4-BE49-F238E27FC236}">
                <a16:creationId xmlns:a16="http://schemas.microsoft.com/office/drawing/2014/main" id="{B50C9CB2-EDC4-4710-ACA8-C128527EFB9F}"/>
              </a:ext>
            </a:extLst>
          </p:cNvPr>
          <p:cNvSpPr/>
          <p:nvPr/>
        </p:nvSpPr>
        <p:spPr>
          <a:xfrm>
            <a:off x="981037" y="3685309"/>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51" name="Text Placeholder 33">
            <a:extLst>
              <a:ext uri="{FF2B5EF4-FFF2-40B4-BE49-F238E27FC236}">
                <a16:creationId xmlns:a16="http://schemas.microsoft.com/office/drawing/2014/main" id="{CB3CE267-DA5C-4AE1-9351-FEF87452C509}"/>
              </a:ext>
            </a:extLst>
          </p:cNvPr>
          <p:cNvSpPr txBox="1">
            <a:spLocks/>
          </p:cNvSpPr>
          <p:nvPr/>
        </p:nvSpPr>
        <p:spPr>
          <a:xfrm>
            <a:off x="6569227" y="1485341"/>
            <a:ext cx="5200639" cy="1840096"/>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dirty="0"/>
          </a:p>
        </p:txBody>
      </p:sp>
      <p:sp>
        <p:nvSpPr>
          <p:cNvPr id="52" name="TextBox 2">
            <a:extLst>
              <a:ext uri="{FF2B5EF4-FFF2-40B4-BE49-F238E27FC236}">
                <a16:creationId xmlns:a16="http://schemas.microsoft.com/office/drawing/2014/main" id="{DD90382B-6727-482B-BC3A-8DAB02ED64C5}"/>
              </a:ext>
            </a:extLst>
          </p:cNvPr>
          <p:cNvSpPr txBox="1"/>
          <p:nvPr/>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000" i="0" dirty="0">
                <a:latin typeface="Roboto Thin" panose="02000000000000000000" pitchFamily="2" charset="0"/>
              </a:rPr>
              <a:t>Hva er det vi som gruppe ønsker å oppnå? </a:t>
            </a:r>
          </a:p>
        </p:txBody>
      </p:sp>
      <p:sp>
        <p:nvSpPr>
          <p:cNvPr id="53" name="TextBox 2">
            <a:extLst>
              <a:ext uri="{FF2B5EF4-FFF2-40B4-BE49-F238E27FC236}">
                <a16:creationId xmlns:a16="http://schemas.microsoft.com/office/drawing/2014/main" id="{72CFBF3B-E62C-44EA-98BF-EB554DA88569}"/>
              </a:ext>
            </a:extLst>
          </p:cNvPr>
          <p:cNvSpPr txBox="1"/>
          <p:nvPr/>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000" i="0" dirty="0">
                <a:latin typeface="Roboto Thin" panose="02000000000000000000" pitchFamily="2" charset="0"/>
              </a:rPr>
              <a:t>Hva er mine egenopplevde styrker og svakheter i samarbeidssituasjoner?</a:t>
            </a:r>
          </a:p>
          <a:p>
            <a:pPr algn="l"/>
            <a:r>
              <a:rPr lang="nb-NO" sz="1000" i="0" dirty="0">
                <a:latin typeface="Roboto Thin" panose="02000000000000000000" pitchFamily="2" charset="0"/>
              </a:rPr>
              <a:t>Hva trenger jeg fra gruppen for å være på mitt beste?</a:t>
            </a:r>
          </a:p>
        </p:txBody>
      </p:sp>
      <p:sp>
        <p:nvSpPr>
          <p:cNvPr id="54" name="TextBox 2">
            <a:extLst>
              <a:ext uri="{FF2B5EF4-FFF2-40B4-BE49-F238E27FC236}">
                <a16:creationId xmlns:a16="http://schemas.microsoft.com/office/drawing/2014/main" id="{5F6C4099-9242-40A6-9295-E15329B74D2D}"/>
              </a:ext>
            </a:extLst>
          </p:cNvPr>
          <p:cNvSpPr txBox="1"/>
          <p:nvPr/>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000" i="0" dirty="0">
                <a:latin typeface="Roboto Thin" panose="02000000000000000000" pitchFamily="2" charset="0"/>
              </a:rPr>
              <a:t>Hvilke roller trenger vi i denne gruppen for å levere på </a:t>
            </a:r>
            <a:br>
              <a:rPr lang="nb-NO" sz="1000" i="0" dirty="0">
                <a:latin typeface="Roboto Thin" panose="02000000000000000000" pitchFamily="2" charset="0"/>
              </a:rPr>
            </a:br>
            <a:r>
              <a:rPr lang="nb-NO" sz="1000" i="0" dirty="0">
                <a:latin typeface="Roboto Thin" panose="02000000000000000000" pitchFamily="2" charset="0"/>
              </a:rPr>
              <a:t>mål og ambisjon vi har satt oss?</a:t>
            </a:r>
          </a:p>
        </p:txBody>
      </p:sp>
      <p:sp>
        <p:nvSpPr>
          <p:cNvPr id="55" name="TextBox 2">
            <a:extLst>
              <a:ext uri="{FF2B5EF4-FFF2-40B4-BE49-F238E27FC236}">
                <a16:creationId xmlns:a16="http://schemas.microsoft.com/office/drawing/2014/main" id="{240C790B-84FD-417F-8A18-F5D08E11CAD2}"/>
              </a:ext>
            </a:extLst>
          </p:cNvPr>
          <p:cNvSpPr txBox="1"/>
          <p:nvPr/>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000" i="0" dirty="0">
                <a:latin typeface="Roboto Thin" panose="02000000000000000000" pitchFamily="2" charset="0"/>
              </a:rPr>
              <a:t>Hvordan kan vi best organisere arbeidet vårt for å lykkes med oppgavene og målene vi har?</a:t>
            </a:r>
          </a:p>
        </p:txBody>
      </p:sp>
      <p:sp>
        <p:nvSpPr>
          <p:cNvPr id="56" name="TextBox 2">
            <a:extLst>
              <a:ext uri="{FF2B5EF4-FFF2-40B4-BE49-F238E27FC236}">
                <a16:creationId xmlns:a16="http://schemas.microsoft.com/office/drawing/2014/main" id="{37BBBAA4-8CFE-426D-9B64-D1757C9FC6DE}"/>
              </a:ext>
            </a:extLst>
          </p:cNvPr>
          <p:cNvSpPr txBox="1"/>
          <p:nvPr/>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000" i="0" dirty="0">
                <a:latin typeface="Roboto Thin" panose="02000000000000000000" pitchFamily="2" charset="0"/>
              </a:rPr>
              <a:t>Hvilke spilleregler bør vi ha for å jobbe best sammen som et team?</a:t>
            </a:r>
          </a:p>
        </p:txBody>
      </p:sp>
      <p:cxnSp>
        <p:nvCxnSpPr>
          <p:cNvPr id="57" name="Straight Connector 56">
            <a:extLst>
              <a:ext uri="{FF2B5EF4-FFF2-40B4-BE49-F238E27FC236}">
                <a16:creationId xmlns:a16="http://schemas.microsoft.com/office/drawing/2014/main" id="{A2E9CF89-A2E5-4040-B5D1-9ADF04763E94}"/>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B421A-963B-4CCD-810E-8B48674D7170}"/>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807227C-78E0-49E0-921B-BD5FCDC3BDC4}"/>
              </a:ext>
            </a:extLst>
          </p:cNvPr>
          <p:cNvGrpSpPr/>
          <p:nvPr/>
        </p:nvGrpSpPr>
        <p:grpSpPr>
          <a:xfrm>
            <a:off x="5596666" y="828712"/>
            <a:ext cx="607535" cy="183405"/>
            <a:chOff x="5622793" y="828712"/>
            <a:chExt cx="607535" cy="183405"/>
          </a:xfrm>
        </p:grpSpPr>
        <p:pic>
          <p:nvPicPr>
            <p:cNvPr id="60" name="Graphic 59" descr="Clock outline">
              <a:extLst>
                <a:ext uri="{FF2B5EF4-FFF2-40B4-BE49-F238E27FC236}">
                  <a16:creationId xmlns:a16="http://schemas.microsoft.com/office/drawing/2014/main" id="{EE7E431C-E594-48F4-8741-57C3505D9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1" name="TextBox 60">
              <a:extLst>
                <a:ext uri="{FF2B5EF4-FFF2-40B4-BE49-F238E27FC236}">
                  <a16:creationId xmlns:a16="http://schemas.microsoft.com/office/drawing/2014/main" id="{00C36460-D1C3-427D-B14A-4E2C99A147E6}"/>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20 min</a:t>
              </a:r>
            </a:p>
          </p:txBody>
        </p:sp>
      </p:grpSp>
      <p:grpSp>
        <p:nvGrpSpPr>
          <p:cNvPr id="62" name="Group 61">
            <a:extLst>
              <a:ext uri="{FF2B5EF4-FFF2-40B4-BE49-F238E27FC236}">
                <a16:creationId xmlns:a16="http://schemas.microsoft.com/office/drawing/2014/main" id="{468873D1-A091-4766-99F2-0E18693951D1}"/>
              </a:ext>
            </a:extLst>
          </p:cNvPr>
          <p:cNvGrpSpPr/>
          <p:nvPr/>
        </p:nvGrpSpPr>
        <p:grpSpPr>
          <a:xfrm>
            <a:off x="11070005" y="828711"/>
            <a:ext cx="607535" cy="183405"/>
            <a:chOff x="5622793" y="828712"/>
            <a:chExt cx="607535" cy="183405"/>
          </a:xfrm>
        </p:grpSpPr>
        <p:pic>
          <p:nvPicPr>
            <p:cNvPr id="63" name="Graphic 62" descr="Clock outline">
              <a:extLst>
                <a:ext uri="{FF2B5EF4-FFF2-40B4-BE49-F238E27FC236}">
                  <a16:creationId xmlns:a16="http://schemas.microsoft.com/office/drawing/2014/main" id="{0BB07BDE-79E4-498A-BA4F-1B6F791DC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4" name="TextBox 63">
              <a:extLst>
                <a:ext uri="{FF2B5EF4-FFF2-40B4-BE49-F238E27FC236}">
                  <a16:creationId xmlns:a16="http://schemas.microsoft.com/office/drawing/2014/main" id="{9F7C0C10-6442-4B9D-ABD2-3C353EAF01E3}"/>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15 min</a:t>
              </a:r>
            </a:p>
          </p:txBody>
        </p:sp>
      </p:grpSp>
      <p:grpSp>
        <p:nvGrpSpPr>
          <p:cNvPr id="65" name="Group 64">
            <a:extLst>
              <a:ext uri="{FF2B5EF4-FFF2-40B4-BE49-F238E27FC236}">
                <a16:creationId xmlns:a16="http://schemas.microsoft.com/office/drawing/2014/main" id="{B704E74D-BB8D-4BAA-AC48-042396E07568}"/>
              </a:ext>
            </a:extLst>
          </p:cNvPr>
          <p:cNvGrpSpPr/>
          <p:nvPr/>
        </p:nvGrpSpPr>
        <p:grpSpPr>
          <a:xfrm>
            <a:off x="3824979" y="3985568"/>
            <a:ext cx="607535" cy="183405"/>
            <a:chOff x="5622793" y="828712"/>
            <a:chExt cx="607535" cy="183405"/>
          </a:xfrm>
        </p:grpSpPr>
        <p:pic>
          <p:nvPicPr>
            <p:cNvPr id="66" name="Graphic 65" descr="Clock outline">
              <a:extLst>
                <a:ext uri="{FF2B5EF4-FFF2-40B4-BE49-F238E27FC236}">
                  <a16:creationId xmlns:a16="http://schemas.microsoft.com/office/drawing/2014/main" id="{9DBC2CC6-9AE6-470F-AF2C-229FD47FF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7" name="TextBox 66">
              <a:extLst>
                <a:ext uri="{FF2B5EF4-FFF2-40B4-BE49-F238E27FC236}">
                  <a16:creationId xmlns:a16="http://schemas.microsoft.com/office/drawing/2014/main" id="{B02BBE65-8172-4B21-B96E-C8E3434AB69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68" name="Group 67">
            <a:extLst>
              <a:ext uri="{FF2B5EF4-FFF2-40B4-BE49-F238E27FC236}">
                <a16:creationId xmlns:a16="http://schemas.microsoft.com/office/drawing/2014/main" id="{78F06218-01B3-4A15-A6D1-97B15D06F92C}"/>
              </a:ext>
            </a:extLst>
          </p:cNvPr>
          <p:cNvGrpSpPr/>
          <p:nvPr/>
        </p:nvGrpSpPr>
        <p:grpSpPr>
          <a:xfrm>
            <a:off x="7444379" y="3985568"/>
            <a:ext cx="607535" cy="183405"/>
            <a:chOff x="5622793" y="828712"/>
            <a:chExt cx="607535" cy="183405"/>
          </a:xfrm>
        </p:grpSpPr>
        <p:pic>
          <p:nvPicPr>
            <p:cNvPr id="69" name="Graphic 68" descr="Clock outline">
              <a:extLst>
                <a:ext uri="{FF2B5EF4-FFF2-40B4-BE49-F238E27FC236}">
                  <a16:creationId xmlns:a16="http://schemas.microsoft.com/office/drawing/2014/main" id="{D2280FF2-CCD7-4598-B01B-EC8E16912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0" name="TextBox 69">
              <a:extLst>
                <a:ext uri="{FF2B5EF4-FFF2-40B4-BE49-F238E27FC236}">
                  <a16:creationId xmlns:a16="http://schemas.microsoft.com/office/drawing/2014/main" id="{272DA90F-3672-4E3A-8C87-D6AA1BAE0D01}"/>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71" name="Group 70">
            <a:extLst>
              <a:ext uri="{FF2B5EF4-FFF2-40B4-BE49-F238E27FC236}">
                <a16:creationId xmlns:a16="http://schemas.microsoft.com/office/drawing/2014/main" id="{D2E1A961-91B2-4F08-B1A8-53194AEF3AF1}"/>
              </a:ext>
            </a:extLst>
          </p:cNvPr>
          <p:cNvGrpSpPr/>
          <p:nvPr/>
        </p:nvGrpSpPr>
        <p:grpSpPr>
          <a:xfrm>
            <a:off x="11070005" y="3985567"/>
            <a:ext cx="607535" cy="183405"/>
            <a:chOff x="5622793" y="828712"/>
            <a:chExt cx="607535" cy="183405"/>
          </a:xfrm>
        </p:grpSpPr>
        <p:pic>
          <p:nvPicPr>
            <p:cNvPr id="72" name="Graphic 71" descr="Clock outline">
              <a:extLst>
                <a:ext uri="{FF2B5EF4-FFF2-40B4-BE49-F238E27FC236}">
                  <a16:creationId xmlns:a16="http://schemas.microsoft.com/office/drawing/2014/main" id="{0278C415-6042-49ED-AF20-906591400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3" name="TextBox 72">
              <a:extLst>
                <a:ext uri="{FF2B5EF4-FFF2-40B4-BE49-F238E27FC236}">
                  <a16:creationId xmlns:a16="http://schemas.microsoft.com/office/drawing/2014/main" id="{C32636BA-8969-4D54-8218-1A6C090F338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sp>
        <p:nvSpPr>
          <p:cNvPr id="74" name="Title 1">
            <a:extLst>
              <a:ext uri="{FF2B5EF4-FFF2-40B4-BE49-F238E27FC236}">
                <a16:creationId xmlns:a16="http://schemas.microsoft.com/office/drawing/2014/main" id="{FBA9706B-3C7B-4616-A5BA-855E88A440F7}"/>
              </a:ext>
            </a:extLst>
          </p:cNvPr>
          <p:cNvSpPr>
            <a:spLocks noGrp="1"/>
          </p:cNvSpPr>
          <p:nvPr>
            <p:ph type="title"/>
          </p:nvPr>
        </p:nvSpPr>
        <p:spPr>
          <a:xfrm rot="16200000">
            <a:off x="-1378070" y="2085989"/>
            <a:ext cx="3840681" cy="369334"/>
          </a:xfrm>
        </p:spPr>
        <p:txBody>
          <a:bodyPr>
            <a:normAutofit/>
          </a:bodyPr>
          <a:lstStyle/>
          <a:p>
            <a:pPr algn="r"/>
            <a:r>
              <a:rPr lang="nb-NO" dirty="0">
                <a:solidFill>
                  <a:schemeClr val="accent4"/>
                </a:solidFill>
              </a:rPr>
              <a:t>[Mal til utskrift]</a:t>
            </a:r>
          </a:p>
        </p:txBody>
      </p:sp>
    </p:spTree>
    <p:extLst>
      <p:ext uri="{BB962C8B-B14F-4D97-AF65-F5344CB8AC3E}">
        <p14:creationId xmlns:p14="http://schemas.microsoft.com/office/powerpoint/2010/main" val="15734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3">
            <a:extLst>
              <a:ext uri="{FF2B5EF4-FFF2-40B4-BE49-F238E27FC236}">
                <a16:creationId xmlns:a16="http://schemas.microsoft.com/office/drawing/2014/main" id="{AC38AEC6-FF16-418E-862C-604D90156E04}"/>
              </a:ext>
            </a:extLst>
          </p:cNvPr>
          <p:cNvSpPr txBox="1">
            <a:spLocks/>
          </p:cNvSpPr>
          <p:nvPr/>
        </p:nvSpPr>
        <p:spPr>
          <a:xfrm>
            <a:off x="8309617" y="4675536"/>
            <a:ext cx="3439399" cy="1669974"/>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a:t>Fyll inn</a:t>
            </a:r>
            <a:endParaRPr lang="nb-NO" dirty="0"/>
          </a:p>
        </p:txBody>
      </p:sp>
      <p:sp>
        <p:nvSpPr>
          <p:cNvPr id="32" name="Text Placeholder 33">
            <a:extLst>
              <a:ext uri="{FF2B5EF4-FFF2-40B4-BE49-F238E27FC236}">
                <a16:creationId xmlns:a16="http://schemas.microsoft.com/office/drawing/2014/main" id="{FE530D7F-9EA6-4081-AEFB-328937FE60E2}"/>
              </a:ext>
            </a:extLst>
          </p:cNvPr>
          <p:cNvSpPr txBox="1">
            <a:spLocks/>
          </p:cNvSpPr>
          <p:nvPr/>
        </p:nvSpPr>
        <p:spPr>
          <a:xfrm>
            <a:off x="4682187" y="4675536"/>
            <a:ext cx="3439399" cy="1669975"/>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a:t>Fyll inn</a:t>
            </a:r>
            <a:endParaRPr lang="nb-NO" dirty="0"/>
          </a:p>
        </p:txBody>
      </p:sp>
      <p:sp>
        <p:nvSpPr>
          <p:cNvPr id="33" name="Text Placeholder 33">
            <a:extLst>
              <a:ext uri="{FF2B5EF4-FFF2-40B4-BE49-F238E27FC236}">
                <a16:creationId xmlns:a16="http://schemas.microsoft.com/office/drawing/2014/main" id="{188CFC18-6779-4A53-9A44-365CE7088A49}"/>
              </a:ext>
            </a:extLst>
          </p:cNvPr>
          <p:cNvSpPr txBox="1">
            <a:spLocks/>
          </p:cNvSpPr>
          <p:nvPr/>
        </p:nvSpPr>
        <p:spPr>
          <a:xfrm>
            <a:off x="1058771" y="4675537"/>
            <a:ext cx="3443415" cy="1670651"/>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nb-NO"/>
              <a:t>Fyll inn</a:t>
            </a:r>
            <a:endParaRPr lang="nb-NO" dirty="0"/>
          </a:p>
        </p:txBody>
      </p:sp>
      <p:sp>
        <p:nvSpPr>
          <p:cNvPr id="34" name="Text Placeholder 33">
            <a:extLst>
              <a:ext uri="{FF2B5EF4-FFF2-40B4-BE49-F238E27FC236}">
                <a16:creationId xmlns:a16="http://schemas.microsoft.com/office/drawing/2014/main" id="{B4F54942-B66F-498F-840C-C44B2DB7FE0E}"/>
              </a:ext>
            </a:extLst>
          </p:cNvPr>
          <p:cNvSpPr txBox="1">
            <a:spLocks/>
          </p:cNvSpPr>
          <p:nvPr/>
        </p:nvSpPr>
        <p:spPr>
          <a:xfrm>
            <a:off x="1058863" y="1485341"/>
            <a:ext cx="5200639" cy="1836773"/>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indent="-261703" algn="l" defTabSz="553938">
              <a:buClr>
                <a:srgbClr val="FF3300"/>
              </a:buClr>
              <a:buSzPct val="90000"/>
              <a:buFont typeface="Wingdings 3" panose="05040102010807070707" pitchFamily="18" charset="2"/>
              <a:buChar char=""/>
            </a:pPr>
            <a:r>
              <a:rPr lang="nb-NO">
                <a:solidFill>
                  <a:schemeClr val="tx1"/>
                </a:solidFill>
              </a:rPr>
              <a:t>Fyll inn</a:t>
            </a:r>
            <a:endParaRPr lang="nb-NO" dirty="0"/>
          </a:p>
        </p:txBody>
      </p:sp>
      <p:sp>
        <p:nvSpPr>
          <p:cNvPr id="36" name="TextBox 35">
            <a:extLst>
              <a:ext uri="{FF2B5EF4-FFF2-40B4-BE49-F238E27FC236}">
                <a16:creationId xmlns:a16="http://schemas.microsoft.com/office/drawing/2014/main" id="{8100D5A7-2BD4-4119-931B-2308F574FD3B}"/>
              </a:ext>
            </a:extLst>
          </p:cNvPr>
          <p:cNvSpPr txBox="1">
            <a:spLocks/>
          </p:cNvSpPr>
          <p:nvPr/>
        </p:nvSpPr>
        <p:spPr>
          <a:xfrm rot="16200000">
            <a:off x="-609488" y="1317407"/>
            <a:ext cx="2303516" cy="369332"/>
          </a:xfrm>
          <a:prstGeom prst="rect">
            <a:avLst/>
          </a:prstGeom>
          <a:noFill/>
        </p:spPr>
        <p:txBody>
          <a:bodyPr wrap="none" lIns="0" tIns="0" rIns="0" bIns="0" rtlCol="0">
            <a:spAutoFit/>
          </a:bodyPr>
          <a:lstStyle/>
          <a:p>
            <a:pPr algn="l"/>
            <a:r>
              <a:rPr lang="nb-NO" sz="2400" dirty="0">
                <a:solidFill>
                  <a:schemeClr val="accent1"/>
                </a:solidFill>
                <a:latin typeface="Roboto Thin" panose="02000000000000000000" pitchFamily="2" charset="0"/>
              </a:rPr>
              <a:t>Vår teamkontrakt</a:t>
            </a:r>
          </a:p>
        </p:txBody>
      </p:sp>
      <p:sp>
        <p:nvSpPr>
          <p:cNvPr id="37" name="Rectangle 36">
            <a:extLst>
              <a:ext uri="{FF2B5EF4-FFF2-40B4-BE49-F238E27FC236}">
                <a16:creationId xmlns:a16="http://schemas.microsoft.com/office/drawing/2014/main" id="{D48DDD22-7EC0-4BFE-AE4F-4A77E3A89516}"/>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8" name="Straight Connector 37">
            <a:extLst>
              <a:ext uri="{FF2B5EF4-FFF2-40B4-BE49-F238E27FC236}">
                <a16:creationId xmlns:a16="http://schemas.microsoft.com/office/drawing/2014/main" id="{D0087FE9-031F-48CD-91ED-9920C3B36BEF}"/>
              </a:ext>
            </a:extLst>
          </p:cNvPr>
          <p:cNvCxnSpPr>
            <a:cxnSpLocks/>
            <a:stCxn id="3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39C35B7-83A4-428D-B6E1-0379A94C0D59}"/>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40" name="Rectangle 39">
            <a:extLst>
              <a:ext uri="{FF2B5EF4-FFF2-40B4-BE49-F238E27FC236}">
                <a16:creationId xmlns:a16="http://schemas.microsoft.com/office/drawing/2014/main" id="{65F383D5-4861-48BF-A390-AC0F51299347}"/>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1" name="Rectangle 40">
            <a:extLst>
              <a:ext uri="{FF2B5EF4-FFF2-40B4-BE49-F238E27FC236}">
                <a16:creationId xmlns:a16="http://schemas.microsoft.com/office/drawing/2014/main" id="{D054A836-F5ED-4620-9E71-FD13B0EA6520}"/>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2" name="Rectangle 41">
            <a:extLst>
              <a:ext uri="{FF2B5EF4-FFF2-40B4-BE49-F238E27FC236}">
                <a16:creationId xmlns:a16="http://schemas.microsoft.com/office/drawing/2014/main" id="{F8622774-55D7-4556-8C91-948C96E9020B}"/>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3" name="Rectangle 42">
            <a:extLst>
              <a:ext uri="{FF2B5EF4-FFF2-40B4-BE49-F238E27FC236}">
                <a16:creationId xmlns:a16="http://schemas.microsoft.com/office/drawing/2014/main" id="{8362A96D-0C2D-4456-A708-8A1AEF6621EF}"/>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44" name="Rectangle 43">
            <a:extLst>
              <a:ext uri="{FF2B5EF4-FFF2-40B4-BE49-F238E27FC236}">
                <a16:creationId xmlns:a16="http://schemas.microsoft.com/office/drawing/2014/main" id="{681C9F04-A49A-4B7B-ABD7-A138B3BDA5B3}"/>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45" name="Rectangle 44">
            <a:extLst>
              <a:ext uri="{FF2B5EF4-FFF2-40B4-BE49-F238E27FC236}">
                <a16:creationId xmlns:a16="http://schemas.microsoft.com/office/drawing/2014/main" id="{36AC0A7A-0AA9-4878-9A69-4320EAB82431}"/>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2"/>
                </a:solidFill>
                <a:latin typeface="Roboto" panose="02000000000000000000" pitchFamily="2" charset="0"/>
              </a:rPr>
              <a:t>Personlig bruksanvisning</a:t>
            </a:r>
          </a:p>
        </p:txBody>
      </p:sp>
      <p:sp>
        <p:nvSpPr>
          <p:cNvPr id="46" name="Rectangle 45">
            <a:extLst>
              <a:ext uri="{FF2B5EF4-FFF2-40B4-BE49-F238E27FC236}">
                <a16:creationId xmlns:a16="http://schemas.microsoft.com/office/drawing/2014/main" id="{53835D95-1F83-46A5-AE48-F19C1AAD1123}"/>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47" name="Rectangle 46">
            <a:extLst>
              <a:ext uri="{FF2B5EF4-FFF2-40B4-BE49-F238E27FC236}">
                <a16:creationId xmlns:a16="http://schemas.microsoft.com/office/drawing/2014/main" id="{90B07C74-092A-410B-946B-9A1DABA2552C}"/>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cxnSp>
        <p:nvCxnSpPr>
          <p:cNvPr id="48" name="Straight Connector 47">
            <a:extLst>
              <a:ext uri="{FF2B5EF4-FFF2-40B4-BE49-F238E27FC236}">
                <a16:creationId xmlns:a16="http://schemas.microsoft.com/office/drawing/2014/main" id="{C4C8F2DF-B6CF-4CF4-96C3-78C8089C8703}"/>
              </a:ext>
            </a:extLst>
          </p:cNvPr>
          <p:cNvCxnSpPr>
            <a:cxnSpLocks/>
            <a:endCxn id="3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8EB3948-1863-4EBC-88DE-8DEBB8EAAD27}"/>
              </a:ext>
            </a:extLst>
          </p:cNvPr>
          <p:cNvSpPr/>
          <p:nvPr/>
        </p:nvSpPr>
        <p:spPr>
          <a:xfrm>
            <a:off x="6495382" y="512488"/>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50" name="Rectangle 49">
            <a:extLst>
              <a:ext uri="{FF2B5EF4-FFF2-40B4-BE49-F238E27FC236}">
                <a16:creationId xmlns:a16="http://schemas.microsoft.com/office/drawing/2014/main" id="{B50C9CB2-EDC4-4710-ACA8-C128527EFB9F}"/>
              </a:ext>
            </a:extLst>
          </p:cNvPr>
          <p:cNvSpPr/>
          <p:nvPr/>
        </p:nvSpPr>
        <p:spPr>
          <a:xfrm>
            <a:off x="981037" y="3685309"/>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51" name="Text Placeholder 33">
            <a:extLst>
              <a:ext uri="{FF2B5EF4-FFF2-40B4-BE49-F238E27FC236}">
                <a16:creationId xmlns:a16="http://schemas.microsoft.com/office/drawing/2014/main" id="{CB3CE267-DA5C-4AE1-9351-FEF87452C509}"/>
              </a:ext>
            </a:extLst>
          </p:cNvPr>
          <p:cNvSpPr txBox="1">
            <a:spLocks/>
          </p:cNvSpPr>
          <p:nvPr/>
        </p:nvSpPr>
        <p:spPr>
          <a:xfrm>
            <a:off x="6569227" y="1485341"/>
            <a:ext cx="5200639" cy="1840096"/>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dirty="0"/>
          </a:p>
        </p:txBody>
      </p:sp>
      <p:sp>
        <p:nvSpPr>
          <p:cNvPr id="52" name="TextBox 2">
            <a:extLst>
              <a:ext uri="{FF2B5EF4-FFF2-40B4-BE49-F238E27FC236}">
                <a16:creationId xmlns:a16="http://schemas.microsoft.com/office/drawing/2014/main" id="{DD90382B-6727-482B-BC3A-8DAB02ED64C5}"/>
              </a:ext>
            </a:extLst>
          </p:cNvPr>
          <p:cNvSpPr txBox="1"/>
          <p:nvPr/>
        </p:nvSpPr>
        <p:spPr>
          <a:xfrm>
            <a:off x="1077886" y="1081042"/>
            <a:ext cx="5200639" cy="184666"/>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Hva er det vi som gruppe ønsker å oppnå? </a:t>
            </a:r>
          </a:p>
        </p:txBody>
      </p:sp>
      <p:sp>
        <p:nvSpPr>
          <p:cNvPr id="53" name="TextBox 2">
            <a:extLst>
              <a:ext uri="{FF2B5EF4-FFF2-40B4-BE49-F238E27FC236}">
                <a16:creationId xmlns:a16="http://schemas.microsoft.com/office/drawing/2014/main" id="{72CFBF3B-E62C-44EA-98BF-EB554DA88569}"/>
              </a:ext>
            </a:extLst>
          </p:cNvPr>
          <p:cNvSpPr txBox="1"/>
          <p:nvPr/>
        </p:nvSpPr>
        <p:spPr>
          <a:xfrm>
            <a:off x="6569227" y="1081042"/>
            <a:ext cx="5200639"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Hva er mine egenopplevde styrker og svakheter i samarbeidssituasjoner?</a:t>
            </a:r>
          </a:p>
          <a:p>
            <a:pPr algn="l"/>
            <a:r>
              <a:rPr lang="nb-NO" sz="1200" i="0" dirty="0">
                <a:latin typeface="Roboto Thin" panose="02000000000000000000" pitchFamily="2" charset="0"/>
              </a:rPr>
              <a:t>Hva trenger jeg fra gruppen for å være på mitt beste?</a:t>
            </a:r>
          </a:p>
        </p:txBody>
      </p:sp>
      <p:sp>
        <p:nvSpPr>
          <p:cNvPr id="54" name="TextBox 2">
            <a:extLst>
              <a:ext uri="{FF2B5EF4-FFF2-40B4-BE49-F238E27FC236}">
                <a16:creationId xmlns:a16="http://schemas.microsoft.com/office/drawing/2014/main" id="{5F6C4099-9242-40A6-9295-E15329B74D2D}"/>
              </a:ext>
            </a:extLst>
          </p:cNvPr>
          <p:cNvSpPr txBox="1"/>
          <p:nvPr/>
        </p:nvSpPr>
        <p:spPr>
          <a:xfrm>
            <a:off x="1058864" y="4276514"/>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Hvilke roller trenger vi i denne gruppen for å levere på mål og ambisjon vi har satt oss?</a:t>
            </a:r>
          </a:p>
        </p:txBody>
      </p:sp>
      <p:sp>
        <p:nvSpPr>
          <p:cNvPr id="55" name="TextBox 2">
            <a:extLst>
              <a:ext uri="{FF2B5EF4-FFF2-40B4-BE49-F238E27FC236}">
                <a16:creationId xmlns:a16="http://schemas.microsoft.com/office/drawing/2014/main" id="{240C790B-84FD-417F-8A18-F5D08E11CAD2}"/>
              </a:ext>
            </a:extLst>
          </p:cNvPr>
          <p:cNvSpPr txBox="1"/>
          <p:nvPr/>
        </p:nvSpPr>
        <p:spPr>
          <a:xfrm>
            <a:off x="4680147" y="4276513"/>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Hvordan kan vi best organisere arbeidet vårt for å lykkes med oppgavene og målene vi har?</a:t>
            </a:r>
          </a:p>
        </p:txBody>
      </p:sp>
      <p:sp>
        <p:nvSpPr>
          <p:cNvPr id="56" name="TextBox 2">
            <a:extLst>
              <a:ext uri="{FF2B5EF4-FFF2-40B4-BE49-F238E27FC236}">
                <a16:creationId xmlns:a16="http://schemas.microsoft.com/office/drawing/2014/main" id="{37BBBAA4-8CFE-426D-9B64-D1757C9FC6DE}"/>
              </a:ext>
            </a:extLst>
          </p:cNvPr>
          <p:cNvSpPr txBox="1"/>
          <p:nvPr/>
        </p:nvSpPr>
        <p:spPr>
          <a:xfrm>
            <a:off x="8309617" y="4276512"/>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200" i="0" dirty="0">
                <a:latin typeface="Roboto Thin" panose="02000000000000000000" pitchFamily="2" charset="0"/>
              </a:rPr>
              <a:t>Hvilke spilleregler bør vi ha for å jobbe best sammen som et team?</a:t>
            </a:r>
          </a:p>
        </p:txBody>
      </p:sp>
      <p:cxnSp>
        <p:nvCxnSpPr>
          <p:cNvPr id="57" name="Straight Connector 56">
            <a:extLst>
              <a:ext uri="{FF2B5EF4-FFF2-40B4-BE49-F238E27FC236}">
                <a16:creationId xmlns:a16="http://schemas.microsoft.com/office/drawing/2014/main" id="{A2E9CF89-A2E5-4040-B5D1-9ADF04763E94}"/>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B421A-963B-4CCD-810E-8B48674D7170}"/>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807227C-78E0-49E0-921B-BD5FCDC3BDC4}"/>
              </a:ext>
            </a:extLst>
          </p:cNvPr>
          <p:cNvGrpSpPr/>
          <p:nvPr/>
        </p:nvGrpSpPr>
        <p:grpSpPr>
          <a:xfrm>
            <a:off x="5596666" y="828712"/>
            <a:ext cx="607535" cy="183405"/>
            <a:chOff x="5622793" y="828712"/>
            <a:chExt cx="607535" cy="183405"/>
          </a:xfrm>
        </p:grpSpPr>
        <p:pic>
          <p:nvPicPr>
            <p:cNvPr id="60" name="Graphic 59" descr="Clock outline">
              <a:extLst>
                <a:ext uri="{FF2B5EF4-FFF2-40B4-BE49-F238E27FC236}">
                  <a16:creationId xmlns:a16="http://schemas.microsoft.com/office/drawing/2014/main" id="{EE7E431C-E594-48F4-8741-57C3505D9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1" name="TextBox 60">
              <a:extLst>
                <a:ext uri="{FF2B5EF4-FFF2-40B4-BE49-F238E27FC236}">
                  <a16:creationId xmlns:a16="http://schemas.microsoft.com/office/drawing/2014/main" id="{00C36460-D1C3-427D-B14A-4E2C99A147E6}"/>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20 min</a:t>
              </a:r>
            </a:p>
          </p:txBody>
        </p:sp>
      </p:grpSp>
      <p:grpSp>
        <p:nvGrpSpPr>
          <p:cNvPr id="62" name="Group 61">
            <a:extLst>
              <a:ext uri="{FF2B5EF4-FFF2-40B4-BE49-F238E27FC236}">
                <a16:creationId xmlns:a16="http://schemas.microsoft.com/office/drawing/2014/main" id="{468873D1-A091-4766-99F2-0E18693951D1}"/>
              </a:ext>
            </a:extLst>
          </p:cNvPr>
          <p:cNvGrpSpPr/>
          <p:nvPr/>
        </p:nvGrpSpPr>
        <p:grpSpPr>
          <a:xfrm>
            <a:off x="11070005" y="828711"/>
            <a:ext cx="607535" cy="183405"/>
            <a:chOff x="5622793" y="828712"/>
            <a:chExt cx="607535" cy="183405"/>
          </a:xfrm>
        </p:grpSpPr>
        <p:pic>
          <p:nvPicPr>
            <p:cNvPr id="63" name="Graphic 62" descr="Clock outline">
              <a:extLst>
                <a:ext uri="{FF2B5EF4-FFF2-40B4-BE49-F238E27FC236}">
                  <a16:creationId xmlns:a16="http://schemas.microsoft.com/office/drawing/2014/main" id="{0BB07BDE-79E4-498A-BA4F-1B6F791DC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4" name="TextBox 63">
              <a:extLst>
                <a:ext uri="{FF2B5EF4-FFF2-40B4-BE49-F238E27FC236}">
                  <a16:creationId xmlns:a16="http://schemas.microsoft.com/office/drawing/2014/main" id="{9F7C0C10-6442-4B9D-ABD2-3C353EAF01E3}"/>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15 min</a:t>
              </a:r>
            </a:p>
          </p:txBody>
        </p:sp>
      </p:grpSp>
      <p:grpSp>
        <p:nvGrpSpPr>
          <p:cNvPr id="65" name="Group 64">
            <a:extLst>
              <a:ext uri="{FF2B5EF4-FFF2-40B4-BE49-F238E27FC236}">
                <a16:creationId xmlns:a16="http://schemas.microsoft.com/office/drawing/2014/main" id="{B704E74D-BB8D-4BAA-AC48-042396E07568}"/>
              </a:ext>
            </a:extLst>
          </p:cNvPr>
          <p:cNvGrpSpPr/>
          <p:nvPr/>
        </p:nvGrpSpPr>
        <p:grpSpPr>
          <a:xfrm>
            <a:off x="3824979" y="3985568"/>
            <a:ext cx="607535" cy="183405"/>
            <a:chOff x="5622793" y="828712"/>
            <a:chExt cx="607535" cy="183405"/>
          </a:xfrm>
        </p:grpSpPr>
        <p:pic>
          <p:nvPicPr>
            <p:cNvPr id="66" name="Graphic 65" descr="Clock outline">
              <a:extLst>
                <a:ext uri="{FF2B5EF4-FFF2-40B4-BE49-F238E27FC236}">
                  <a16:creationId xmlns:a16="http://schemas.microsoft.com/office/drawing/2014/main" id="{9DBC2CC6-9AE6-470F-AF2C-229FD47FF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7" name="TextBox 66">
              <a:extLst>
                <a:ext uri="{FF2B5EF4-FFF2-40B4-BE49-F238E27FC236}">
                  <a16:creationId xmlns:a16="http://schemas.microsoft.com/office/drawing/2014/main" id="{B02BBE65-8172-4B21-B96E-C8E3434AB69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68" name="Group 67">
            <a:extLst>
              <a:ext uri="{FF2B5EF4-FFF2-40B4-BE49-F238E27FC236}">
                <a16:creationId xmlns:a16="http://schemas.microsoft.com/office/drawing/2014/main" id="{78F06218-01B3-4A15-A6D1-97B15D06F92C}"/>
              </a:ext>
            </a:extLst>
          </p:cNvPr>
          <p:cNvGrpSpPr/>
          <p:nvPr/>
        </p:nvGrpSpPr>
        <p:grpSpPr>
          <a:xfrm>
            <a:off x="7444379" y="3985568"/>
            <a:ext cx="607535" cy="183405"/>
            <a:chOff x="5622793" y="828712"/>
            <a:chExt cx="607535" cy="183405"/>
          </a:xfrm>
        </p:grpSpPr>
        <p:pic>
          <p:nvPicPr>
            <p:cNvPr id="69" name="Graphic 68" descr="Clock outline">
              <a:extLst>
                <a:ext uri="{FF2B5EF4-FFF2-40B4-BE49-F238E27FC236}">
                  <a16:creationId xmlns:a16="http://schemas.microsoft.com/office/drawing/2014/main" id="{D2280FF2-CCD7-4598-B01B-EC8E16912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0" name="TextBox 69">
              <a:extLst>
                <a:ext uri="{FF2B5EF4-FFF2-40B4-BE49-F238E27FC236}">
                  <a16:creationId xmlns:a16="http://schemas.microsoft.com/office/drawing/2014/main" id="{272DA90F-3672-4E3A-8C87-D6AA1BAE0D01}"/>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71" name="Group 70">
            <a:extLst>
              <a:ext uri="{FF2B5EF4-FFF2-40B4-BE49-F238E27FC236}">
                <a16:creationId xmlns:a16="http://schemas.microsoft.com/office/drawing/2014/main" id="{D2E1A961-91B2-4F08-B1A8-53194AEF3AF1}"/>
              </a:ext>
            </a:extLst>
          </p:cNvPr>
          <p:cNvGrpSpPr/>
          <p:nvPr/>
        </p:nvGrpSpPr>
        <p:grpSpPr>
          <a:xfrm>
            <a:off x="11070005" y="3985567"/>
            <a:ext cx="607535" cy="183405"/>
            <a:chOff x="5622793" y="828712"/>
            <a:chExt cx="607535" cy="183405"/>
          </a:xfrm>
        </p:grpSpPr>
        <p:pic>
          <p:nvPicPr>
            <p:cNvPr id="72" name="Graphic 71" descr="Clock outline">
              <a:extLst>
                <a:ext uri="{FF2B5EF4-FFF2-40B4-BE49-F238E27FC236}">
                  <a16:creationId xmlns:a16="http://schemas.microsoft.com/office/drawing/2014/main" id="{0278C415-6042-49ED-AF20-906591400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3" name="TextBox 72">
              <a:extLst>
                <a:ext uri="{FF2B5EF4-FFF2-40B4-BE49-F238E27FC236}">
                  <a16:creationId xmlns:a16="http://schemas.microsoft.com/office/drawing/2014/main" id="{C32636BA-8969-4D54-8218-1A6C090F338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spTree>
    <p:extLst>
      <p:ext uri="{BB962C8B-B14F-4D97-AF65-F5344CB8AC3E}">
        <p14:creationId xmlns:p14="http://schemas.microsoft.com/office/powerpoint/2010/main" val="84929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nb-NO" dirty="0">
                <a:latin typeface="Roboto" panose="02000000000000000000" pitchFamily="2" charset="0"/>
              </a:rPr>
              <a:t>START</a:t>
            </a:r>
            <a:r>
              <a:rPr lang="nb-NO" dirty="0"/>
              <a:t> SMART oppsummering, oppfølging og utsjekk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906375"/>
          </a:xfrm>
        </p:spPr>
        <p:txBody>
          <a:bodyPr>
            <a:normAutofit/>
          </a:bodyPr>
          <a:lstStyle/>
          <a:p>
            <a:endParaRPr lang="nb-NO" sz="1300" dirty="0"/>
          </a:p>
          <a:p>
            <a:r>
              <a:rPr lang="nb-NO" sz="1300" dirty="0"/>
              <a:t>Sett av 5-10 minutter på slutten av hvert møte for å ta et </a:t>
            </a:r>
            <a:r>
              <a:rPr lang="nb-NO" sz="1300" dirty="0" err="1"/>
              <a:t>meta</a:t>
            </a:r>
            <a:r>
              <a:rPr lang="nb-NO" sz="1300" dirty="0"/>
              <a:t>-møte (dvs. reflekter over hvordan dere jobbet sammen i dag): Hva fungerte godt, og hva kan vi evt. justere? </a:t>
            </a:r>
          </a:p>
          <a:p>
            <a:endParaRPr lang="nb-NO" sz="1300" dirty="0"/>
          </a:p>
          <a:p>
            <a:r>
              <a:rPr lang="nb-NO" sz="1300" dirty="0"/>
              <a:t>Hvis dere skal jobbe over en viss tid så anbefaler vi å kjøre Start Smart Follow-up workshop (se </a:t>
            </a:r>
            <a:r>
              <a:rPr lang="nb-NO" sz="1300" dirty="0">
                <a:hlinkClick r:id="rId3"/>
              </a:rPr>
              <a:t>hjemmesiden</a:t>
            </a:r>
            <a:r>
              <a:rPr lang="nb-NO" sz="1300" dirty="0"/>
              <a:t>) etter 2-3 måneder for å utforske hvordan teamsamarbeidet har fungert til nå. </a:t>
            </a:r>
          </a:p>
          <a:p>
            <a:pPr marL="33" indent="0">
              <a:buNone/>
            </a:pPr>
            <a:endParaRPr lang="nb-NO" sz="1300" dirty="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45177"/>
            <a:ext cx="3274795" cy="2140253"/>
          </a:xfrm>
        </p:spPr>
        <p:txBody>
          <a:bodyPr>
            <a:normAutofit/>
          </a:bodyPr>
          <a:lstStyle/>
          <a:p>
            <a:pPr marL="33" indent="0">
              <a:buNone/>
            </a:pPr>
            <a:endParaRPr lang="nb-NO" sz="1300" dirty="0"/>
          </a:p>
          <a:p>
            <a:r>
              <a:rPr lang="nb-NO" sz="1300" dirty="0"/>
              <a:t>Hvordan har det vært å jobbe sammen i teamet i dag?</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Oppfølging</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accent1"/>
                </a:solidFill>
                <a:latin typeface="Roboto Thin"/>
                <a:ea typeface="Roboto Thin"/>
                <a:cs typeface="Roboto Thin"/>
              </a:rPr>
              <a:t>Utsjekk</a:t>
            </a:r>
            <a:endParaRPr lang="nb-NO" dirty="0">
              <a:solidFill>
                <a:schemeClr val="accent1"/>
              </a:solidFill>
              <a:latin typeface="Roboto Thin" panose="02000000000000000000" pitchFamily="2" charset="0"/>
            </a:endParaRP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650521"/>
            <a:ext cx="3274795" cy="2612653"/>
          </a:xfrm>
          <a:prstGeom prst="rect">
            <a:avLst/>
          </a:prstGeom>
        </p:spPr>
        <p:txBody>
          <a:bodyPr vert="horz" lIns="0" tIns="0" rIns="0" bIns="0" rtlCol="0" anchor="t">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indent="0">
              <a:buFont typeface="Wingdings 3" panose="05040102010807070707" pitchFamily="18" charset="2"/>
              <a:buNone/>
            </a:pPr>
            <a:endParaRPr lang="nb-NO" sz="1300" dirty="0"/>
          </a:p>
          <a:p>
            <a:r>
              <a:rPr lang="nb-NO" sz="1300"/>
              <a:t>Oppsummer </a:t>
            </a:r>
            <a:r>
              <a:rPr lang="nb-NO" sz="1300" dirty="0"/>
              <a:t>hva det er enighet om, hva som evt. fortsatt er uklart og hvordan dette følges opp. Punkter til videre avklaring noteres av </a:t>
            </a:r>
            <a:r>
              <a:rPr lang="nb-NO" sz="1300" dirty="0" err="1"/>
              <a:t>fasilitator</a:t>
            </a:r>
            <a:r>
              <a:rPr lang="nb-NO" sz="1300" dirty="0"/>
              <a:t>.</a:t>
            </a:r>
          </a:p>
          <a:p>
            <a:pPr marL="0" indent="0">
              <a:buNone/>
            </a:pPr>
            <a:endParaRPr lang="nb-NO" sz="1300" dirty="0"/>
          </a:p>
          <a:p>
            <a:r>
              <a:rPr lang="nb-NO" sz="1300"/>
              <a:t>Avtal </a:t>
            </a:r>
            <a:r>
              <a:rPr lang="nb-NO" sz="1300" dirty="0"/>
              <a:t>når bearbeidet teamkontrakt skal være klar som inkluderer mål, roller, arbeidsform og spilleregler.</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Oppsummering</a:t>
            </a:r>
          </a:p>
        </p:txBody>
      </p:sp>
    </p:spTree>
    <p:extLst>
      <p:ext uri="{BB962C8B-B14F-4D97-AF65-F5344CB8AC3E}">
        <p14:creationId xmlns:p14="http://schemas.microsoft.com/office/powerpoint/2010/main" val="54383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a:xfrm>
            <a:off x="901376" y="501389"/>
            <a:ext cx="9770254" cy="654995"/>
          </a:xfrm>
        </p:spPr>
        <p:txBody>
          <a:bodyPr wrap="square" anchor="t">
            <a:normAutofit fontScale="90000"/>
          </a:bodyPr>
          <a:lstStyle/>
          <a:p>
            <a:pPr>
              <a:spcBef>
                <a:spcPts val="1200"/>
              </a:spcBef>
              <a:spcAft>
                <a:spcPts val="1200"/>
              </a:spcAft>
            </a:pPr>
            <a:r>
              <a:rPr lang="nb-NO" dirty="0"/>
              <a:t>Parkeringsplass</a:t>
            </a:r>
            <a:br>
              <a:rPr lang="nb-NO" dirty="0"/>
            </a:br>
            <a:r>
              <a:rPr lang="nb-NO" sz="1000" dirty="0"/>
              <a:t> </a:t>
            </a:r>
            <a:br>
              <a:rPr lang="nb-NO" dirty="0"/>
            </a:br>
            <a:r>
              <a:rPr lang="nb-NO" sz="1400" dirty="0">
                <a:solidFill>
                  <a:srgbClr val="3D5471"/>
                </a:solidFill>
                <a:effectLst/>
                <a:latin typeface="+mn-lt"/>
              </a:rPr>
              <a:t>Alt som kommer opp under workshopen som ikke kan behandles der, men bør tas opp i et annet relevant fora/møte. </a:t>
            </a:r>
            <a:br>
              <a:rPr lang="nb-NO" dirty="0">
                <a:solidFill>
                  <a:srgbClr val="3D5471"/>
                </a:solidFill>
              </a:rPr>
            </a:br>
            <a:endParaRPr lang="nb-NO" dirty="0">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2324313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fontScale="90000"/>
          </a:bodyPr>
          <a:lstStyle/>
          <a:p>
            <a:r>
              <a:rPr lang="nb-NO" dirty="0"/>
              <a:t>FASILITATORGUIDE</a:t>
            </a:r>
            <a:br>
              <a:rPr lang="nb-NO" dirty="0"/>
            </a:br>
            <a:r>
              <a:rPr lang="nb-NO" dirty="0"/>
              <a:t>- Kort versjon - </a:t>
            </a:r>
          </a:p>
        </p:txBody>
      </p:sp>
    </p:spTree>
    <p:extLst>
      <p:ext uri="{BB962C8B-B14F-4D97-AF65-F5344CB8AC3E}">
        <p14:creationId xmlns:p14="http://schemas.microsoft.com/office/powerpoint/2010/main" val="35494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Start Smart mal">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Start Smart">
      <a:majorFont>
        <a:latin typeface="Roboto Thin"/>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4" id="{0A7B21B2-543A-4656-A7C1-1576E65B723B}" vid="{52A00FC5-211E-4A88-A976-91DA7450D966}"/>
    </a:ext>
  </a:extLst>
</a:theme>
</file>

<file path=ppt/theme/theme2.xml><?xml version="1.0" encoding="utf-8"?>
<a:theme xmlns:a="http://schemas.openxmlformats.org/drawingml/2006/main" name="Teamkontrakter">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4" id="{0A7B21B2-543A-4656-A7C1-1576E65B723B}" vid="{68DD2D1E-6E7D-4F41-8017-F984E2DB6F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11" ma:contentTypeDescription="Opprett et nytt dokument." ma:contentTypeScope="" ma:versionID="a66f39512469725f8860d226e7623c6c">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8a0fb21e3d08cc81fea213b66196597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SharedWithUsers xmlns="31c56389-846b-4729-87b7-b5f409bf553f">
      <UserInfo>
        <DisplayName>Thomas Magnussen Wiig</DisplayName>
        <AccountId>33</AccountId>
        <AccountType/>
      </UserInfo>
    </SharedWithUsers>
  </documentManagement>
</p:properties>
</file>

<file path=customXml/itemProps1.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2.xml><?xml version="1.0" encoding="utf-8"?>
<ds:datastoreItem xmlns:ds="http://schemas.openxmlformats.org/officeDocument/2006/customXml" ds:itemID="{96D0C4E5-E903-443C-B542-40935F9A5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69D85-F7F3-415C-AEFE-1D0F594EBDD5}">
  <ds:schemaRefs>
    <ds:schemaRef ds:uri="31c56389-846b-4729-87b7-b5f409bf553f"/>
    <ds:schemaRef ds:uri="8812dd19-0318-46c9-adfe-191c1f3393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Start Smart ppt template</Template>
  <TotalTime>4825</TotalTime>
  <Words>2887</Words>
  <Application>Microsoft Office PowerPoint</Application>
  <PresentationFormat>Widescreen</PresentationFormat>
  <Paragraphs>266</Paragraphs>
  <Slides>16</Slides>
  <Notes>14</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Start Smart mal</vt:lpstr>
      <vt:lpstr>Teamkontrakter</vt:lpstr>
      <vt:lpstr>PowerPoint Presentation</vt:lpstr>
      <vt:lpstr>Bli kjent med START SMART</vt:lpstr>
      <vt:lpstr>TEAMGUIDE - Kort versjon -</vt:lpstr>
      <vt:lpstr>START SMART agenda og innsjekk</vt:lpstr>
      <vt:lpstr>[Mal til utskrift]</vt:lpstr>
      <vt:lpstr>PowerPoint Presentation</vt:lpstr>
      <vt:lpstr>START SMART oppsummering, oppfølging og utsjekk </vt:lpstr>
      <vt:lpstr>Parkeringsplass   Alt som kommer opp under workshopen som ikke kan behandles der, men bør tas opp i et annet relevant fora/møte.  </vt:lpstr>
      <vt:lpstr>FASILITATORGUIDE - Kort versjon - </vt:lpstr>
      <vt:lpstr>Forberedelse til fasilitator</vt:lpstr>
      <vt:lpstr>Gjennomføring av workshop - 1/4 </vt:lpstr>
      <vt:lpstr>Gjennomføring av workshop – 2/4</vt:lpstr>
      <vt:lpstr>Gjennomføring av workshop – 3/4</vt:lpstr>
      <vt:lpstr>Gjennomføring av workshop – 4/4</vt:lpstr>
      <vt:lpstr>Fasilitatorark med hjelpespørsmål</vt:lpstr>
      <vt:lpstr>Ofte brukte tilpasninger av Start Smart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Linn Lien Lømo</cp:lastModifiedBy>
  <cp:revision>2</cp:revision>
  <dcterms:created xsi:type="dcterms:W3CDTF">2023-08-22T12:09:12Z</dcterms:created>
  <dcterms:modified xsi:type="dcterms:W3CDTF">2023-09-11T16:04:44Z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