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5" r:id="rId4"/>
    <p:sldMasterId id="2147483668" r:id="rId5"/>
  </p:sldMasterIdLst>
  <p:notesMasterIdLst>
    <p:notesMasterId r:id="rId22"/>
  </p:notesMasterIdLst>
  <p:sldIdLst>
    <p:sldId id="295" r:id="rId6"/>
    <p:sldId id="298" r:id="rId7"/>
    <p:sldId id="290" r:id="rId8"/>
    <p:sldId id="284" r:id="rId9"/>
    <p:sldId id="299" r:id="rId10"/>
    <p:sldId id="305" r:id="rId11"/>
    <p:sldId id="306" r:id="rId12"/>
    <p:sldId id="297" r:id="rId13"/>
    <p:sldId id="286" r:id="rId14"/>
    <p:sldId id="289" r:id="rId15"/>
    <p:sldId id="278" r:id="rId16"/>
    <p:sldId id="279" r:id="rId17"/>
    <p:sldId id="281" r:id="rId18"/>
    <p:sldId id="291" r:id="rId19"/>
    <p:sldId id="282" r:id="rId20"/>
    <p:sldId id="302"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erriweather Light" panose="00000400000000000000" pitchFamily="2" charset="0"/>
      <p:regular r:id="rId27"/>
      <p:italic r:id="rId28"/>
    </p:embeddedFont>
    <p:embeddedFont>
      <p:font typeface="Roboto" panose="02000000000000000000" pitchFamily="2" charset="0"/>
      <p:regular r:id="rId29"/>
      <p:bold r:id="rId30"/>
      <p:italic r:id="rId31"/>
      <p:boldItalic r:id="rId32"/>
    </p:embeddedFont>
    <p:embeddedFont>
      <p:font typeface="Roboto Thin" panose="02000000000000000000" pitchFamily="2" charset="0"/>
      <p:regular r:id="rId33"/>
      <p:italic r:id="rId34"/>
    </p:embeddedFont>
    <p:embeddedFont>
      <p:font typeface="Wingdings 3" panose="05040102010807070707" pitchFamily="18" charset="2"/>
      <p:regular r:id="rId35"/>
    </p:embeddedFont>
  </p:embeddedFontLst>
  <p:custDataLst>
    <p:tags r:id="rId36"/>
  </p:custDataLst>
  <p:defaultTex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99B6BA2-CDB8-4FC4-9B32-B28639391434}">
          <p14:sldIdLst>
            <p14:sldId id="295"/>
            <p14:sldId id="298"/>
          </p14:sldIdLst>
        </p14:section>
        <p14:section name="Teamguide" id="{0B778533-3985-462D-BD52-51F37238D926}">
          <p14:sldIdLst>
            <p14:sldId id="290"/>
            <p14:sldId id="284"/>
            <p14:sldId id="299"/>
            <p14:sldId id="305"/>
            <p14:sldId id="306"/>
            <p14:sldId id="297"/>
            <p14:sldId id="286"/>
          </p14:sldIdLst>
        </p14:section>
        <p14:section name="Facilitator guide" id="{717122A2-C392-426E-B0A1-D39250D2749E}">
          <p14:sldIdLst>
            <p14:sldId id="289"/>
            <p14:sldId id="278"/>
            <p14:sldId id="279"/>
            <p14:sldId id="281"/>
            <p14:sldId id="291"/>
            <p14:sldId id="282"/>
            <p14:sldId id="30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87B014-7786-DE50-FC1A-20BEF862DABE}" name="Therese Egeland" initials="TE" userId="S::Therese.Egeland@nhh.no::fede74bc-7dae-45a6-a514-33668504c638" providerId="AD"/>
  <p188:author id="{E3AE1C33-71F9-E47A-BFA0-E8E75FDA37EB}" name="Cinta Lilis Jacobsen" initials="CLJ" userId="S::Cinta.Jacobsen@student.nhh.no::92db34bd-c27a-44a8-9fea-8b5d8b534797" providerId="AD"/>
  <p188:author id="{9461E675-100F-FABC-BA4B-01748AECB138}" name="Linn Lien Lømo" initials="LLL" userId="S::linn.lomo@aff.no::4c328ff5-2ca2-4df5-8c15-3268c04a7909" providerId="AD"/>
  <p188:author id="{C602E0DC-E5E4-A2D0-63AD-85ABD2F539CB}" name="Therese E. Sverdrup" initials="TES" userId="S::Therese.Sverdrup@nhh.no::fede74bc-7dae-45a6-a514-33668504c6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BF1"/>
    <a:srgbClr val="8CA5BF"/>
    <a:srgbClr val="D94C00"/>
    <a:srgbClr val="EFECE7"/>
    <a:srgbClr val="231651"/>
    <a:srgbClr val="3D5471"/>
    <a:srgbClr val="FF3300"/>
    <a:srgbClr val="C4D8DD"/>
    <a:srgbClr val="9FC5CD"/>
    <a:srgbClr val="D7E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8629B8-D78D-42B8-9136-D98AFF58BC04}" v="13" dt="2023-09-10T16:04:28.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77" autoAdjust="0"/>
  </p:normalViewPr>
  <p:slideViewPr>
    <p:cSldViewPr snapToGrid="0">
      <p:cViewPr>
        <p:scale>
          <a:sx n="66" d="100"/>
          <a:sy n="66" d="100"/>
        </p:scale>
        <p:origin x="1620" y="1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12.fntdata"/><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D4B22-1BDE-42D6-9EA3-30EB705DC4B0}" type="datetimeFigureOut">
              <a:rPr lang="nb-NO" smtClean="0"/>
              <a:t>11.09.2023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7A900-E83A-4738-99F8-0543BD8254BF}" type="slidenum">
              <a:rPr lang="nb-NO" smtClean="0"/>
              <a:t>‹#›</a:t>
            </a:fld>
            <a:endParaRPr lang="nb-NO"/>
          </a:p>
        </p:txBody>
      </p:sp>
    </p:spTree>
    <p:extLst>
      <p:ext uri="{BB962C8B-B14F-4D97-AF65-F5344CB8AC3E}">
        <p14:creationId xmlns:p14="http://schemas.microsoft.com/office/powerpoint/2010/main" val="297883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30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B37A900-E83A-4738-99F8-0543BD8254BF}" type="slidenum">
              <a:rPr lang="nb-NO" smtClean="0"/>
              <a:t>3</a:t>
            </a:fld>
            <a:endParaRPr lang="nb-NO"/>
          </a:p>
        </p:txBody>
      </p:sp>
    </p:spTree>
    <p:extLst>
      <p:ext uri="{BB962C8B-B14F-4D97-AF65-F5344CB8AC3E}">
        <p14:creationId xmlns:p14="http://schemas.microsoft.com/office/powerpoint/2010/main" val="82859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GO THROUGH THE AGENDA 5 mins </a:t>
            </a:r>
          </a:p>
          <a:p>
            <a:r>
              <a:rPr lang="nb-NO" b="1" dirty="0"/>
              <a:t>CHECK-IN 5 mins </a:t>
            </a:r>
          </a:p>
          <a:p>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14042"/>
                </a:solidFill>
                <a:effectLst/>
              </a:rPr>
              <a:t>In this follow-up workshop, you will be working on further developing your team contract. To facilitate effective teamwork, it's crucial to learn from your experiences as a team. Therefore, you will explore what you believe has worked well within the team and what should be adjusted.</a:t>
            </a:r>
          </a:p>
          <a:p>
            <a:endParaRPr lang="nb-NO" b="1" dirty="0"/>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64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5 mins</a:t>
            </a:r>
          </a:p>
        </p:txBody>
      </p:sp>
      <p:sp>
        <p:nvSpPr>
          <p:cNvPr id="4" name="Slide Number Placeholder 3"/>
          <p:cNvSpPr>
            <a:spLocks noGrp="1"/>
          </p:cNvSpPr>
          <p:nvPr>
            <p:ph type="sldNum" sz="quarter" idx="5"/>
          </p:nvPr>
        </p:nvSpPr>
        <p:spPr/>
        <p:txBody>
          <a:bodyPr/>
          <a:lstStyle/>
          <a:p>
            <a:fld id="{CB37A900-E83A-4738-99F8-0543BD8254BF}" type="slidenum">
              <a:rPr lang="nb-NO" smtClean="0"/>
              <a:t>5</a:t>
            </a:fld>
            <a:endParaRPr lang="nb-NO"/>
          </a:p>
        </p:txBody>
      </p:sp>
    </p:spTree>
    <p:extLst>
      <p:ext uri="{BB962C8B-B14F-4D97-AF65-F5344CB8AC3E}">
        <p14:creationId xmlns:p14="http://schemas.microsoft.com/office/powerpoint/2010/main" val="100925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solidFill>
                  <a:schemeClr val="accent1"/>
                </a:solidFill>
              </a:rPr>
              <a:t>DEVELOP TEAM CONTRACT  1,5 </a:t>
            </a:r>
            <a:r>
              <a:rPr lang="nb-NO" sz="1200" b="1" dirty="0" err="1">
                <a:solidFill>
                  <a:schemeClr val="accent1"/>
                </a:solidFill>
              </a:rPr>
              <a:t>hour</a:t>
            </a:r>
            <a:endParaRPr lang="nb-NO" sz="120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version can be printed and hung on the wall of the workshop.</a:t>
            </a:r>
            <a:endParaRPr lang="nb-NO"/>
          </a:p>
          <a:p>
            <a:endParaRPr lang="nb-NO"/>
          </a:p>
        </p:txBody>
      </p:sp>
      <p:sp>
        <p:nvSpPr>
          <p:cNvPr id="4" name="Slide Number Placeholder 3"/>
          <p:cNvSpPr>
            <a:spLocks noGrp="1"/>
          </p:cNvSpPr>
          <p:nvPr>
            <p:ph type="sldNum" sz="quarter" idx="5"/>
          </p:nvPr>
        </p:nvSpPr>
        <p:spPr/>
        <p:txBody>
          <a:bodyPr/>
          <a:lstStyle/>
          <a:p>
            <a:fld id="{CB37A900-E83A-4738-99F8-0543BD8254BF}" type="slidenum">
              <a:rPr lang="nb-NO" smtClean="0"/>
              <a:t>6</a:t>
            </a:fld>
            <a:endParaRPr lang="nb-NO"/>
          </a:p>
        </p:txBody>
      </p:sp>
    </p:spTree>
    <p:extLst>
      <p:ext uri="{BB962C8B-B14F-4D97-AF65-F5344CB8AC3E}">
        <p14:creationId xmlns:p14="http://schemas.microsoft.com/office/powerpoint/2010/main" val="406096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is a team contract template where you can fill in what you have agreed on after the workshop.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boxes in this template can be adjusted and edited.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insights do not need to be entered here in the team contract, but we have kept the field to highlight what you have gone through in the Start Smart workshop.</a:t>
            </a:r>
            <a:endParaRPr lang="nb-NO" dirty="0"/>
          </a:p>
          <a:p>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7</a:t>
            </a:fld>
            <a:endParaRPr lang="nb-NO"/>
          </a:p>
        </p:txBody>
      </p:sp>
    </p:spTree>
    <p:extLst>
      <p:ext uri="{BB962C8B-B14F-4D97-AF65-F5344CB8AC3E}">
        <p14:creationId xmlns:p14="http://schemas.microsoft.com/office/powerpoint/2010/main" val="3428418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latin typeface="+mn-lt"/>
                <a:ea typeface="+mn-ea"/>
                <a:cs typeface="+mn-cs"/>
              </a:rPr>
              <a:t>SUMMARY, FOLLOW-UP AND CHECK-OUT </a:t>
            </a:r>
            <a:r>
              <a:rPr lang="nb-NO" sz="1200" b="1" kern="1200">
                <a:solidFill>
                  <a:schemeClr val="tx1"/>
                </a:solidFill>
                <a:latin typeface="+mn-lt"/>
                <a:ea typeface="+mn-ea"/>
                <a:cs typeface="+mn-cs"/>
              </a:rPr>
              <a:t>15 mins</a:t>
            </a:r>
            <a:r>
              <a:rPr lang="nb-NO" b="1"/>
              <a:t> </a:t>
            </a:r>
          </a:p>
          <a:p>
            <a:endParaRPr lang="nb-NO" b="1"/>
          </a:p>
        </p:txBody>
      </p:sp>
      <p:sp>
        <p:nvSpPr>
          <p:cNvPr id="4" name="Slide Number Placeholder 3"/>
          <p:cNvSpPr>
            <a:spLocks noGrp="1"/>
          </p:cNvSpPr>
          <p:nvPr>
            <p:ph type="sldNum" sz="quarter" idx="5"/>
          </p:nvPr>
        </p:nvSpPr>
        <p:spPr/>
        <p:txBody>
          <a:bodyPr/>
          <a:lstStyle/>
          <a:p>
            <a:fld id="{CB37A900-E83A-4738-99F8-0543BD8254BF}" type="slidenum">
              <a:rPr lang="nb-NO" smtClean="0"/>
              <a:t>8</a:t>
            </a:fld>
            <a:endParaRPr lang="nb-NO"/>
          </a:p>
        </p:txBody>
      </p:sp>
    </p:spTree>
    <p:extLst>
      <p:ext uri="{BB962C8B-B14F-4D97-AF65-F5344CB8AC3E}">
        <p14:creationId xmlns:p14="http://schemas.microsoft.com/office/powerpoint/2010/main" val="271526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CB37A900-E83A-4738-99F8-0543BD8254BF}" type="slidenum">
              <a:rPr lang="nb-NO" smtClean="0"/>
              <a:t>11</a:t>
            </a:fld>
            <a:endParaRPr lang="nb-NO"/>
          </a:p>
        </p:txBody>
      </p:sp>
    </p:spTree>
    <p:extLst>
      <p:ext uri="{BB962C8B-B14F-4D97-AF65-F5344CB8AC3E}">
        <p14:creationId xmlns:p14="http://schemas.microsoft.com/office/powerpoint/2010/main" val="475532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481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11.09.2023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03294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1762F-12D6-4DA0-84C0-66B51BD56257}"/>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13314870-F92B-4C10-A8A3-17E77C456B22}"/>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11DABCB-3FD8-4831-B01F-F729379BCE65}"/>
              </a:ext>
            </a:extLst>
          </p:cNvPr>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871500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1762F-12D6-4DA0-84C0-66B51BD56257}"/>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13314870-F92B-4C10-A8A3-17E77C456B22}"/>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11DABCB-3FD8-4831-B01F-F729379BCE65}"/>
              </a:ext>
            </a:extLst>
          </p:cNvPr>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29066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l til utfylling_Kortversjon">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288735"/>
            <a:ext cx="3439399" cy="2056775"/>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288736"/>
            <a:ext cx="3439399" cy="2056776"/>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288735"/>
            <a:ext cx="3443415" cy="2057453"/>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120775"/>
            <a:ext cx="5200639" cy="2201340"/>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609488" y="1317407"/>
            <a:ext cx="2303516"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a:t>
            </a:r>
            <a:r>
              <a:rPr lang="nb-NO" sz="2400">
                <a:solidFill>
                  <a:srgbClr val="231651"/>
                </a:solidFill>
                <a:latin typeface="Roboto Thin" panose="02000000000000000000" pitchFamily="2" charset="0"/>
              </a:rPr>
              <a:t>teamkontrakt</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117216"/>
            <a:ext cx="5200639" cy="2208221"/>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26" name="Straight Connector 25">
            <a:extLst>
              <a:ext uri="{FF2B5EF4-FFF2-40B4-BE49-F238E27FC236}">
                <a16:creationId xmlns:a16="http://schemas.microsoft.com/office/drawing/2014/main" id="{C6336720-455F-458A-A367-CD2563ACC872}"/>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522D58-4602-4DD2-86E0-4CB38EB7EB0C}"/>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5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rtversjon med 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675536"/>
            <a:ext cx="3439399" cy="1669974"/>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675536"/>
            <a:ext cx="3439399" cy="1669975"/>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675537"/>
            <a:ext cx="3443415" cy="167065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609488" y="1317407"/>
            <a:ext cx="2303516"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teamkontrakt</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bruksanvisning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1"/>
            <a:ext cx="5200639" cy="1840096"/>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det vi som gruppe ønsker å oppnå? </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mine egenopplevde styrker og svakheter i samarbeidssituasjoner?</a:t>
            </a:r>
          </a:p>
          <a:p>
            <a:pPr marL="0" indent="0" algn="l">
              <a:buFont typeface="Arial" panose="020B0604020202020204" pitchFamily="34" charset="0"/>
              <a:buNone/>
            </a:pPr>
            <a:r>
              <a:rPr lang="nb-NO" sz="1000" i="0">
                <a:latin typeface="Roboto Thin" panose="02000000000000000000" pitchFamily="2" charset="0"/>
              </a:rPr>
              <a:t>Hva trenger jeg fra gruppen for å være på mitt beste?</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Hvilke roller trenger vi i denne gruppen for å levere på </a:t>
            </a:r>
            <a:br>
              <a:rPr lang="nb-NO" sz="1000" i="0">
                <a:latin typeface="Roboto Thin" panose="02000000000000000000" pitchFamily="2" charset="0"/>
              </a:rPr>
            </a:br>
            <a:r>
              <a:rPr lang="nb-NO" sz="1000" i="0">
                <a:latin typeface="Roboto Thin" panose="02000000000000000000" pitchFamily="2" charset="0"/>
              </a:rPr>
              <a:t>mål og ambisjon vi har satt oss?</a:t>
            </a: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Hvordan kan vi best organisere arbeidet vårt for å lykkes med oppgavene og målene vi har?</a:t>
            </a: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Hvilke spilleregler bør vi ha for å jobbe best sammen som et team?</a:t>
            </a:r>
          </a:p>
        </p:txBody>
      </p:sp>
      <p:cxnSp>
        <p:nvCxnSpPr>
          <p:cNvPr id="32" name="Straight Connector 31">
            <a:extLst>
              <a:ext uri="{FF2B5EF4-FFF2-40B4-BE49-F238E27FC236}">
                <a16:creationId xmlns:a16="http://schemas.microsoft.com/office/drawing/2014/main" id="{370FA06A-4C3B-4494-8FF5-EF807E8A0BA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40AB38-D571-4361-9DEB-5BD35538B060}"/>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675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rtversjon med fasilitator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98390"/>
            <a:ext cx="3439399" cy="144711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98391"/>
            <a:ext cx="3439399" cy="1447120"/>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98391"/>
            <a:ext cx="3443415" cy="144779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724893"/>
            <a:ext cx="5200639" cy="1597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bruksanvisning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724893"/>
            <a:ext cx="5200639" cy="160054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Hva er det vi som gruppe ønsker å oppnå?</a:t>
            </a:r>
          </a:p>
          <a:p>
            <a:pPr marL="0" indent="0" algn="l">
              <a:buFont typeface="Arial" panose="020B0604020202020204" pitchFamily="34" charset="0"/>
              <a:buNone/>
            </a:pPr>
            <a:r>
              <a:rPr lang="nb-NO" sz="1200" i="0">
                <a:latin typeface="Roboto Thin" panose="02000000000000000000" pitchFamily="2" charset="0"/>
              </a:rPr>
              <a:t> </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Hva er mine egenopplevde styrker og svakheter i samarbeidssituasjoner?</a:t>
            </a:r>
          </a:p>
          <a:p>
            <a:pPr marL="0" indent="0" algn="l">
              <a:buFont typeface="Arial" panose="020B0604020202020204" pitchFamily="34" charset="0"/>
              <a:buNone/>
            </a:pPr>
            <a:r>
              <a:rPr lang="nb-NO" sz="1200" i="0">
                <a:latin typeface="Roboto Thin" panose="02000000000000000000" pitchFamily="2" charset="0"/>
              </a:rPr>
              <a:t>Hva trenger jeg fra gruppen for å være på mitt beste?</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Hvilke roller trenger vi i denne gruppen for å levere på mål og ambisjon vi har satt oss?</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Hvordan kan vi best organisere arbeidet vårt for å lykkes med oppgavene og målene vi har?</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Hvilke spilleregler bør vi ha for å jobbe best sammen som et team?</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p>
        </p:txBody>
      </p:sp>
      <p:sp>
        <p:nvSpPr>
          <p:cNvPr id="32" name="TextBox 4">
            <a:extLst>
              <a:ext uri="{FF2B5EF4-FFF2-40B4-BE49-F238E27FC236}">
                <a16:creationId xmlns:a16="http://schemas.microsoft.com/office/drawing/2014/main" id="{0F003C14-4615-4630-BA96-E8B523BA64B3}"/>
              </a:ext>
            </a:extLst>
          </p:cNvPr>
          <p:cNvSpPr txBox="1"/>
          <p:nvPr userDrawn="1"/>
        </p:nvSpPr>
        <p:spPr>
          <a:xfrm rot="16200000">
            <a:off x="-1254691" y="1694366"/>
            <a:ext cx="3512516"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800" err="1">
                <a:solidFill>
                  <a:schemeClr val="accent4"/>
                </a:solidFill>
                <a:latin typeface="Roboto Thin" panose="02000000000000000000" pitchFamily="2" charset="0"/>
              </a:rPr>
              <a:t>Fasilitatorspørsmål</a:t>
            </a:r>
            <a:r>
              <a:rPr lang="nb-NO" sz="1800">
                <a:solidFill>
                  <a:schemeClr val="accent4"/>
                </a:solidFill>
                <a:latin typeface="Roboto Thin" panose="02000000000000000000" pitchFamily="2" charset="0"/>
              </a:rPr>
              <a:t> og aktuelle hjelpespørsmål for hvert område</a:t>
            </a:r>
          </a:p>
        </p:txBody>
      </p:sp>
      <p:cxnSp>
        <p:nvCxnSpPr>
          <p:cNvPr id="33" name="Straight Connector 32">
            <a:extLst>
              <a:ext uri="{FF2B5EF4-FFF2-40B4-BE49-F238E27FC236}">
                <a16:creationId xmlns:a16="http://schemas.microsoft.com/office/drawing/2014/main" id="{3C7DBF46-8A0E-43B6-82CC-B10B735F42F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E8058D-AF8D-4ACA-B278-6EFD6C7204FB}"/>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260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versjon til utskri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E591C7-EB94-450C-B33F-6E068901224F}"/>
              </a:ext>
            </a:extLst>
          </p:cNvPr>
          <p:cNvSpPr>
            <a:spLocks noGrp="1"/>
          </p:cNvSpPr>
          <p:nvPr>
            <p:ph type="title"/>
          </p:nvPr>
        </p:nvSpPr>
        <p:spPr>
          <a:xfrm rot="16200000">
            <a:off x="-1378070" y="2085989"/>
            <a:ext cx="3840681" cy="369334"/>
          </a:xfrm>
        </p:spPr>
        <p:txBody>
          <a:bodyPr>
            <a:normAutofit/>
          </a:bodyPr>
          <a:lstStyle>
            <a:lvl1pPr algn="r">
              <a:defRPr/>
            </a:lvl1pPr>
          </a:lstStyle>
          <a:p>
            <a:r>
              <a:rPr lang="nb-NO">
                <a:solidFill>
                  <a:schemeClr val="accent4"/>
                </a:solidFill>
              </a:rPr>
              <a:t>[Mal til utskrift]</a:t>
            </a:r>
          </a:p>
        </p:txBody>
      </p:sp>
      <p:sp>
        <p:nvSpPr>
          <p:cNvPr id="7" name="Rectangle 6">
            <a:extLst>
              <a:ext uri="{FF2B5EF4-FFF2-40B4-BE49-F238E27FC236}">
                <a16:creationId xmlns:a16="http://schemas.microsoft.com/office/drawing/2014/main" id="{56035C2B-1BB6-498B-8D14-E55FDE3F2D9B}"/>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8" name="Straight Connector 7">
            <a:extLst>
              <a:ext uri="{FF2B5EF4-FFF2-40B4-BE49-F238E27FC236}">
                <a16:creationId xmlns:a16="http://schemas.microsoft.com/office/drawing/2014/main" id="{DF9CCDA8-C293-4C27-9A5A-F71A909E6934}"/>
              </a:ext>
            </a:extLst>
          </p:cNvPr>
          <p:cNvCxnSpPr>
            <a:cxnSpLocks/>
            <a:stCxn id="7" idx="0"/>
            <a:endCxn id="7" idx="2"/>
          </p:cNvCxnSpPr>
          <p:nvPr userDrawn="1"/>
        </p:nvCxnSpPr>
        <p:spPr>
          <a:xfrm>
            <a:off x="6403895" y="350315"/>
            <a:ext cx="0" cy="615737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EF8D197-F41F-4CCC-BC9F-476FACB846AD}"/>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10" name="Rectangle 9">
            <a:extLst>
              <a:ext uri="{FF2B5EF4-FFF2-40B4-BE49-F238E27FC236}">
                <a16:creationId xmlns:a16="http://schemas.microsoft.com/office/drawing/2014/main" id="{38F947FC-6CE7-4810-818F-E6F104102050}"/>
              </a:ext>
            </a:extLst>
          </p:cNvPr>
          <p:cNvSpPr/>
          <p:nvPr userDrawn="1"/>
        </p:nvSpPr>
        <p:spPr>
          <a:xfrm>
            <a:off x="1058773" y="2644878"/>
            <a:ext cx="520220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1" name="Rectangle 10">
            <a:extLst>
              <a:ext uri="{FF2B5EF4-FFF2-40B4-BE49-F238E27FC236}">
                <a16:creationId xmlns:a16="http://schemas.microsoft.com/office/drawing/2014/main" id="{DCEDC221-A6A0-4542-BA5A-270B796CDD0D}"/>
              </a:ext>
            </a:extLst>
          </p:cNvPr>
          <p:cNvSpPr>
            <a:spLocks/>
          </p:cNvSpPr>
          <p:nvPr userDrawn="1"/>
        </p:nvSpPr>
        <p:spPr>
          <a:xfrm>
            <a:off x="1058773"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2" name="Rectangle 11">
            <a:extLst>
              <a:ext uri="{FF2B5EF4-FFF2-40B4-BE49-F238E27FC236}">
                <a16:creationId xmlns:a16="http://schemas.microsoft.com/office/drawing/2014/main" id="{2A3C1859-7118-46D7-B1A1-6FF9F9D8F822}"/>
              </a:ext>
            </a:extLst>
          </p:cNvPr>
          <p:cNvSpPr>
            <a:spLocks/>
          </p:cNvSpPr>
          <p:nvPr userDrawn="1"/>
        </p:nvSpPr>
        <p:spPr>
          <a:xfrm>
            <a:off x="3750642"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3" name="Rectangle 12">
            <a:extLst>
              <a:ext uri="{FF2B5EF4-FFF2-40B4-BE49-F238E27FC236}">
                <a16:creationId xmlns:a16="http://schemas.microsoft.com/office/drawing/2014/main" id="{75D08EC2-DD10-46FB-BD93-BAE521463D0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4" name="Rectangle 13">
            <a:extLst>
              <a:ext uri="{FF2B5EF4-FFF2-40B4-BE49-F238E27FC236}">
                <a16:creationId xmlns:a16="http://schemas.microsoft.com/office/drawing/2014/main" id="{576D2768-8129-4B6E-9033-9E6F9807DEB3}"/>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5" name="Rectangle 14">
            <a:extLst>
              <a:ext uri="{FF2B5EF4-FFF2-40B4-BE49-F238E27FC236}">
                <a16:creationId xmlns:a16="http://schemas.microsoft.com/office/drawing/2014/main" id="{03421786-6E03-4B71-B59F-A5C7045B2577}"/>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16" name="Rectangle 15">
            <a:extLst>
              <a:ext uri="{FF2B5EF4-FFF2-40B4-BE49-F238E27FC236}">
                <a16:creationId xmlns:a16="http://schemas.microsoft.com/office/drawing/2014/main" id="{1E96229C-A40F-4E3B-BB29-8BAF4D5D079F}"/>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7" name="Rectangle 16">
            <a:extLst>
              <a:ext uri="{FF2B5EF4-FFF2-40B4-BE49-F238E27FC236}">
                <a16:creationId xmlns:a16="http://schemas.microsoft.com/office/drawing/2014/main" id="{0B98EBCD-BACA-4EE9-AD60-1F0772932BA7}"/>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18" name="Rectangle 17">
            <a:extLst>
              <a:ext uri="{FF2B5EF4-FFF2-40B4-BE49-F238E27FC236}">
                <a16:creationId xmlns:a16="http://schemas.microsoft.com/office/drawing/2014/main" id="{1298531D-1F2B-4850-94FC-64942D00AD06}"/>
              </a:ext>
            </a:extLst>
          </p:cNvPr>
          <p:cNvSpPr>
            <a:spLocks/>
          </p:cNvSpPr>
          <p:nvPr userDrawn="1"/>
        </p:nvSpPr>
        <p:spPr>
          <a:xfrm>
            <a:off x="1058773"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8F575A8D-32FD-4A28-9247-6E9688E6AC71}"/>
              </a:ext>
            </a:extLst>
          </p:cNvPr>
          <p:cNvSpPr>
            <a:spLocks/>
          </p:cNvSpPr>
          <p:nvPr userDrawn="1"/>
        </p:nvSpPr>
        <p:spPr>
          <a:xfrm>
            <a:off x="3750642"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20" name="Rectangle 19">
            <a:extLst>
              <a:ext uri="{FF2B5EF4-FFF2-40B4-BE49-F238E27FC236}">
                <a16:creationId xmlns:a16="http://schemas.microsoft.com/office/drawing/2014/main" id="{94BC1727-0A75-4C5B-9567-FF29A4292030}"/>
              </a:ext>
            </a:extLst>
          </p:cNvPr>
          <p:cNvSpPr/>
          <p:nvPr userDrawn="1"/>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1" name="Rectangle 20">
            <a:extLst>
              <a:ext uri="{FF2B5EF4-FFF2-40B4-BE49-F238E27FC236}">
                <a16:creationId xmlns:a16="http://schemas.microsoft.com/office/drawing/2014/main" id="{82F04673-AD52-46D6-9F51-CC48AFEE18D7}"/>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2" name="Straight Connector 21">
            <a:extLst>
              <a:ext uri="{FF2B5EF4-FFF2-40B4-BE49-F238E27FC236}">
                <a16:creationId xmlns:a16="http://schemas.microsoft.com/office/drawing/2014/main" id="{CF53A368-1325-4592-82AF-86AE2B247001}"/>
              </a:ext>
            </a:extLst>
          </p:cNvPr>
          <p:cNvCxnSpPr>
            <a:cxnSpLocks/>
          </p:cNvCxnSpPr>
          <p:nvPr userDrawn="1"/>
        </p:nvCxnSpPr>
        <p:spPr>
          <a:xfrm>
            <a:off x="3660596" y="350315"/>
            <a:ext cx="0" cy="213815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07254C-35B5-41CE-99DF-950983FAB19F}"/>
              </a:ext>
            </a:extLst>
          </p:cNvPr>
          <p:cNvCxnSpPr>
            <a:cxnSpLocks/>
          </p:cNvCxnSpPr>
          <p:nvPr userDrawn="1"/>
        </p:nvCxnSpPr>
        <p:spPr>
          <a:xfrm>
            <a:off x="943897" y="2488467"/>
            <a:ext cx="54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EFDF62-10AC-4735-8F82-7CB3E78B8652}"/>
              </a:ext>
            </a:extLst>
          </p:cNvPr>
          <p:cNvCxnSpPr>
            <a:cxnSpLocks/>
          </p:cNvCxnSpPr>
          <p:nvPr userDrawn="1"/>
        </p:nvCxnSpPr>
        <p:spPr>
          <a:xfrm flipH="1">
            <a:off x="3655492" y="3006213"/>
            <a:ext cx="0" cy="3411416"/>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855926C-7B6D-4328-9B67-D738D706D48F}"/>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6" name="Rectangle 25">
            <a:extLst>
              <a:ext uri="{FF2B5EF4-FFF2-40B4-BE49-F238E27FC236}">
                <a16:creationId xmlns:a16="http://schemas.microsoft.com/office/drawing/2014/main" id="{F117CF6A-187A-4782-93F7-AD81D3DBC0B8}"/>
              </a:ext>
            </a:extLst>
          </p:cNvPr>
          <p:cNvSpPr/>
          <p:nvPr userDrawn="1"/>
        </p:nvSpPr>
        <p:spPr>
          <a:xfrm>
            <a:off x="981037" y="2682977"/>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7" name="TextBox 26">
            <a:extLst>
              <a:ext uri="{FF2B5EF4-FFF2-40B4-BE49-F238E27FC236}">
                <a16:creationId xmlns:a16="http://schemas.microsoft.com/office/drawing/2014/main" id="{F3297DA4-673E-484D-861B-09C82A34D3DB}"/>
              </a:ext>
            </a:extLst>
          </p:cNvPr>
          <p:cNvSpPr txBox="1"/>
          <p:nvPr userDrawn="1"/>
        </p:nvSpPr>
        <p:spPr>
          <a:xfrm>
            <a:off x="1058772" y="1073907"/>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Hvorfor er vi et team og </a:t>
            </a:r>
            <a:br>
              <a:rPr lang="nb-NO" sz="900" i="0">
                <a:latin typeface="Roboto Thin" panose="02000000000000000000" pitchFamily="2" charset="0"/>
              </a:rPr>
            </a:br>
            <a:r>
              <a:rPr lang="nb-NO" sz="900" i="0">
                <a:latin typeface="Roboto Thin" panose="02000000000000000000" pitchFamily="2" charset="0"/>
              </a:rPr>
              <a:t>hva er vår overordnede ambisjon?</a:t>
            </a:r>
          </a:p>
        </p:txBody>
      </p:sp>
      <p:sp>
        <p:nvSpPr>
          <p:cNvPr id="28" name="TextBox 27">
            <a:extLst>
              <a:ext uri="{FF2B5EF4-FFF2-40B4-BE49-F238E27FC236}">
                <a16:creationId xmlns:a16="http://schemas.microsoft.com/office/drawing/2014/main" id="{7CC2B3F2-A256-4DE9-8743-E621D66DE1A2}"/>
              </a:ext>
            </a:extLst>
          </p:cNvPr>
          <p:cNvSpPr txBox="1"/>
          <p:nvPr userDrawn="1"/>
        </p:nvSpPr>
        <p:spPr>
          <a:xfrm>
            <a:off x="3750642" y="1068091"/>
            <a:ext cx="2510337" cy="138499"/>
          </a:xfrm>
          <a:prstGeom prst="rect">
            <a:avLst/>
          </a:prstGeom>
          <a:noFill/>
        </p:spPr>
        <p:txBody>
          <a:bodyPr wrap="square" lIns="0" tIns="0" rIns="0" bIns="0" rtlCol="0">
            <a:spAutoFit/>
          </a:bodyPr>
          <a:lstStyle/>
          <a:p>
            <a:pPr algn="l"/>
            <a:r>
              <a:rPr lang="nb-NO" sz="900" i="0">
                <a:latin typeface="Roboto Thin" panose="02000000000000000000" pitchFamily="2" charset="0"/>
              </a:rPr>
              <a:t>Hva er gruppens konkrete mål?</a:t>
            </a:r>
          </a:p>
        </p:txBody>
      </p:sp>
      <p:sp>
        <p:nvSpPr>
          <p:cNvPr id="29" name="TextBox 28">
            <a:extLst>
              <a:ext uri="{FF2B5EF4-FFF2-40B4-BE49-F238E27FC236}">
                <a16:creationId xmlns:a16="http://schemas.microsoft.com/office/drawing/2014/main" id="{C3F2798B-9BB5-43E6-A361-3905CD323F69}"/>
              </a:ext>
            </a:extLst>
          </p:cNvPr>
          <p:cNvSpPr txBox="1"/>
          <p:nvPr userDrawn="1"/>
        </p:nvSpPr>
        <p:spPr>
          <a:xfrm>
            <a:off x="6569227" y="1073918"/>
            <a:ext cx="4448444" cy="138499"/>
          </a:xfrm>
          <a:prstGeom prst="rect">
            <a:avLst/>
          </a:prstGeom>
          <a:noFill/>
        </p:spPr>
        <p:txBody>
          <a:bodyPr wrap="square" lIns="0" tIns="0" rIns="0" bIns="0" rtlCol="0">
            <a:spAutoFit/>
          </a:bodyPr>
          <a:lstStyle/>
          <a:p>
            <a:pPr algn="l"/>
            <a:r>
              <a:rPr lang="nb-NO" sz="900" i="0">
                <a:latin typeface="Roboto Thin" panose="02000000000000000000" pitchFamily="2" charset="0"/>
              </a:rPr>
              <a:t>Hva er det nyttig for andre å vite om meg for at vi skal samarbeide best mulig?</a:t>
            </a:r>
          </a:p>
        </p:txBody>
      </p:sp>
      <p:sp>
        <p:nvSpPr>
          <p:cNvPr id="30" name="TextBox 29">
            <a:extLst>
              <a:ext uri="{FF2B5EF4-FFF2-40B4-BE49-F238E27FC236}">
                <a16:creationId xmlns:a16="http://schemas.microsoft.com/office/drawing/2014/main" id="{A5453C04-D683-4582-AF21-9D1F428D6AC5}"/>
              </a:ext>
            </a:extLst>
          </p:cNvPr>
          <p:cNvSpPr txBox="1"/>
          <p:nvPr userDrawn="1"/>
        </p:nvSpPr>
        <p:spPr>
          <a:xfrm>
            <a:off x="1064796" y="3239257"/>
            <a:ext cx="2510337" cy="415498"/>
          </a:xfrm>
          <a:prstGeom prst="rect">
            <a:avLst/>
          </a:prstGeom>
          <a:noFill/>
        </p:spPr>
        <p:txBody>
          <a:bodyPr wrap="square" lIns="0" tIns="0" rIns="0" bIns="0" rtlCol="0">
            <a:spAutoFit/>
          </a:bodyPr>
          <a:lstStyle/>
          <a:p>
            <a:pPr algn="l"/>
            <a:r>
              <a:rPr lang="nb-NO" sz="900" i="0">
                <a:latin typeface="Roboto Thin" panose="02000000000000000000" pitchFamily="2" charset="0"/>
              </a:rPr>
              <a:t>Gitt vårt formål, mål og hvem vi er, hvilke roller og ansvarsfordeling må vi sikre i dette teamet for å lykkes? </a:t>
            </a:r>
          </a:p>
        </p:txBody>
      </p:sp>
      <p:sp>
        <p:nvSpPr>
          <p:cNvPr id="31" name="TextBox 30">
            <a:extLst>
              <a:ext uri="{FF2B5EF4-FFF2-40B4-BE49-F238E27FC236}">
                <a16:creationId xmlns:a16="http://schemas.microsoft.com/office/drawing/2014/main" id="{776A1836-A02A-477D-9A43-C5085171801C}"/>
              </a:ext>
            </a:extLst>
          </p:cNvPr>
          <p:cNvSpPr txBox="1"/>
          <p:nvPr userDrawn="1"/>
        </p:nvSpPr>
        <p:spPr>
          <a:xfrm>
            <a:off x="3750642" y="3234647"/>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Hvordan kan vi best organisere arbeidet vårt for å lykkes med oppgavene og målene vi har?</a:t>
            </a:r>
          </a:p>
        </p:txBody>
      </p:sp>
      <p:sp>
        <p:nvSpPr>
          <p:cNvPr id="32" name="TextBox 31">
            <a:extLst>
              <a:ext uri="{FF2B5EF4-FFF2-40B4-BE49-F238E27FC236}">
                <a16:creationId xmlns:a16="http://schemas.microsoft.com/office/drawing/2014/main" id="{0954E1CF-92E8-4BC8-8FF6-29384F2CBBB7}"/>
              </a:ext>
            </a:extLst>
          </p:cNvPr>
          <p:cNvSpPr txBox="1"/>
          <p:nvPr userDrawn="1"/>
        </p:nvSpPr>
        <p:spPr>
          <a:xfrm>
            <a:off x="1058772" y="4931333"/>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Hvilke spilleregler bør vi ha for å jobbe best sammen som et team?</a:t>
            </a:r>
          </a:p>
        </p:txBody>
      </p:sp>
      <p:sp>
        <p:nvSpPr>
          <p:cNvPr id="33" name="TextBox 32">
            <a:extLst>
              <a:ext uri="{FF2B5EF4-FFF2-40B4-BE49-F238E27FC236}">
                <a16:creationId xmlns:a16="http://schemas.microsoft.com/office/drawing/2014/main" id="{E8F76B01-862E-49EA-A20F-2A2AD5261EDB}"/>
              </a:ext>
            </a:extLst>
          </p:cNvPr>
          <p:cNvSpPr txBox="1"/>
          <p:nvPr userDrawn="1"/>
        </p:nvSpPr>
        <p:spPr>
          <a:xfrm>
            <a:off x="3761390" y="4930034"/>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Hvordan kan vi følge opp det vi har avtalt i denne kontrakten og sikre at vi utvikler oss som et team? </a:t>
            </a:r>
          </a:p>
        </p:txBody>
      </p:sp>
    </p:spTree>
    <p:extLst>
      <p:ext uri="{BB962C8B-B14F-4D97-AF65-F5344CB8AC3E}">
        <p14:creationId xmlns:p14="http://schemas.microsoft.com/office/powerpoint/2010/main" val="3140143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versjon til utfylling med spørsmål">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8C97BA8A-9C31-4BA5-8751-5CA57F01EB53}"/>
              </a:ext>
            </a:extLst>
          </p:cNvPr>
          <p:cNvSpPr>
            <a:spLocks noGrp="1"/>
          </p:cNvSpPr>
          <p:nvPr>
            <p:ph type="title"/>
          </p:nvPr>
        </p:nvSpPr>
        <p:spPr>
          <a:xfrm rot="16200000">
            <a:off x="-1378070" y="2085989"/>
            <a:ext cx="3840681" cy="369334"/>
          </a:xfrm>
        </p:spPr>
        <p:txBody>
          <a:bodyPr/>
          <a:lstStyle>
            <a:lvl1pPr algn="r">
              <a:defRPr/>
            </a:lvl1pPr>
          </a:lstStyle>
          <a:p>
            <a:r>
              <a:rPr lang="nb-NO"/>
              <a:t>Vår teamkontrakt</a:t>
            </a:r>
          </a:p>
        </p:txBody>
      </p:sp>
      <p:sp>
        <p:nvSpPr>
          <p:cNvPr id="43" name="Rectangle 42">
            <a:extLst>
              <a:ext uri="{FF2B5EF4-FFF2-40B4-BE49-F238E27FC236}">
                <a16:creationId xmlns:a16="http://schemas.microsoft.com/office/drawing/2014/main" id="{42A4AFC7-0D70-430E-9FC2-8C866ED43CD9}"/>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025F9D18-ED38-42E8-9D5B-3CBBA0E178BE}"/>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45" name="Rectangle 44">
            <a:extLst>
              <a:ext uri="{FF2B5EF4-FFF2-40B4-BE49-F238E27FC236}">
                <a16:creationId xmlns:a16="http://schemas.microsoft.com/office/drawing/2014/main" id="{A87DDC9C-AE0F-4565-A1AC-9D0612C687E4}"/>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46" name="Rectangle 45">
            <a:extLst>
              <a:ext uri="{FF2B5EF4-FFF2-40B4-BE49-F238E27FC236}">
                <a16:creationId xmlns:a16="http://schemas.microsoft.com/office/drawing/2014/main" id="{26866F59-6D71-4313-975E-05406948D10B}"/>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47" name="Rectangle 46">
            <a:extLst>
              <a:ext uri="{FF2B5EF4-FFF2-40B4-BE49-F238E27FC236}">
                <a16:creationId xmlns:a16="http://schemas.microsoft.com/office/drawing/2014/main" id="{FDD2A8EA-B76E-451D-8718-723E595ADD4D}"/>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48" name="Rectangle 47">
            <a:extLst>
              <a:ext uri="{FF2B5EF4-FFF2-40B4-BE49-F238E27FC236}">
                <a16:creationId xmlns:a16="http://schemas.microsoft.com/office/drawing/2014/main" id="{B42EBDFF-8EFC-470F-A90F-7B6164B18105}"/>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49" name="Rectangle 48">
            <a:extLst>
              <a:ext uri="{FF2B5EF4-FFF2-40B4-BE49-F238E27FC236}">
                <a16:creationId xmlns:a16="http://schemas.microsoft.com/office/drawing/2014/main" id="{D529F7E5-1C80-4605-85B1-A39376DBE8F5}"/>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50" name="Rectangle 49">
            <a:extLst>
              <a:ext uri="{FF2B5EF4-FFF2-40B4-BE49-F238E27FC236}">
                <a16:creationId xmlns:a16="http://schemas.microsoft.com/office/drawing/2014/main" id="{BDEF0F51-1A9D-4D90-923F-D8396F85FA52}"/>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51" name="Rectangle 50">
            <a:extLst>
              <a:ext uri="{FF2B5EF4-FFF2-40B4-BE49-F238E27FC236}">
                <a16:creationId xmlns:a16="http://schemas.microsoft.com/office/drawing/2014/main" id="{6E1DF064-67E7-4336-BC26-A2337DC583AA}"/>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52" name="Rectangle 51">
            <a:extLst>
              <a:ext uri="{FF2B5EF4-FFF2-40B4-BE49-F238E27FC236}">
                <a16:creationId xmlns:a16="http://schemas.microsoft.com/office/drawing/2014/main" id="{8B8FB076-E77A-49FB-97FF-0F22B4054A6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53" name="Rectangle 52">
            <a:extLst>
              <a:ext uri="{FF2B5EF4-FFF2-40B4-BE49-F238E27FC236}">
                <a16:creationId xmlns:a16="http://schemas.microsoft.com/office/drawing/2014/main" id="{D70FBF1D-79BA-498B-BC6D-CBCA13C65DF5}"/>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54" name="Rectangle 53">
            <a:extLst>
              <a:ext uri="{FF2B5EF4-FFF2-40B4-BE49-F238E27FC236}">
                <a16:creationId xmlns:a16="http://schemas.microsoft.com/office/drawing/2014/main" id="{F129D90D-9B83-4E61-BBD7-62053290FEC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55" name="Rectangle 54">
            <a:extLst>
              <a:ext uri="{FF2B5EF4-FFF2-40B4-BE49-F238E27FC236}">
                <a16:creationId xmlns:a16="http://schemas.microsoft.com/office/drawing/2014/main" id="{1C0E1A78-7EC7-4D50-84F4-0926440C1B0F}"/>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56" name="Rectangle 55">
            <a:extLst>
              <a:ext uri="{FF2B5EF4-FFF2-40B4-BE49-F238E27FC236}">
                <a16:creationId xmlns:a16="http://schemas.microsoft.com/office/drawing/2014/main" id="{B1AA9FC7-F78D-40AC-A0D3-CCE1BDD8A11E}"/>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57" name="Straight Connector 56">
            <a:extLst>
              <a:ext uri="{FF2B5EF4-FFF2-40B4-BE49-F238E27FC236}">
                <a16:creationId xmlns:a16="http://schemas.microsoft.com/office/drawing/2014/main" id="{6F4BED6C-AF63-4164-B4AE-F50159500004}"/>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8733CF2-E029-4E73-B935-FC159445771F}"/>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30C678C-DFF8-489C-BDB9-50EF8E1D8381}"/>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60" name="Rectangle 59">
            <a:extLst>
              <a:ext uri="{FF2B5EF4-FFF2-40B4-BE49-F238E27FC236}">
                <a16:creationId xmlns:a16="http://schemas.microsoft.com/office/drawing/2014/main" id="{7BF17469-5C3A-4CD8-A7EB-4599163D532A}"/>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61" name="TextBox 60">
            <a:extLst>
              <a:ext uri="{FF2B5EF4-FFF2-40B4-BE49-F238E27FC236}">
                <a16:creationId xmlns:a16="http://schemas.microsoft.com/office/drawing/2014/main" id="{32F89DEF-3472-499C-A443-5C6DFCC3ECB6}"/>
              </a:ext>
            </a:extLst>
          </p:cNvPr>
          <p:cNvSpPr txBox="1"/>
          <p:nvPr userDrawn="1"/>
        </p:nvSpPr>
        <p:spPr>
          <a:xfrm>
            <a:off x="1058772" y="1073907"/>
            <a:ext cx="2510337"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Hvorfor er vi et team og </a:t>
            </a:r>
            <a:br>
              <a:rPr lang="nb-NO" sz="1200" b="0" i="0">
                <a:latin typeface="Roboto Thin" panose="02000000000000000000" pitchFamily="2" charset="0"/>
              </a:rPr>
            </a:br>
            <a:r>
              <a:rPr lang="nb-NO" sz="1200" b="0" i="0">
                <a:latin typeface="Roboto Thin" panose="02000000000000000000" pitchFamily="2" charset="0"/>
              </a:rPr>
              <a:t>hva er vår overordnede ambisjon?</a:t>
            </a:r>
            <a:endParaRPr lang="nb-NO" sz="1200" b="0" i="0">
              <a:solidFill>
                <a:schemeClr val="accent4"/>
              </a:solidFill>
              <a:latin typeface="Roboto Thin" panose="02000000000000000000" pitchFamily="2" charset="0"/>
            </a:endParaRPr>
          </a:p>
        </p:txBody>
      </p:sp>
      <p:sp>
        <p:nvSpPr>
          <p:cNvPr id="62" name="TextBox 61">
            <a:extLst>
              <a:ext uri="{FF2B5EF4-FFF2-40B4-BE49-F238E27FC236}">
                <a16:creationId xmlns:a16="http://schemas.microsoft.com/office/drawing/2014/main" id="{964F1CFA-A60A-4126-A503-AF576131A824}"/>
              </a:ext>
            </a:extLst>
          </p:cNvPr>
          <p:cNvSpPr txBox="1"/>
          <p:nvPr userDrawn="1"/>
        </p:nvSpPr>
        <p:spPr>
          <a:xfrm>
            <a:off x="3750642" y="1068091"/>
            <a:ext cx="2510337"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gruppens konkrete mål?</a:t>
            </a:r>
          </a:p>
          <a:p>
            <a:pPr algn="l"/>
            <a:endParaRPr lang="nb-NO" sz="1200" b="0" i="0">
              <a:latin typeface="Roboto Thin" panose="02000000000000000000" pitchFamily="2" charset="0"/>
            </a:endParaRPr>
          </a:p>
        </p:txBody>
      </p:sp>
      <p:sp>
        <p:nvSpPr>
          <p:cNvPr id="63" name="TextBox 62">
            <a:extLst>
              <a:ext uri="{FF2B5EF4-FFF2-40B4-BE49-F238E27FC236}">
                <a16:creationId xmlns:a16="http://schemas.microsoft.com/office/drawing/2014/main" id="{4F912BA0-E5FE-4E61-9438-988C9810ED08}"/>
              </a:ext>
            </a:extLst>
          </p:cNvPr>
          <p:cNvSpPr txBox="1"/>
          <p:nvPr userDrawn="1"/>
        </p:nvSpPr>
        <p:spPr>
          <a:xfrm>
            <a:off x="6569227" y="1073918"/>
            <a:ext cx="4448444"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det nyttig for andre å vite om meg for at vi skal samarbeide best mulig?</a:t>
            </a:r>
          </a:p>
        </p:txBody>
      </p:sp>
      <p:sp>
        <p:nvSpPr>
          <p:cNvPr id="64" name="TextBox 63">
            <a:extLst>
              <a:ext uri="{FF2B5EF4-FFF2-40B4-BE49-F238E27FC236}">
                <a16:creationId xmlns:a16="http://schemas.microsoft.com/office/drawing/2014/main" id="{B31AC0E2-A454-4E6D-8011-8DA79CD64A97}"/>
              </a:ext>
            </a:extLst>
          </p:cNvPr>
          <p:cNvSpPr txBox="1">
            <a:spLocks/>
          </p:cNvSpPr>
          <p:nvPr userDrawn="1"/>
        </p:nvSpPr>
        <p:spPr>
          <a:xfrm>
            <a:off x="1064796" y="397738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Gitt vårt formål, mål og hvem vi er, hvilke roller og ansvarsfordeling må vi sikre i dette teamet for å lykkes? </a:t>
            </a:r>
          </a:p>
        </p:txBody>
      </p:sp>
      <p:sp>
        <p:nvSpPr>
          <p:cNvPr id="65" name="TextBox 64">
            <a:extLst>
              <a:ext uri="{FF2B5EF4-FFF2-40B4-BE49-F238E27FC236}">
                <a16:creationId xmlns:a16="http://schemas.microsoft.com/office/drawing/2014/main" id="{31D9AE35-A86F-4481-A3B7-0F91FD727F52}"/>
              </a:ext>
            </a:extLst>
          </p:cNvPr>
          <p:cNvSpPr txBox="1">
            <a:spLocks/>
          </p:cNvSpPr>
          <p:nvPr userDrawn="1"/>
        </p:nvSpPr>
        <p:spPr>
          <a:xfrm>
            <a:off x="3789421" y="39727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best organisere arbeidet vårt for å lykkes med oppgavene og målene vi har?</a:t>
            </a:r>
          </a:p>
        </p:txBody>
      </p:sp>
      <p:sp>
        <p:nvSpPr>
          <p:cNvPr id="66" name="TextBox 65">
            <a:extLst>
              <a:ext uri="{FF2B5EF4-FFF2-40B4-BE49-F238E27FC236}">
                <a16:creationId xmlns:a16="http://schemas.microsoft.com/office/drawing/2014/main" id="{4A4ED036-90B9-40E9-804F-2E5B485509A9}"/>
              </a:ext>
            </a:extLst>
          </p:cNvPr>
          <p:cNvSpPr txBox="1">
            <a:spLocks/>
          </p:cNvSpPr>
          <p:nvPr userDrawn="1"/>
        </p:nvSpPr>
        <p:spPr>
          <a:xfrm>
            <a:off x="6514046" y="39580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Hvilke spilleregler bør vi ha for å jobbe best sammen som et team?</a:t>
            </a:r>
          </a:p>
          <a:p>
            <a:pPr algn="l"/>
            <a:endParaRPr lang="nb-NO" sz="1200" b="0" i="0">
              <a:latin typeface="Roboto Thin" panose="02000000000000000000" pitchFamily="2" charset="0"/>
            </a:endParaRPr>
          </a:p>
        </p:txBody>
      </p:sp>
      <p:sp>
        <p:nvSpPr>
          <p:cNvPr id="67" name="TextBox 66">
            <a:extLst>
              <a:ext uri="{FF2B5EF4-FFF2-40B4-BE49-F238E27FC236}">
                <a16:creationId xmlns:a16="http://schemas.microsoft.com/office/drawing/2014/main" id="{4282741A-392E-4C68-9B8D-74FB6A4BF6AE}"/>
              </a:ext>
            </a:extLst>
          </p:cNvPr>
          <p:cNvSpPr txBox="1">
            <a:spLocks/>
          </p:cNvSpPr>
          <p:nvPr userDrawn="1"/>
        </p:nvSpPr>
        <p:spPr>
          <a:xfrm>
            <a:off x="9238671" y="39567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følge opp det vi har avtalt i denne kontrakten og sikre at vi utvikler oss som et team? </a:t>
            </a:r>
          </a:p>
        </p:txBody>
      </p:sp>
      <p:cxnSp>
        <p:nvCxnSpPr>
          <p:cNvPr id="68" name="Straight Connector 67">
            <a:extLst>
              <a:ext uri="{FF2B5EF4-FFF2-40B4-BE49-F238E27FC236}">
                <a16:creationId xmlns:a16="http://schemas.microsoft.com/office/drawing/2014/main" id="{A2192A84-C799-4A09-BC27-C38DAEE7BF4D}"/>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3F1D6A3-40D4-42CD-9603-3E6D1D81669E}"/>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C52194A-5265-489A-9D85-4ECC83DBDC84}"/>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5544B81-66CC-4403-A71E-08BC129C83F9}"/>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76" name="Text Placeholder 33">
            <a:extLst>
              <a:ext uri="{FF2B5EF4-FFF2-40B4-BE49-F238E27FC236}">
                <a16:creationId xmlns:a16="http://schemas.microsoft.com/office/drawing/2014/main" id="{638ADC33-8117-4E79-B5DA-3865425AD234}"/>
              </a:ext>
            </a:extLst>
          </p:cNvPr>
          <p:cNvSpPr txBox="1">
            <a:spLocks/>
          </p:cNvSpPr>
          <p:nvPr userDrawn="1"/>
        </p:nvSpPr>
        <p:spPr>
          <a:xfrm>
            <a:off x="1053102" y="1486037"/>
            <a:ext cx="2498289" cy="168423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a:p>
        </p:txBody>
      </p:sp>
      <p:sp>
        <p:nvSpPr>
          <p:cNvPr id="79" name="Text Placeholder 78">
            <a:extLst>
              <a:ext uri="{FF2B5EF4-FFF2-40B4-BE49-F238E27FC236}">
                <a16:creationId xmlns:a16="http://schemas.microsoft.com/office/drawing/2014/main" id="{8FD91CA9-42E0-43E8-BC29-970005ABD557}"/>
              </a:ext>
            </a:extLst>
          </p:cNvPr>
          <p:cNvSpPr>
            <a:spLocks noGrp="1"/>
          </p:cNvSpPr>
          <p:nvPr>
            <p:ph type="body" sz="quarter" idx="10"/>
          </p:nvPr>
        </p:nvSpPr>
        <p:spPr>
          <a:xfrm>
            <a:off x="1065213" y="1485900"/>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0" name="Text Placeholder 78">
            <a:extLst>
              <a:ext uri="{FF2B5EF4-FFF2-40B4-BE49-F238E27FC236}">
                <a16:creationId xmlns:a16="http://schemas.microsoft.com/office/drawing/2014/main" id="{769F1C90-A6E3-41C0-8449-DE1028233A90}"/>
              </a:ext>
            </a:extLst>
          </p:cNvPr>
          <p:cNvSpPr>
            <a:spLocks noGrp="1"/>
          </p:cNvSpPr>
          <p:nvPr>
            <p:ph type="body" sz="quarter" idx="11"/>
          </p:nvPr>
        </p:nvSpPr>
        <p:spPr>
          <a:xfrm>
            <a:off x="3750642" y="1490984"/>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1" name="Text Placeholder 78">
            <a:extLst>
              <a:ext uri="{FF2B5EF4-FFF2-40B4-BE49-F238E27FC236}">
                <a16:creationId xmlns:a16="http://schemas.microsoft.com/office/drawing/2014/main" id="{CBD9D0E9-4F5A-407D-B3DC-A5CF5FF47F47}"/>
              </a:ext>
            </a:extLst>
          </p:cNvPr>
          <p:cNvSpPr>
            <a:spLocks noGrp="1"/>
          </p:cNvSpPr>
          <p:nvPr>
            <p:ph type="body" sz="quarter" idx="12"/>
          </p:nvPr>
        </p:nvSpPr>
        <p:spPr>
          <a:xfrm>
            <a:off x="1063624"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2" name="Text Placeholder 78">
            <a:extLst>
              <a:ext uri="{FF2B5EF4-FFF2-40B4-BE49-F238E27FC236}">
                <a16:creationId xmlns:a16="http://schemas.microsoft.com/office/drawing/2014/main" id="{D6066DE4-B40F-4782-A7DC-479CE539BC66}"/>
              </a:ext>
            </a:extLst>
          </p:cNvPr>
          <p:cNvSpPr>
            <a:spLocks noGrp="1"/>
          </p:cNvSpPr>
          <p:nvPr>
            <p:ph type="body" sz="quarter" idx="13"/>
          </p:nvPr>
        </p:nvSpPr>
        <p:spPr>
          <a:xfrm>
            <a:off x="3784318"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3" name="Text Placeholder 78">
            <a:extLst>
              <a:ext uri="{FF2B5EF4-FFF2-40B4-BE49-F238E27FC236}">
                <a16:creationId xmlns:a16="http://schemas.microsoft.com/office/drawing/2014/main" id="{D104D883-F2DE-4DA5-8D0B-54FA759B8541}"/>
              </a:ext>
            </a:extLst>
          </p:cNvPr>
          <p:cNvSpPr>
            <a:spLocks noGrp="1"/>
          </p:cNvSpPr>
          <p:nvPr>
            <p:ph type="body" sz="quarter" idx="14"/>
          </p:nvPr>
        </p:nvSpPr>
        <p:spPr>
          <a:xfrm>
            <a:off x="6512039"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4" name="Text Placeholder 78">
            <a:extLst>
              <a:ext uri="{FF2B5EF4-FFF2-40B4-BE49-F238E27FC236}">
                <a16:creationId xmlns:a16="http://schemas.microsoft.com/office/drawing/2014/main" id="{0B7384BE-50E3-46EC-88AA-C86D7B80EBB8}"/>
              </a:ext>
            </a:extLst>
          </p:cNvPr>
          <p:cNvSpPr>
            <a:spLocks noGrp="1"/>
          </p:cNvSpPr>
          <p:nvPr>
            <p:ph type="body" sz="quarter" idx="15"/>
          </p:nvPr>
        </p:nvSpPr>
        <p:spPr>
          <a:xfrm>
            <a:off x="9239760"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6271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versjon med fasilitatorspørsmål">
    <p:spTree>
      <p:nvGrpSpPr>
        <p:cNvPr id="1" name=""/>
        <p:cNvGrpSpPr/>
        <p:nvPr/>
      </p:nvGrpSpPr>
      <p:grpSpPr>
        <a:xfrm>
          <a:off x="0" y="0"/>
          <a:ext cx="0" cy="0"/>
          <a:chOff x="0" y="0"/>
          <a:chExt cx="0" cy="0"/>
        </a:xfrm>
      </p:grpSpPr>
      <p:sp>
        <p:nvSpPr>
          <p:cNvPr id="36" name="Text Placeholder 33">
            <a:extLst>
              <a:ext uri="{FF2B5EF4-FFF2-40B4-BE49-F238E27FC236}">
                <a16:creationId xmlns:a16="http://schemas.microsoft.com/office/drawing/2014/main" id="{5799AE17-48D0-4FDB-9427-C3C94992D9FA}"/>
              </a:ext>
            </a:extLst>
          </p:cNvPr>
          <p:cNvSpPr>
            <a:spLocks noGrp="1"/>
          </p:cNvSpPr>
          <p:nvPr>
            <p:ph type="body" sz="quarter" idx="12"/>
          </p:nvPr>
        </p:nvSpPr>
        <p:spPr>
          <a:xfrm>
            <a:off x="3750642" y="1864122"/>
            <a:ext cx="2498289" cy="1270552"/>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772" y="1865935"/>
            <a:ext cx="2498289" cy="126873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1247072" y="1829574"/>
            <a:ext cx="3512516" cy="553998"/>
          </a:xfrm>
          <a:prstGeom prst="rect">
            <a:avLst/>
          </a:prstGeom>
          <a:noFill/>
        </p:spPr>
        <p:txBody>
          <a:bodyPr wrap="square" lIns="0" tIns="0" rIns="0" bIns="0" rtlCol="0">
            <a:spAutoFit/>
          </a:bodyPr>
          <a:lstStyle/>
          <a:p>
            <a:pPr algn="l"/>
            <a:r>
              <a:rPr lang="nb-NO" sz="1800" err="1">
                <a:solidFill>
                  <a:schemeClr val="accent4"/>
                </a:solidFill>
                <a:latin typeface="Roboto Thin" panose="02000000000000000000" pitchFamily="2" charset="0"/>
              </a:rPr>
              <a:t>Fasilitatorspørsmål</a:t>
            </a:r>
            <a:r>
              <a:rPr lang="nb-NO" sz="1800">
                <a:solidFill>
                  <a:schemeClr val="accent4"/>
                </a:solidFill>
                <a:latin typeface="Roboto Thin" panose="02000000000000000000" pitchFamily="2" charset="0"/>
              </a:rPr>
              <a:t> og aktuelle hjelpespørsmål for hvert område</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6E8DCB13-4929-48D6-8BBA-6611B71E7125}"/>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7265DE1A-6669-4B3F-8911-C034CA2E0A81}"/>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079AC16A-3D04-4A9B-BF55-79C607C79EAD}"/>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C7704AFD-EC11-4B97-8D39-F86BE11A66D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48C197DA-C092-4A5A-92E5-3E47CE6098C9}"/>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E146B53F-54C1-4A94-B56D-26AC5FB9A5A0}"/>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C761B-5335-43E7-91EC-D14CFA53A2DD}"/>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3" name="TextBox 2">
            <a:extLst>
              <a:ext uri="{FF2B5EF4-FFF2-40B4-BE49-F238E27FC236}">
                <a16:creationId xmlns:a16="http://schemas.microsoft.com/office/drawing/2014/main" id="{E0BA5E82-B53F-45D9-BA8B-0393D9F48564}"/>
              </a:ext>
            </a:extLst>
          </p:cNvPr>
          <p:cNvSpPr txBox="1"/>
          <p:nvPr userDrawn="1"/>
        </p:nvSpPr>
        <p:spPr>
          <a:xfrm>
            <a:off x="1058772" y="1073907"/>
            <a:ext cx="2510337" cy="738664"/>
          </a:xfrm>
          <a:prstGeom prst="rect">
            <a:avLst/>
          </a:prstGeom>
          <a:noFill/>
        </p:spPr>
        <p:txBody>
          <a:bodyPr wrap="square" lIns="0" tIns="0" rIns="0" bIns="0" rtlCol="0">
            <a:spAutoFit/>
          </a:bodyPr>
          <a:lstStyle/>
          <a:p>
            <a:pPr algn="l"/>
            <a:r>
              <a:rPr lang="nb-NO" sz="1200" b="0" i="0">
                <a:latin typeface="Roboto Thin" panose="02000000000000000000" pitchFamily="2" charset="0"/>
              </a:rPr>
              <a:t>Hvorfor er vi et team og </a:t>
            </a:r>
            <a:br>
              <a:rPr lang="nb-NO" sz="1200" b="0" i="0">
                <a:latin typeface="Roboto Thin" panose="02000000000000000000" pitchFamily="2" charset="0"/>
              </a:rPr>
            </a:br>
            <a:r>
              <a:rPr lang="nb-NO" sz="1200" b="0" i="0">
                <a:latin typeface="Roboto Thin" panose="02000000000000000000" pitchFamily="2" charset="0"/>
              </a:rPr>
              <a:t>hva er vår overordnede ambisjon?</a:t>
            </a:r>
            <a:br>
              <a:rPr lang="nb-NO" sz="1200" b="0" i="0">
                <a:latin typeface="Roboto Thin" panose="02000000000000000000" pitchFamily="2" charset="0"/>
              </a:rPr>
            </a:br>
            <a:endParaRPr lang="nb-NO" sz="1200" b="0" i="0">
              <a:latin typeface="Roboto Thin" panose="02000000000000000000" pitchFamily="2" charset="0"/>
            </a:endParaRPr>
          </a:p>
          <a:p>
            <a:pPr algn="l"/>
            <a:r>
              <a:rPr lang="nb-NO" sz="1200" b="0" i="0">
                <a:solidFill>
                  <a:schemeClr val="accent4"/>
                </a:solidFill>
                <a:latin typeface="Roboto Thin" panose="02000000000000000000" pitchFamily="2" charset="0"/>
              </a:rPr>
              <a:t>Aktuelle hjelpespørsmål:</a:t>
            </a:r>
          </a:p>
        </p:txBody>
      </p:sp>
      <p:sp>
        <p:nvSpPr>
          <p:cNvPr id="31" name="TextBox 30">
            <a:extLst>
              <a:ext uri="{FF2B5EF4-FFF2-40B4-BE49-F238E27FC236}">
                <a16:creationId xmlns:a16="http://schemas.microsoft.com/office/drawing/2014/main" id="{CDABED73-03D3-4319-8CE4-B6FC660936D6}"/>
              </a:ext>
            </a:extLst>
          </p:cNvPr>
          <p:cNvSpPr txBox="1"/>
          <p:nvPr userDrawn="1"/>
        </p:nvSpPr>
        <p:spPr>
          <a:xfrm>
            <a:off x="3750642" y="1068091"/>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Hva er gruppens konkrete mål?</a:t>
            </a:r>
          </a:p>
          <a:p>
            <a:pPr algn="l"/>
            <a:endParaRPr lang="nb-NO" sz="1200" b="0" i="0">
              <a:latin typeface="Roboto Thin" panose="02000000000000000000" pitchFamily="2" charset="0"/>
            </a:endParaRP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a:p>
            <a:pPr algn="l"/>
            <a:endParaRPr lang="nb-NO" sz="1200" b="0" i="0">
              <a:latin typeface="Roboto Thin" panose="02000000000000000000" pitchFamily="2" charset="0"/>
            </a:endParaRPr>
          </a:p>
        </p:txBody>
      </p:sp>
      <p:sp>
        <p:nvSpPr>
          <p:cNvPr id="32" name="TextBox 31">
            <a:extLst>
              <a:ext uri="{FF2B5EF4-FFF2-40B4-BE49-F238E27FC236}">
                <a16:creationId xmlns:a16="http://schemas.microsoft.com/office/drawing/2014/main" id="{D45D5ECB-529D-417C-B0F7-1BE72C8C6AEB}"/>
              </a:ext>
            </a:extLst>
          </p:cNvPr>
          <p:cNvSpPr txBox="1"/>
          <p:nvPr userDrawn="1"/>
        </p:nvSpPr>
        <p:spPr>
          <a:xfrm>
            <a:off x="6569227" y="1073918"/>
            <a:ext cx="4448444"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det nyttig for andre å vite om meg for at vi skal samarbeide best mulig?</a:t>
            </a:r>
          </a:p>
        </p:txBody>
      </p:sp>
      <p:sp>
        <p:nvSpPr>
          <p:cNvPr id="33" name="TextBox 32">
            <a:extLst>
              <a:ext uri="{FF2B5EF4-FFF2-40B4-BE49-F238E27FC236}">
                <a16:creationId xmlns:a16="http://schemas.microsoft.com/office/drawing/2014/main" id="{EDC237D6-EF4C-4835-A593-FE02F2E4D5CB}"/>
              </a:ext>
            </a:extLst>
          </p:cNvPr>
          <p:cNvSpPr txBox="1">
            <a:spLocks/>
          </p:cNvSpPr>
          <p:nvPr userDrawn="1"/>
        </p:nvSpPr>
        <p:spPr>
          <a:xfrm>
            <a:off x="1064796" y="397738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Gitt vårt formål, mål og hvem vi er, hvilke roller og ansvarsfordeling må vi sikre i dette teamet for å lykkes? </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35" name="TextBox 34">
            <a:extLst>
              <a:ext uri="{FF2B5EF4-FFF2-40B4-BE49-F238E27FC236}">
                <a16:creationId xmlns:a16="http://schemas.microsoft.com/office/drawing/2014/main" id="{0E5D6B67-CD61-4F0D-9F5C-1AF57D5E7E16}"/>
              </a:ext>
            </a:extLst>
          </p:cNvPr>
          <p:cNvSpPr txBox="1">
            <a:spLocks/>
          </p:cNvSpPr>
          <p:nvPr userDrawn="1"/>
        </p:nvSpPr>
        <p:spPr>
          <a:xfrm>
            <a:off x="3789421" y="39727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best organisere arbeidet vårt for å lykkes med oppgavene og målene vi har?</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39" name="TextBox 38">
            <a:extLst>
              <a:ext uri="{FF2B5EF4-FFF2-40B4-BE49-F238E27FC236}">
                <a16:creationId xmlns:a16="http://schemas.microsoft.com/office/drawing/2014/main" id="{85191EBA-4479-4BE8-BD69-9572EC97BD4A}"/>
              </a:ext>
            </a:extLst>
          </p:cNvPr>
          <p:cNvSpPr txBox="1">
            <a:spLocks/>
          </p:cNvSpPr>
          <p:nvPr userDrawn="1"/>
        </p:nvSpPr>
        <p:spPr>
          <a:xfrm>
            <a:off x="6514046" y="39580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Hvilke spilleregler bør vi ha for å jobbe best sammen som et team?</a:t>
            </a:r>
          </a:p>
          <a:p>
            <a:pPr algn="l"/>
            <a:endParaRPr lang="nb-NO" sz="1200" b="0" i="0">
              <a:latin typeface="Roboto Thin" panose="02000000000000000000" pitchFamily="2" charset="0"/>
            </a:endParaRP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42" name="TextBox 41">
            <a:extLst>
              <a:ext uri="{FF2B5EF4-FFF2-40B4-BE49-F238E27FC236}">
                <a16:creationId xmlns:a16="http://schemas.microsoft.com/office/drawing/2014/main" id="{5CB74D12-5BF8-4131-A799-6A8BA4AD8893}"/>
              </a:ext>
            </a:extLst>
          </p:cNvPr>
          <p:cNvSpPr txBox="1">
            <a:spLocks/>
          </p:cNvSpPr>
          <p:nvPr userDrawn="1"/>
        </p:nvSpPr>
        <p:spPr>
          <a:xfrm>
            <a:off x="9238671" y="39567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følge opp det vi har avtalt i denne kontrakten og sikre at vi utvikler oss som et team? </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cxnSp>
        <p:nvCxnSpPr>
          <p:cNvPr id="43" name="Straight Connector 42">
            <a:extLst>
              <a:ext uri="{FF2B5EF4-FFF2-40B4-BE49-F238E27FC236}">
                <a16:creationId xmlns:a16="http://schemas.microsoft.com/office/drawing/2014/main" id="{FFFB6D79-2966-41EC-91E9-2C27C0389CD0}"/>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 Placeholder 33">
            <a:extLst>
              <a:ext uri="{FF2B5EF4-FFF2-40B4-BE49-F238E27FC236}">
                <a16:creationId xmlns:a16="http://schemas.microsoft.com/office/drawing/2014/main" id="{8E6AFEFF-907F-4823-B793-C4D063714491}"/>
              </a:ext>
            </a:extLst>
          </p:cNvPr>
          <p:cNvSpPr>
            <a:spLocks noGrp="1"/>
          </p:cNvSpPr>
          <p:nvPr>
            <p:ph type="body" sz="quarter" idx="17"/>
          </p:nvPr>
        </p:nvSpPr>
        <p:spPr>
          <a:xfrm>
            <a:off x="1076844" y="4953968"/>
            <a:ext cx="2498289" cy="1392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5" name="Text Placeholder 33">
            <a:extLst>
              <a:ext uri="{FF2B5EF4-FFF2-40B4-BE49-F238E27FC236}">
                <a16:creationId xmlns:a16="http://schemas.microsoft.com/office/drawing/2014/main" id="{1EEAF48F-7795-4053-8482-669EBCB81148}"/>
              </a:ext>
            </a:extLst>
          </p:cNvPr>
          <p:cNvSpPr>
            <a:spLocks noGrp="1"/>
          </p:cNvSpPr>
          <p:nvPr>
            <p:ph type="body" sz="quarter" idx="18"/>
          </p:nvPr>
        </p:nvSpPr>
        <p:spPr>
          <a:xfrm>
            <a:off x="3801469"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6" name="Text Placeholder 33">
            <a:extLst>
              <a:ext uri="{FF2B5EF4-FFF2-40B4-BE49-F238E27FC236}">
                <a16:creationId xmlns:a16="http://schemas.microsoft.com/office/drawing/2014/main" id="{F5854C4D-A2D4-4D10-9407-35EC9F57AC8E}"/>
              </a:ext>
            </a:extLst>
          </p:cNvPr>
          <p:cNvSpPr>
            <a:spLocks noGrp="1"/>
          </p:cNvSpPr>
          <p:nvPr>
            <p:ph type="body" sz="quarter" idx="19"/>
          </p:nvPr>
        </p:nvSpPr>
        <p:spPr>
          <a:xfrm>
            <a:off x="6526093"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7" name="Text Placeholder 33">
            <a:extLst>
              <a:ext uri="{FF2B5EF4-FFF2-40B4-BE49-F238E27FC236}">
                <a16:creationId xmlns:a16="http://schemas.microsoft.com/office/drawing/2014/main" id="{2BC8FA06-4C87-4AE7-86C3-57002731D990}"/>
              </a:ext>
            </a:extLst>
          </p:cNvPr>
          <p:cNvSpPr>
            <a:spLocks noGrp="1"/>
          </p:cNvSpPr>
          <p:nvPr>
            <p:ph type="body" sz="quarter" idx="20"/>
          </p:nvPr>
        </p:nvSpPr>
        <p:spPr>
          <a:xfrm>
            <a:off x="9250720"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37" name="Straight Connector 36">
            <a:extLst>
              <a:ext uri="{FF2B5EF4-FFF2-40B4-BE49-F238E27FC236}">
                <a16:creationId xmlns:a16="http://schemas.microsoft.com/office/drawing/2014/main" id="{DA2073C2-81E5-4AD0-A962-32E5B5AD9A8F}"/>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0D75DB7-8071-439B-9792-3D586D4B9EF2}"/>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48608D-C484-4D76-9E2D-80D23BFF2700}"/>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776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llow-up_Mal til utskri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CE8620-13D9-42F0-A23A-316195D03EC9}"/>
              </a:ext>
            </a:extLst>
          </p:cNvPr>
          <p:cNvSpPr txBox="1">
            <a:spLocks/>
          </p:cNvSpPr>
          <p:nvPr userDrawn="1"/>
        </p:nvSpPr>
        <p:spPr>
          <a:xfrm rot="16200000">
            <a:off x="-1378070" y="2085989"/>
            <a:ext cx="3840681" cy="369334"/>
          </a:xfrm>
          <a:prstGeom prst="rect">
            <a:avLst/>
          </a:prstGeom>
        </p:spPr>
        <p:txBody>
          <a:bodyPr/>
          <a:lstStyle>
            <a:lvl1pPr algn="r"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a:lstStyle>
          <a:p>
            <a:r>
              <a:rPr lang="nb-NO">
                <a:solidFill>
                  <a:schemeClr val="accent4"/>
                </a:solidFill>
              </a:rPr>
              <a:t>[</a:t>
            </a:r>
            <a:r>
              <a:rPr lang="nb-NO" err="1">
                <a:solidFill>
                  <a:schemeClr val="accent4"/>
                </a:solidFill>
              </a:rPr>
              <a:t>Follow</a:t>
            </a:r>
            <a:r>
              <a:rPr lang="nb-NO">
                <a:solidFill>
                  <a:schemeClr val="accent4"/>
                </a:solidFill>
              </a:rPr>
              <a:t>-up mal til utskrift]</a:t>
            </a:r>
          </a:p>
        </p:txBody>
      </p:sp>
      <p:sp>
        <p:nvSpPr>
          <p:cNvPr id="7" name="Rectangle 6">
            <a:extLst>
              <a:ext uri="{FF2B5EF4-FFF2-40B4-BE49-F238E27FC236}">
                <a16:creationId xmlns:a16="http://schemas.microsoft.com/office/drawing/2014/main" id="{20D2FE0D-15E1-43FF-AE9D-DFD6913B761B}"/>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AC1F6C11-4FA7-45FC-8016-9953BBBE0498}"/>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 nå?</a:t>
            </a:r>
          </a:p>
        </p:txBody>
      </p:sp>
      <p:sp>
        <p:nvSpPr>
          <p:cNvPr id="9" name="Rectangle 8">
            <a:extLst>
              <a:ext uri="{FF2B5EF4-FFF2-40B4-BE49-F238E27FC236}">
                <a16:creationId xmlns:a16="http://schemas.microsoft.com/office/drawing/2014/main" id="{BAD68A5E-F859-4C0A-8BB9-22B0D61EB3FC}"/>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48BDAEE8-80B5-40D4-9642-AFE0E09D37BE}"/>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6B0DD1FD-5900-44DA-986A-7506D3AAA05F}"/>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C0AA7AA0-B93E-4CF1-B8D6-7755445B9BE7}"/>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33484E3A-B5B3-4348-B073-11C7D838133F}"/>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80429BC3-B138-473E-AE6E-D7D5B85BB124}"/>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 videre?</a:t>
            </a:r>
          </a:p>
        </p:txBody>
      </p:sp>
      <p:sp>
        <p:nvSpPr>
          <p:cNvPr id="15" name="Rectangle 14">
            <a:extLst>
              <a:ext uri="{FF2B5EF4-FFF2-40B4-BE49-F238E27FC236}">
                <a16:creationId xmlns:a16="http://schemas.microsoft.com/office/drawing/2014/main" id="{E9C86101-92B6-492F-AD5F-D0F8C1E822FD}"/>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0F9BE215-F37F-45C9-8DCE-43F35E02609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hverandre</a:t>
            </a:r>
          </a:p>
        </p:txBody>
      </p:sp>
      <p:sp>
        <p:nvSpPr>
          <p:cNvPr id="17" name="Rectangle 16">
            <a:extLst>
              <a:ext uri="{FF2B5EF4-FFF2-40B4-BE49-F238E27FC236}">
                <a16:creationId xmlns:a16="http://schemas.microsoft.com/office/drawing/2014/main" id="{DA1D8322-69B0-47BD-ABCB-B9F12B7DA0D1}"/>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C6DA1A46-91CE-4264-B5B1-F2DEA9C0B5F6}"/>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57AABA85-68E5-4084-9250-108CC6D21438}"/>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8A37746C-A0FC-41F2-BB4E-20BAE5B275E0}"/>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1BC9B579-AFBA-47E5-A737-DFFD44A17440}"/>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04EA15-D145-4342-95C4-E68AA801EAE2}"/>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2684A3E-4C6A-43BD-A28B-AAA576A80B50}"/>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4" name="Rectangle 23">
            <a:extLst>
              <a:ext uri="{FF2B5EF4-FFF2-40B4-BE49-F238E27FC236}">
                <a16:creationId xmlns:a16="http://schemas.microsoft.com/office/drawing/2014/main" id="{F626606F-3E31-4F00-A397-807F7C4C1CF8}"/>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5" name="TextBox 24">
            <a:extLst>
              <a:ext uri="{FF2B5EF4-FFF2-40B4-BE49-F238E27FC236}">
                <a16:creationId xmlns:a16="http://schemas.microsoft.com/office/drawing/2014/main" id="{2C85055C-C9C7-46C4-A8BC-00C29BAD450C}"/>
              </a:ext>
            </a:extLst>
          </p:cNvPr>
          <p:cNvSpPr txBox="1"/>
          <p:nvPr userDrawn="1"/>
        </p:nvSpPr>
        <p:spPr>
          <a:xfrm>
            <a:off x="1058772" y="1073907"/>
            <a:ext cx="2510337" cy="276999"/>
          </a:xfrm>
          <a:prstGeom prst="rect">
            <a:avLst/>
          </a:prstGeom>
          <a:noFill/>
        </p:spPr>
        <p:txBody>
          <a:bodyPr wrap="square" lIns="0" tIns="0" rIns="0" bIns="0" rtlCol="0">
            <a:spAutoFit/>
          </a:bodyPr>
          <a:lstStyle/>
          <a:p>
            <a:r>
              <a:rPr lang="nb-NO" sz="900" i="0" kern="1200">
                <a:solidFill>
                  <a:schemeClr val="tx1"/>
                </a:solidFill>
                <a:latin typeface="Roboto Thin" panose="02000000000000000000" pitchFamily="2" charset="0"/>
              </a:rPr>
              <a:t>Gir formålet vårt fortsatt mening eller bør det justeres? I så fall til hva?</a:t>
            </a:r>
          </a:p>
        </p:txBody>
      </p:sp>
      <p:sp>
        <p:nvSpPr>
          <p:cNvPr id="26" name="TextBox 25">
            <a:extLst>
              <a:ext uri="{FF2B5EF4-FFF2-40B4-BE49-F238E27FC236}">
                <a16:creationId xmlns:a16="http://schemas.microsoft.com/office/drawing/2014/main" id="{9C5E0438-E3E2-42A7-9DA7-9D2ECF9BC6DF}"/>
              </a:ext>
            </a:extLst>
          </p:cNvPr>
          <p:cNvSpPr txBox="1"/>
          <p:nvPr userDrawn="1"/>
        </p:nvSpPr>
        <p:spPr>
          <a:xfrm>
            <a:off x="3750642" y="1068091"/>
            <a:ext cx="2510337" cy="138499"/>
          </a:xfrm>
          <a:prstGeom prst="rect">
            <a:avLst/>
          </a:prstGeom>
          <a:noFill/>
        </p:spPr>
        <p:txBody>
          <a:bodyPr wrap="square" lIns="0" tIns="0" rIns="0" bIns="0" rtlCol="0">
            <a:spAutoFit/>
          </a:bodyPr>
          <a:lstStyle/>
          <a:p>
            <a:pPr algn="l"/>
            <a:r>
              <a:rPr lang="nb-NO" sz="900" b="0" i="0">
                <a:latin typeface="Roboto Thin" panose="02000000000000000000" pitchFamily="2" charset="0"/>
              </a:rPr>
              <a:t>Hva er NÅ våre viktigste mål?</a:t>
            </a:r>
          </a:p>
        </p:txBody>
      </p:sp>
      <p:sp>
        <p:nvSpPr>
          <p:cNvPr id="27" name="TextBox 26">
            <a:extLst>
              <a:ext uri="{FF2B5EF4-FFF2-40B4-BE49-F238E27FC236}">
                <a16:creationId xmlns:a16="http://schemas.microsoft.com/office/drawing/2014/main" id="{77EE5374-A66D-4064-A652-63BC22FABC57}"/>
              </a:ext>
            </a:extLst>
          </p:cNvPr>
          <p:cNvSpPr txBox="1"/>
          <p:nvPr userDrawn="1"/>
        </p:nvSpPr>
        <p:spPr>
          <a:xfrm>
            <a:off x="6569227" y="1073918"/>
            <a:ext cx="4448444" cy="553998"/>
          </a:xfrm>
          <a:prstGeom prst="rect">
            <a:avLst/>
          </a:prstGeom>
          <a:noFill/>
        </p:spPr>
        <p:txBody>
          <a:bodyPr wrap="square" lIns="0" tIns="0" rIns="0" bIns="0" rtlCol="0">
            <a:spAutoFit/>
          </a:bodyPr>
          <a:lstStyle/>
          <a:p>
            <a:pPr algn="l"/>
            <a:r>
              <a:rPr lang="nb-NO" sz="900" i="0">
                <a:latin typeface="Roboto" panose="02000000000000000000" pitchFamily="2" charset="0"/>
                <a:ea typeface="Roboto" panose="02000000000000000000" pitchFamily="2" charset="0"/>
                <a:cs typeface="Roboto" panose="02000000000000000000" pitchFamily="2" charset="0"/>
              </a:rPr>
              <a:t>Hver deltaker deler om seg selv: </a:t>
            </a:r>
          </a:p>
          <a:p>
            <a:pPr algn="l"/>
            <a:r>
              <a:rPr lang="nb-NO" sz="900" i="0">
                <a:latin typeface="Roboto Thin" panose="02000000000000000000" pitchFamily="2" charset="0"/>
              </a:rPr>
              <a:t>Hva opplever jeg å ha bidratt med i teamet? </a:t>
            </a:r>
          </a:p>
          <a:p>
            <a:pPr algn="l"/>
            <a:r>
              <a:rPr lang="nb-NO" sz="900" i="0">
                <a:latin typeface="Roboto Thin" panose="02000000000000000000" pitchFamily="2" charset="0"/>
              </a:rPr>
              <a:t>Hva ønsker jeg å justere og utvikle meg på og gjerne mottar tilbakemelding på i vårt videre samarbeid? </a:t>
            </a:r>
          </a:p>
        </p:txBody>
      </p:sp>
      <p:sp>
        <p:nvSpPr>
          <p:cNvPr id="28" name="TextBox 27">
            <a:extLst>
              <a:ext uri="{FF2B5EF4-FFF2-40B4-BE49-F238E27FC236}">
                <a16:creationId xmlns:a16="http://schemas.microsoft.com/office/drawing/2014/main" id="{CF9A1778-D234-4B48-A73C-1693A1AE0938}"/>
              </a:ext>
            </a:extLst>
          </p:cNvPr>
          <p:cNvSpPr txBox="1">
            <a:spLocks/>
          </p:cNvSpPr>
          <p:nvPr userDrawn="1"/>
        </p:nvSpPr>
        <p:spPr>
          <a:xfrm>
            <a:off x="1064796" y="397738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Gitt vårt formål, mål og hvem vi er, hvilke roller og ansvarsfordeling må vi sikre i dette teamet for å lykkes?</a:t>
            </a: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29" name="TextBox 28">
            <a:extLst>
              <a:ext uri="{FF2B5EF4-FFF2-40B4-BE49-F238E27FC236}">
                <a16:creationId xmlns:a16="http://schemas.microsoft.com/office/drawing/2014/main" id="{CD541F3B-45A9-4990-A5E9-1882A60F51C1}"/>
              </a:ext>
            </a:extLst>
          </p:cNvPr>
          <p:cNvSpPr txBox="1">
            <a:spLocks/>
          </p:cNvSpPr>
          <p:nvPr userDrawn="1"/>
        </p:nvSpPr>
        <p:spPr>
          <a:xfrm>
            <a:off x="3789421" y="397277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Hvordan kan vi best organisere arbeidet vårt for å lykkes med oppgavene og målene vi har?</a:t>
            </a:r>
          </a:p>
          <a:p>
            <a:pPr algn="l"/>
            <a:endParaRPr lang="nb-NO" sz="900" i="1">
              <a:latin typeface="Roboto Thin" panose="02000000000000000000" pitchFamily="2" charset="0"/>
            </a:endParaRP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30" name="TextBox 29">
            <a:extLst>
              <a:ext uri="{FF2B5EF4-FFF2-40B4-BE49-F238E27FC236}">
                <a16:creationId xmlns:a16="http://schemas.microsoft.com/office/drawing/2014/main" id="{D05BC3E7-B2B1-4925-BF89-59557EF5B38B}"/>
              </a:ext>
            </a:extLst>
          </p:cNvPr>
          <p:cNvSpPr txBox="1">
            <a:spLocks/>
          </p:cNvSpPr>
          <p:nvPr userDrawn="1"/>
        </p:nvSpPr>
        <p:spPr>
          <a:xfrm>
            <a:off x="6514046" y="3958075"/>
            <a:ext cx="2510337" cy="553998"/>
          </a:xfrm>
          <a:prstGeom prst="rect">
            <a:avLst/>
          </a:prstGeom>
          <a:noFill/>
        </p:spPr>
        <p:txBody>
          <a:bodyPr wrap="square" lIns="0" tIns="0" rIns="0" bIns="0" rtlCol="0">
            <a:spAutoFit/>
          </a:bodyPr>
          <a:lstStyle/>
          <a:p>
            <a:r>
              <a:rPr lang="nb-NO" sz="900" i="1">
                <a:latin typeface="Roboto Thin" panose="02000000000000000000" pitchFamily="2" charset="0"/>
              </a:rPr>
              <a:t>Hvilke spilleregler bør vi ha for å jobbe best sammen som et team?</a:t>
            </a:r>
          </a:p>
          <a:p>
            <a:endParaRPr lang="nb-NO" sz="900" i="0">
              <a:latin typeface="Roboto Thin" panose="02000000000000000000" pitchFamily="2" charset="0"/>
            </a:endParaRP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31" name="TextBox 30">
            <a:extLst>
              <a:ext uri="{FF2B5EF4-FFF2-40B4-BE49-F238E27FC236}">
                <a16:creationId xmlns:a16="http://schemas.microsoft.com/office/drawing/2014/main" id="{E0C84EA7-3499-4800-BDD4-45678F288A4D}"/>
              </a:ext>
            </a:extLst>
          </p:cNvPr>
          <p:cNvSpPr txBox="1">
            <a:spLocks/>
          </p:cNvSpPr>
          <p:nvPr userDrawn="1"/>
        </p:nvSpPr>
        <p:spPr>
          <a:xfrm>
            <a:off x="9238671" y="395677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Hvordan kan vi følge opp det vi har avtalt i denne kontrakten og sikre at vi utvikler oss som et team?</a:t>
            </a:r>
          </a:p>
          <a:p>
            <a:pPr algn="l"/>
            <a:endParaRPr lang="nb-NO" sz="900" i="1">
              <a:latin typeface="Roboto Thin" panose="02000000000000000000" pitchFamily="2" charset="0"/>
            </a:endParaRPr>
          </a:p>
          <a:p>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cxnSp>
        <p:nvCxnSpPr>
          <p:cNvPr id="32" name="Straight Connector 31">
            <a:extLst>
              <a:ext uri="{FF2B5EF4-FFF2-40B4-BE49-F238E27FC236}">
                <a16:creationId xmlns:a16="http://schemas.microsoft.com/office/drawing/2014/main" id="{988A53C1-7602-4A12-B4E7-66007D878A01}"/>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531F23-D08D-494B-8078-5FAFC0D5B0CA}"/>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10963F-A221-4AA1-A706-DFF6E4F735E4}"/>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EBDC8DC-C2CC-4D13-B40F-CBCBD5E303B7}"/>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CFAF2E-8FB4-441B-9343-9B4B2323143C}"/>
              </a:ext>
            </a:extLst>
          </p:cNvPr>
          <p:cNvSpPr txBox="1"/>
          <p:nvPr userDrawn="1"/>
        </p:nvSpPr>
        <p:spPr>
          <a:xfrm>
            <a:off x="6565529" y="2431393"/>
            <a:ext cx="4192558" cy="276999"/>
          </a:xfrm>
          <a:prstGeom prst="rect">
            <a:avLst/>
          </a:prstGeom>
          <a:noFill/>
        </p:spPr>
        <p:txBody>
          <a:bodyPr wrap="square" lIns="0" tIns="0" rIns="0" bIns="0" rtlCol="0">
            <a:spAutoFit/>
          </a:bodyPr>
          <a:lstStyle/>
          <a:p>
            <a:pPr algn="l"/>
            <a:r>
              <a:rPr lang="nb-NO" sz="900" i="0">
                <a:latin typeface="Roboto" panose="02000000000000000000" pitchFamily="2" charset="0"/>
                <a:ea typeface="Roboto" panose="02000000000000000000" pitchFamily="2" charset="0"/>
                <a:cs typeface="Roboto" panose="02000000000000000000" pitchFamily="2" charset="0"/>
              </a:rPr>
              <a:t>Hver deltaker gir tilbakemelding til de andre:</a:t>
            </a:r>
          </a:p>
          <a:p>
            <a:pPr algn="l"/>
            <a:r>
              <a:rPr lang="nb-NO" sz="900" i="0">
                <a:latin typeface="Roboto Thin" panose="02000000000000000000" pitchFamily="2" charset="0"/>
              </a:rPr>
              <a:t>Hva har jeg satt pris på ved deg i vårt samarbeid? </a:t>
            </a:r>
          </a:p>
        </p:txBody>
      </p:sp>
    </p:spTree>
    <p:extLst>
      <p:ext uri="{BB962C8B-B14F-4D97-AF65-F5344CB8AC3E}">
        <p14:creationId xmlns:p14="http://schemas.microsoft.com/office/powerpoint/2010/main" val="1504427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llow-up mal til utfyll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032F90-D218-4A7B-AC65-1A99DD66E5F6}"/>
              </a:ext>
            </a:extLst>
          </p:cNvPr>
          <p:cNvSpPr txBox="1">
            <a:spLocks/>
          </p:cNvSpPr>
          <p:nvPr userDrawn="1"/>
        </p:nvSpPr>
        <p:spPr>
          <a:xfrm rot="16200000">
            <a:off x="-1378070" y="2085989"/>
            <a:ext cx="3840681" cy="369334"/>
          </a:xfrm>
          <a:prstGeom prst="rect">
            <a:avLst/>
          </a:prstGeom>
        </p:spPr>
        <p:txBody>
          <a:bodyPr/>
          <a:lstStyle>
            <a:lvl1pPr algn="r"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a:lstStyle>
          <a:p>
            <a:r>
              <a:rPr lang="nb-NO"/>
              <a:t>Vår </a:t>
            </a:r>
            <a:r>
              <a:rPr lang="nb-NO" err="1"/>
              <a:t>Follow</a:t>
            </a:r>
            <a:r>
              <a:rPr lang="nb-NO"/>
              <a:t>-up</a:t>
            </a:r>
          </a:p>
        </p:txBody>
      </p:sp>
      <p:sp>
        <p:nvSpPr>
          <p:cNvPr id="7" name="Rectangle 6">
            <a:extLst>
              <a:ext uri="{FF2B5EF4-FFF2-40B4-BE49-F238E27FC236}">
                <a16:creationId xmlns:a16="http://schemas.microsoft.com/office/drawing/2014/main" id="{6227F881-D828-40C4-95A4-F2127C2F7CC4}"/>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E334173B-92AC-499D-8EF4-46CBF9C3CEFA}"/>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 nå?</a:t>
            </a:r>
          </a:p>
        </p:txBody>
      </p:sp>
      <p:sp>
        <p:nvSpPr>
          <p:cNvPr id="9" name="Rectangle 8">
            <a:extLst>
              <a:ext uri="{FF2B5EF4-FFF2-40B4-BE49-F238E27FC236}">
                <a16:creationId xmlns:a16="http://schemas.microsoft.com/office/drawing/2014/main" id="{3E3789A2-9415-4F95-80F9-EC467B07E057}"/>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F9885F89-D536-4FB7-8B36-741B990A3095}"/>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B14F540D-88BE-4FB4-84A2-EAC27E40B6AC}"/>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F189F409-C7D2-473C-8089-ABED990C6932}"/>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8EFC75B0-EDAE-4C3C-9148-4604B128EB59}"/>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208CEDD1-3CE0-4801-8A12-EA48E1E0C50B}"/>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 videre?</a:t>
            </a:r>
          </a:p>
        </p:txBody>
      </p:sp>
      <p:sp>
        <p:nvSpPr>
          <p:cNvPr id="15" name="Rectangle 14">
            <a:extLst>
              <a:ext uri="{FF2B5EF4-FFF2-40B4-BE49-F238E27FC236}">
                <a16:creationId xmlns:a16="http://schemas.microsoft.com/office/drawing/2014/main" id="{68DBE1DF-811F-4572-95E8-9DEF18247298}"/>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191EA921-93D6-4E79-A485-2061058AC75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hverandre</a:t>
            </a:r>
          </a:p>
        </p:txBody>
      </p:sp>
      <p:sp>
        <p:nvSpPr>
          <p:cNvPr id="17" name="Rectangle 16">
            <a:extLst>
              <a:ext uri="{FF2B5EF4-FFF2-40B4-BE49-F238E27FC236}">
                <a16:creationId xmlns:a16="http://schemas.microsoft.com/office/drawing/2014/main" id="{97C6EE67-9C7C-4AC4-8B84-9DD055FF889B}"/>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0B54DE64-0E40-426B-9A0B-95E31691F349}"/>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559A372F-68A5-4761-AF64-2A21DCE039A0}"/>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D669AC53-A434-4583-8A72-DBEBF52EF554}"/>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7D669B77-676C-4692-8497-E585604759B4}"/>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1C733F-DE4A-4D86-AC65-655E33EC06C3}"/>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6A1A69C-EE2C-4E16-9FA9-F029C4BDDB68}"/>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4" name="Rectangle 23">
            <a:extLst>
              <a:ext uri="{FF2B5EF4-FFF2-40B4-BE49-F238E27FC236}">
                <a16:creationId xmlns:a16="http://schemas.microsoft.com/office/drawing/2014/main" id="{39A9709E-3753-4265-A957-D6944029229B}"/>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5" name="TextBox 24">
            <a:extLst>
              <a:ext uri="{FF2B5EF4-FFF2-40B4-BE49-F238E27FC236}">
                <a16:creationId xmlns:a16="http://schemas.microsoft.com/office/drawing/2014/main" id="{28C4A404-FE11-4123-890F-0414E9A62E2E}"/>
              </a:ext>
            </a:extLst>
          </p:cNvPr>
          <p:cNvSpPr txBox="1"/>
          <p:nvPr userDrawn="1"/>
        </p:nvSpPr>
        <p:spPr>
          <a:xfrm>
            <a:off x="1058772" y="1073907"/>
            <a:ext cx="2510337" cy="369332"/>
          </a:xfrm>
          <a:prstGeom prst="rect">
            <a:avLst/>
          </a:prstGeom>
          <a:noFill/>
        </p:spPr>
        <p:txBody>
          <a:bodyPr wrap="square" lIns="0" tIns="0" rIns="0" bIns="0" rtlCol="0">
            <a:spAutoFit/>
          </a:bodyPr>
          <a:lstStyle/>
          <a:p>
            <a:r>
              <a:rPr lang="nb-NO" sz="1200" i="0" kern="1200">
                <a:solidFill>
                  <a:schemeClr val="tx1"/>
                </a:solidFill>
                <a:latin typeface="Roboto Thin" panose="02000000000000000000" pitchFamily="2" charset="0"/>
                <a:ea typeface="+mn-ea"/>
                <a:cs typeface="+mn-cs"/>
              </a:rPr>
              <a:t>Gir formålet vårt fortsatt mening eller bør det justeres? I så fall til hva?</a:t>
            </a:r>
          </a:p>
        </p:txBody>
      </p:sp>
      <p:sp>
        <p:nvSpPr>
          <p:cNvPr id="26" name="TextBox 25">
            <a:extLst>
              <a:ext uri="{FF2B5EF4-FFF2-40B4-BE49-F238E27FC236}">
                <a16:creationId xmlns:a16="http://schemas.microsoft.com/office/drawing/2014/main" id="{B6C6F2A9-8956-4F3C-BEF4-202CA029F9EC}"/>
              </a:ext>
            </a:extLst>
          </p:cNvPr>
          <p:cNvSpPr txBox="1"/>
          <p:nvPr userDrawn="1"/>
        </p:nvSpPr>
        <p:spPr>
          <a:xfrm>
            <a:off x="3750642" y="1068091"/>
            <a:ext cx="2510337" cy="184666"/>
          </a:xfrm>
          <a:prstGeom prst="rect">
            <a:avLst/>
          </a:prstGeom>
          <a:noFill/>
        </p:spPr>
        <p:txBody>
          <a:bodyPr wrap="square" lIns="0" tIns="0" rIns="0" bIns="0" rtlCol="0">
            <a:spAutoFit/>
          </a:bodyPr>
          <a:lstStyle/>
          <a:p>
            <a:pPr algn="l"/>
            <a:r>
              <a:rPr lang="nb-NO" sz="1200" b="0" i="0">
                <a:latin typeface="Roboto Thin" panose="02000000000000000000" pitchFamily="2" charset="0"/>
              </a:rPr>
              <a:t>Hva er NÅ våre viktigste mål?</a:t>
            </a:r>
          </a:p>
        </p:txBody>
      </p:sp>
      <p:sp>
        <p:nvSpPr>
          <p:cNvPr id="27" name="TextBox 26">
            <a:extLst>
              <a:ext uri="{FF2B5EF4-FFF2-40B4-BE49-F238E27FC236}">
                <a16:creationId xmlns:a16="http://schemas.microsoft.com/office/drawing/2014/main" id="{837CE4AD-D5BE-43EA-8163-AF97C6DEA584}"/>
              </a:ext>
            </a:extLst>
          </p:cNvPr>
          <p:cNvSpPr txBox="1"/>
          <p:nvPr userDrawn="1"/>
        </p:nvSpPr>
        <p:spPr>
          <a:xfrm>
            <a:off x="6569227" y="1073918"/>
            <a:ext cx="4448444" cy="738664"/>
          </a:xfrm>
          <a:prstGeom prst="rect">
            <a:avLst/>
          </a:prstGeom>
          <a:noFill/>
        </p:spPr>
        <p:txBody>
          <a:bodyPr wrap="square" lIns="0" tIns="0" rIns="0" bIns="0" rtlCol="0">
            <a:spAutoFit/>
          </a:bodyPr>
          <a:lstStyle/>
          <a:p>
            <a:pPr algn="l"/>
            <a:r>
              <a:rPr lang="nb-NO" sz="1200" b="1" i="0">
                <a:latin typeface="Roboto Thin" panose="02000000000000000000" pitchFamily="2" charset="0"/>
              </a:rPr>
              <a:t>Hver deltaker deler om seg selv: </a:t>
            </a:r>
          </a:p>
          <a:p>
            <a:pPr algn="l"/>
            <a:r>
              <a:rPr lang="nb-NO" sz="1200" i="0">
                <a:latin typeface="Roboto Thin" panose="02000000000000000000" pitchFamily="2" charset="0"/>
              </a:rPr>
              <a:t>Hva opplever jeg å ha bidratt med i teamet? </a:t>
            </a:r>
          </a:p>
          <a:p>
            <a:pPr algn="l"/>
            <a:r>
              <a:rPr lang="nb-NO" sz="1200" i="0">
                <a:latin typeface="Roboto Thin" panose="02000000000000000000" pitchFamily="2" charset="0"/>
              </a:rPr>
              <a:t>Hva ønsker jeg å justere og utvikle meg på og gjerne mottar tilbakemelding på i vårt videre samarbeid? </a:t>
            </a:r>
          </a:p>
        </p:txBody>
      </p:sp>
      <p:sp>
        <p:nvSpPr>
          <p:cNvPr id="28" name="TextBox 27">
            <a:extLst>
              <a:ext uri="{FF2B5EF4-FFF2-40B4-BE49-F238E27FC236}">
                <a16:creationId xmlns:a16="http://schemas.microsoft.com/office/drawing/2014/main" id="{AE286F6F-0814-4909-8029-14718029BD53}"/>
              </a:ext>
            </a:extLst>
          </p:cNvPr>
          <p:cNvSpPr txBox="1">
            <a:spLocks/>
          </p:cNvSpPr>
          <p:nvPr userDrawn="1"/>
        </p:nvSpPr>
        <p:spPr>
          <a:xfrm>
            <a:off x="1064796" y="397738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29" name="TextBox 28">
            <a:extLst>
              <a:ext uri="{FF2B5EF4-FFF2-40B4-BE49-F238E27FC236}">
                <a16:creationId xmlns:a16="http://schemas.microsoft.com/office/drawing/2014/main" id="{9259F602-6157-42F9-B97A-6943E684FD7A}"/>
              </a:ext>
            </a:extLst>
          </p:cNvPr>
          <p:cNvSpPr txBox="1">
            <a:spLocks/>
          </p:cNvSpPr>
          <p:nvPr userDrawn="1"/>
        </p:nvSpPr>
        <p:spPr>
          <a:xfrm>
            <a:off x="3789421" y="39727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30" name="TextBox 29">
            <a:extLst>
              <a:ext uri="{FF2B5EF4-FFF2-40B4-BE49-F238E27FC236}">
                <a16:creationId xmlns:a16="http://schemas.microsoft.com/office/drawing/2014/main" id="{0246B5EE-320C-4100-A131-A9B34AA824E5}"/>
              </a:ext>
            </a:extLst>
          </p:cNvPr>
          <p:cNvSpPr txBox="1">
            <a:spLocks/>
          </p:cNvSpPr>
          <p:nvPr userDrawn="1"/>
        </p:nvSpPr>
        <p:spPr>
          <a:xfrm>
            <a:off x="6514046" y="39580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31" name="TextBox 30">
            <a:extLst>
              <a:ext uri="{FF2B5EF4-FFF2-40B4-BE49-F238E27FC236}">
                <a16:creationId xmlns:a16="http://schemas.microsoft.com/office/drawing/2014/main" id="{4569FDFF-2191-4DDA-9989-AA38351475B4}"/>
              </a:ext>
            </a:extLst>
          </p:cNvPr>
          <p:cNvSpPr txBox="1">
            <a:spLocks/>
          </p:cNvSpPr>
          <p:nvPr userDrawn="1"/>
        </p:nvSpPr>
        <p:spPr>
          <a:xfrm>
            <a:off x="9238671" y="39567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cxnSp>
        <p:nvCxnSpPr>
          <p:cNvPr id="32" name="Straight Connector 31">
            <a:extLst>
              <a:ext uri="{FF2B5EF4-FFF2-40B4-BE49-F238E27FC236}">
                <a16:creationId xmlns:a16="http://schemas.microsoft.com/office/drawing/2014/main" id="{4541181C-40E3-4520-BB99-D423CF05ADD9}"/>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78AF73B-DF50-4633-A5A6-FFCBFC3BAA07}"/>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DA588A-1339-484F-9035-4A955FBDAEDC}"/>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0677BAE-C431-441B-9A9E-CDC751075F8E}"/>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 Placeholder 33">
            <a:extLst>
              <a:ext uri="{FF2B5EF4-FFF2-40B4-BE49-F238E27FC236}">
                <a16:creationId xmlns:a16="http://schemas.microsoft.com/office/drawing/2014/main" id="{FDE303DB-E4EB-4E2E-81F1-D9AFE4034744}"/>
              </a:ext>
            </a:extLst>
          </p:cNvPr>
          <p:cNvSpPr txBox="1">
            <a:spLocks/>
          </p:cNvSpPr>
          <p:nvPr userDrawn="1"/>
        </p:nvSpPr>
        <p:spPr>
          <a:xfrm>
            <a:off x="1053102" y="1486037"/>
            <a:ext cx="2498289" cy="168423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a:p>
        </p:txBody>
      </p:sp>
      <p:sp>
        <p:nvSpPr>
          <p:cNvPr id="43" name="TextBox 42">
            <a:extLst>
              <a:ext uri="{FF2B5EF4-FFF2-40B4-BE49-F238E27FC236}">
                <a16:creationId xmlns:a16="http://schemas.microsoft.com/office/drawing/2014/main" id="{EFF1E7A3-15FB-4EE6-854C-80EDF9ABBB6D}"/>
              </a:ext>
            </a:extLst>
          </p:cNvPr>
          <p:cNvSpPr txBox="1"/>
          <p:nvPr userDrawn="1"/>
        </p:nvSpPr>
        <p:spPr>
          <a:xfrm>
            <a:off x="6565529" y="2431393"/>
            <a:ext cx="4192558" cy="369332"/>
          </a:xfrm>
          <a:prstGeom prst="rect">
            <a:avLst/>
          </a:prstGeom>
          <a:noFill/>
        </p:spPr>
        <p:txBody>
          <a:bodyPr wrap="square" lIns="0" tIns="0" rIns="0" bIns="0" rtlCol="0">
            <a:spAutoFit/>
          </a:bodyPr>
          <a:lstStyle/>
          <a:p>
            <a:pPr algn="l"/>
            <a:r>
              <a:rPr lang="nb-NO" sz="1200" b="1" i="0">
                <a:latin typeface="Roboto Thin" panose="02000000000000000000" pitchFamily="2" charset="0"/>
              </a:rPr>
              <a:t>Hver deltaker gir tilbakemelding til de andre:</a:t>
            </a:r>
          </a:p>
          <a:p>
            <a:pPr algn="l"/>
            <a:r>
              <a:rPr lang="nb-NO" sz="1200" i="0">
                <a:latin typeface="Roboto Thin" panose="02000000000000000000" pitchFamily="2" charset="0"/>
              </a:rPr>
              <a:t>Hva har jeg satt pris på ved deg i vårt samarbeid? </a:t>
            </a:r>
          </a:p>
        </p:txBody>
      </p:sp>
      <p:sp>
        <p:nvSpPr>
          <p:cNvPr id="68" name="Text Placeholder 78">
            <a:extLst>
              <a:ext uri="{FF2B5EF4-FFF2-40B4-BE49-F238E27FC236}">
                <a16:creationId xmlns:a16="http://schemas.microsoft.com/office/drawing/2014/main" id="{CE86D5D2-E9D2-4E99-98AA-A3F33F52ABFB}"/>
              </a:ext>
            </a:extLst>
          </p:cNvPr>
          <p:cNvSpPr>
            <a:spLocks noGrp="1"/>
          </p:cNvSpPr>
          <p:nvPr>
            <p:ph type="body" sz="quarter" idx="10"/>
          </p:nvPr>
        </p:nvSpPr>
        <p:spPr>
          <a:xfrm>
            <a:off x="1065213" y="1485900"/>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9" name="Text Placeholder 78">
            <a:extLst>
              <a:ext uri="{FF2B5EF4-FFF2-40B4-BE49-F238E27FC236}">
                <a16:creationId xmlns:a16="http://schemas.microsoft.com/office/drawing/2014/main" id="{89CFE6D9-DEB1-415A-A95E-D205FB94CB01}"/>
              </a:ext>
            </a:extLst>
          </p:cNvPr>
          <p:cNvSpPr>
            <a:spLocks noGrp="1"/>
          </p:cNvSpPr>
          <p:nvPr>
            <p:ph type="body" sz="quarter" idx="11"/>
          </p:nvPr>
        </p:nvSpPr>
        <p:spPr>
          <a:xfrm>
            <a:off x="3750642" y="1490984"/>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0" name="Text Placeholder 78">
            <a:extLst>
              <a:ext uri="{FF2B5EF4-FFF2-40B4-BE49-F238E27FC236}">
                <a16:creationId xmlns:a16="http://schemas.microsoft.com/office/drawing/2014/main" id="{8E26A404-3933-4FB1-8466-EC4598B74DBD}"/>
              </a:ext>
            </a:extLst>
          </p:cNvPr>
          <p:cNvSpPr>
            <a:spLocks noGrp="1"/>
          </p:cNvSpPr>
          <p:nvPr>
            <p:ph type="body" sz="quarter" idx="12"/>
          </p:nvPr>
        </p:nvSpPr>
        <p:spPr>
          <a:xfrm>
            <a:off x="1063624"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1" name="Text Placeholder 78">
            <a:extLst>
              <a:ext uri="{FF2B5EF4-FFF2-40B4-BE49-F238E27FC236}">
                <a16:creationId xmlns:a16="http://schemas.microsoft.com/office/drawing/2014/main" id="{FBF46D23-1CF3-453A-91B2-F450BF17C255}"/>
              </a:ext>
            </a:extLst>
          </p:cNvPr>
          <p:cNvSpPr>
            <a:spLocks noGrp="1"/>
          </p:cNvSpPr>
          <p:nvPr>
            <p:ph type="body" sz="quarter" idx="13"/>
          </p:nvPr>
        </p:nvSpPr>
        <p:spPr>
          <a:xfrm>
            <a:off x="3784318"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2" name="Text Placeholder 78">
            <a:extLst>
              <a:ext uri="{FF2B5EF4-FFF2-40B4-BE49-F238E27FC236}">
                <a16:creationId xmlns:a16="http://schemas.microsoft.com/office/drawing/2014/main" id="{D06039E3-61AC-456D-8840-278612FF49BF}"/>
              </a:ext>
            </a:extLst>
          </p:cNvPr>
          <p:cNvSpPr>
            <a:spLocks noGrp="1"/>
          </p:cNvSpPr>
          <p:nvPr>
            <p:ph type="body" sz="quarter" idx="14"/>
          </p:nvPr>
        </p:nvSpPr>
        <p:spPr>
          <a:xfrm>
            <a:off x="6512039"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3" name="Text Placeholder 78">
            <a:extLst>
              <a:ext uri="{FF2B5EF4-FFF2-40B4-BE49-F238E27FC236}">
                <a16:creationId xmlns:a16="http://schemas.microsoft.com/office/drawing/2014/main" id="{2DBE1469-89E2-4A52-AD91-D4CC415F02E2}"/>
              </a:ext>
            </a:extLst>
          </p:cNvPr>
          <p:cNvSpPr>
            <a:spLocks noGrp="1"/>
          </p:cNvSpPr>
          <p:nvPr>
            <p:ph type="body" sz="quarter" idx="15"/>
          </p:nvPr>
        </p:nvSpPr>
        <p:spPr>
          <a:xfrm>
            <a:off x="9239760"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1852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3E70-5003-47D5-94AE-336576D8CD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336768E1-4CAD-4624-8528-22A293F01BB5}"/>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84E330EA-A3C1-4702-B06E-14796BB7CF3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FAC142E-C2B9-403A-858E-795E3977E4DC}"/>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A59DCCC3-EA03-4ED0-8783-5E5A0F0D3D73}"/>
              </a:ext>
            </a:extLst>
          </p:cNvPr>
          <p:cNvSpPr>
            <a:spLocks noGrp="1"/>
          </p:cNvSpPr>
          <p:nvPr>
            <p:ph idx="1"/>
          </p:nvPr>
        </p:nvSpPr>
        <p:spPr>
          <a:xfrm>
            <a:off x="901375" y="1669640"/>
            <a:ext cx="10436985" cy="4584964"/>
          </a:xfrm>
          <a:prstGeom prst="rect">
            <a:avLst/>
          </a:prstGeom>
        </p:spPr>
        <p:txBody>
          <a:bodyPr vert="horz" lIns="0" tIns="0" rIns="0" bIns="0" rtlCol="0">
            <a:normAutofit/>
          </a:bodyPr>
          <a:lstStyle>
            <a:lvl1pPr>
              <a:buClr>
                <a:srgbClr val="FF3300"/>
              </a:buClr>
              <a:defRPr>
                <a:solidFill>
                  <a:schemeClr val="tx1"/>
                </a:solidFill>
              </a:defRPr>
            </a:lvl1pPr>
            <a:lvl2pPr>
              <a:buClr>
                <a:srgbClr val="FF3300"/>
              </a:buClr>
              <a:defRPr>
                <a:solidFill>
                  <a:schemeClr val="tx1"/>
                </a:solidFill>
              </a:defRPr>
            </a:lvl2pPr>
            <a:lvl3pPr>
              <a:buClr>
                <a:srgbClr val="FF3300"/>
              </a:buClr>
              <a:defRPr>
                <a:solidFill>
                  <a:schemeClr val="tx1"/>
                </a:solidFill>
              </a:defRPr>
            </a:lvl3pPr>
            <a:lvl4pPr>
              <a:buClr>
                <a:srgbClr val="FF3300"/>
              </a:buClr>
              <a:defRPr>
                <a:solidFill>
                  <a:schemeClr val="tx1"/>
                </a:solidFill>
              </a:defRPr>
            </a:lvl4pPr>
            <a:lvl5pPr>
              <a:buClr>
                <a:srgbClr val="FF33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736206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llow-up kortversjon ma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29421"/>
            <a:ext cx="3439399" cy="1516088"/>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29421"/>
            <a:ext cx="3439399" cy="151608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29485"/>
            <a:ext cx="3443415" cy="151670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371440" y="1079360"/>
            <a:ext cx="1827423"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a:t>
            </a:r>
            <a:r>
              <a:rPr lang="nb-NO" sz="2400" err="1">
                <a:solidFill>
                  <a:schemeClr val="accent1"/>
                </a:solidFill>
                <a:latin typeface="Roboto Thin" panose="02000000000000000000" pitchFamily="2" charset="0"/>
              </a:rPr>
              <a:t>Follow</a:t>
            </a:r>
            <a:r>
              <a:rPr lang="nb-NO" sz="2400">
                <a:solidFill>
                  <a:schemeClr val="accent1"/>
                </a:solidFill>
                <a:latin typeface="Roboto Thin" panose="02000000000000000000" pitchFamily="2" charset="0"/>
              </a:rPr>
              <a:t>-up</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 videre</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andre</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0"/>
            <a:ext cx="5200639" cy="140573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det vi som gruppe ønsker å oppnå videre fremover?</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Hver deltaker deler om seg selv:</a:t>
            </a:r>
          </a:p>
          <a:p>
            <a:pPr marL="0" indent="0" algn="l">
              <a:buFont typeface="Arial" panose="020B0604020202020204" pitchFamily="34" charset="0"/>
              <a:buNone/>
            </a:pPr>
            <a:r>
              <a:rPr lang="nb-NO" sz="1000" i="0">
                <a:latin typeface="Roboto Thin" panose="02000000000000000000" pitchFamily="2" charset="0"/>
              </a:rPr>
              <a:t>Hva opplever jeg å ha bidratt med i teamet og hva ønsker jeg å justere fremover?</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Hvilke roller trenger vi i denne gruppen for å levere på </a:t>
            </a:r>
            <a:br>
              <a:rPr lang="nb-NO" sz="1000" i="1">
                <a:latin typeface="Roboto Thin" panose="02000000000000000000" pitchFamily="2" charset="0"/>
              </a:rPr>
            </a:br>
            <a:r>
              <a:rPr lang="nb-NO" sz="1000" i="1">
                <a:latin typeface="Roboto Thin" panose="02000000000000000000" pitchFamily="2" charset="0"/>
              </a:rPr>
              <a:t>mål og ambisjon vi har satt oss?</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Hvordan kan vi best organisere arbeidet vårt for å lykkes med oppgavene og målene vi har?</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Hvilke spilleregler bør vi ha for å jobbe best sammen som et team?</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cxnSp>
        <p:nvCxnSpPr>
          <p:cNvPr id="32" name="Straight Connector 31">
            <a:extLst>
              <a:ext uri="{FF2B5EF4-FFF2-40B4-BE49-F238E27FC236}">
                <a16:creationId xmlns:a16="http://schemas.microsoft.com/office/drawing/2014/main" id="{370FA06A-4C3B-4494-8FF5-EF807E8A0BA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40AB38-D571-4361-9DEB-5BD35538B060}"/>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TextBox 2">
            <a:extLst>
              <a:ext uri="{FF2B5EF4-FFF2-40B4-BE49-F238E27FC236}">
                <a16:creationId xmlns:a16="http://schemas.microsoft.com/office/drawing/2014/main" id="{9CBC2C6E-87E5-40B2-80EB-292486ECEA9E}"/>
              </a:ext>
            </a:extLst>
          </p:cNvPr>
          <p:cNvSpPr txBox="1"/>
          <p:nvPr userDrawn="1"/>
        </p:nvSpPr>
        <p:spPr>
          <a:xfrm>
            <a:off x="6558801" y="3010326"/>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kern="1200">
                <a:solidFill>
                  <a:schemeClr val="tx1"/>
                </a:solidFill>
                <a:latin typeface="Roboto" panose="02000000000000000000" pitchFamily="2" charset="0"/>
                <a:ea typeface="Roboto" panose="02000000000000000000" pitchFamily="2" charset="0"/>
                <a:cs typeface="Roboto" panose="02000000000000000000" pitchFamily="2" charset="0"/>
              </a:rPr>
              <a:t>Hver deltaker gir tilbakemelding til de andre:</a:t>
            </a:r>
          </a:p>
          <a:p>
            <a:pPr marL="0" indent="0" algn="l">
              <a:buFont typeface="Arial" panose="020B0604020202020204" pitchFamily="34" charset="0"/>
              <a:buNone/>
            </a:pPr>
            <a:r>
              <a:rPr lang="nb-NO" sz="1000" i="0" kern="1200">
                <a:solidFill>
                  <a:schemeClr val="tx1"/>
                </a:solidFill>
                <a:latin typeface="Roboto Thin" panose="02000000000000000000" pitchFamily="2" charset="0"/>
                <a:ea typeface="+mn-ea"/>
                <a:cs typeface="+mn-cs"/>
              </a:rPr>
              <a:t>Hva har jeg satt pris på ved deg i vårt samarbeid?</a:t>
            </a:r>
          </a:p>
        </p:txBody>
      </p:sp>
    </p:spTree>
    <p:extLst>
      <p:ext uri="{BB962C8B-B14F-4D97-AF65-F5344CB8AC3E}">
        <p14:creationId xmlns:p14="http://schemas.microsoft.com/office/powerpoint/2010/main" val="3371046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EFECE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6376946" y="3101502"/>
            <a:ext cx="4826229" cy="654995"/>
          </a:xfrm>
        </p:spPr>
        <p:txBody>
          <a:bodyPr anchor="ctr">
            <a:normAutofit/>
          </a:bodyPr>
          <a:lstStyle>
            <a:lvl1pPr algn="ctr">
              <a:defRPr sz="3600">
                <a:solidFill>
                  <a:srgbClr val="231651"/>
                </a:solidFill>
              </a:defRPr>
            </a:lvl1pPr>
          </a:lstStyle>
          <a:p>
            <a:r>
              <a:rPr lang="en-US"/>
              <a:t>Click to edit Master title style</a:t>
            </a:r>
            <a:endParaRPr lang="nb-NO"/>
          </a:p>
        </p:txBody>
      </p:sp>
      <p:sp>
        <p:nvSpPr>
          <p:cNvPr id="2" name="Rectangle 1">
            <a:extLst>
              <a:ext uri="{FF2B5EF4-FFF2-40B4-BE49-F238E27FC236}">
                <a16:creationId xmlns:a16="http://schemas.microsoft.com/office/drawing/2014/main" id="{D4CA9ADB-C456-4932-9A48-75529EA4136F}"/>
              </a:ext>
            </a:extLst>
          </p:cNvPr>
          <p:cNvSpPr/>
          <p:nvPr userDrawn="1"/>
        </p:nvSpPr>
        <p:spPr>
          <a:xfrm>
            <a:off x="-75414" y="1"/>
            <a:ext cx="5128181"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a:extLst>
              <a:ext uri="{FF2B5EF4-FFF2-40B4-BE49-F238E27FC236}">
                <a16:creationId xmlns:a16="http://schemas.microsoft.com/office/drawing/2014/main" id="{5E11BDAD-1AD7-4495-B986-5DBCC1137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402" y="941444"/>
            <a:ext cx="5727716" cy="4975112"/>
          </a:xfrm>
          <a:prstGeom prst="rect">
            <a:avLst/>
          </a:prstGeom>
        </p:spPr>
      </p:pic>
      <p:pic>
        <p:nvPicPr>
          <p:cNvPr id="7" name="Picture 6" descr="A picture containing text, clipart, sign&#10;&#10;Description automatically generated">
            <a:extLst>
              <a:ext uri="{FF2B5EF4-FFF2-40B4-BE49-F238E27FC236}">
                <a16:creationId xmlns:a16="http://schemas.microsoft.com/office/drawing/2014/main" id="{CB6FAAA1-C2FF-43A3-8BD2-E2C31BFD4D1E}"/>
              </a:ext>
            </a:extLst>
          </p:cNvPr>
          <p:cNvPicPr>
            <a:picLocks noChangeAspect="1"/>
          </p:cNvPicPr>
          <p:nvPr userDrawn="1"/>
        </p:nvPicPr>
        <p:blipFill>
          <a:blip r:embed="rId4"/>
          <a:stretch>
            <a:fillRect/>
          </a:stretch>
        </p:blipFill>
        <p:spPr>
          <a:xfrm>
            <a:off x="691140" y="5998483"/>
            <a:ext cx="337452" cy="669867"/>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4C1A2272-0926-494A-8064-9724279CA86D}"/>
              </a:ext>
            </a:extLst>
          </p:cNvPr>
          <p:cNvPicPr>
            <a:picLocks noChangeAspect="1"/>
          </p:cNvPicPr>
          <p:nvPr userDrawn="1"/>
        </p:nvPicPr>
        <p:blipFill>
          <a:blip r:embed="rId5"/>
          <a:stretch>
            <a:fillRect/>
          </a:stretch>
        </p:blipFill>
        <p:spPr>
          <a:xfrm>
            <a:off x="192593" y="5998484"/>
            <a:ext cx="336379" cy="669867"/>
          </a:xfrm>
          <a:prstGeom prst="rect">
            <a:avLst/>
          </a:prstGeom>
        </p:spPr>
      </p:pic>
    </p:spTree>
    <p:extLst>
      <p:ext uri="{BB962C8B-B14F-4D97-AF65-F5344CB8AC3E}">
        <p14:creationId xmlns:p14="http://schemas.microsoft.com/office/powerpoint/2010/main" val="86256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90E4-B7BD-4EBC-BE98-347E8DD81F5C}"/>
              </a:ext>
            </a:extLst>
          </p:cNvPr>
          <p:cNvSpPr>
            <a:spLocks noGrp="1"/>
          </p:cNvSpPr>
          <p:nvPr>
            <p:ph type="title"/>
          </p:nvPr>
        </p:nvSpPr>
        <p:spPr/>
        <p:txBody>
          <a:bodyPr/>
          <a:lstStyle>
            <a:lvl1pPr>
              <a:defRPr>
                <a:solidFill>
                  <a:srgbClr val="231651"/>
                </a:solidFill>
              </a:defRPr>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DCFA739F-450F-4A35-A7AF-A52215CEFA94}"/>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0B1F0C47-D1C1-4574-A12E-F3C6A919569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20F747CC-E7DA-4BA0-9EF1-60B62A61FB19}"/>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636F1883-0003-4C18-800D-23E2AF11E14B}"/>
              </a:ext>
            </a:extLst>
          </p:cNvPr>
          <p:cNvSpPr>
            <a:spLocks noGrp="1"/>
          </p:cNvSpPr>
          <p:nvPr>
            <p:ph idx="1"/>
          </p:nvPr>
        </p:nvSpPr>
        <p:spPr>
          <a:xfrm>
            <a:off x="901375" y="1669640"/>
            <a:ext cx="4941641" cy="4584964"/>
          </a:xfrm>
          <a:prstGeom prst="rect">
            <a:avLst/>
          </a:prstGeom>
        </p:spPr>
        <p:txBody>
          <a:bodyPr vert="horz" lIns="0" tIns="0" rIns="0" bIns="0" rtlCol="0">
            <a:normAutofit/>
          </a:bodyPr>
          <a:lstStyle>
            <a:lvl1pPr>
              <a:buClr>
                <a:srgbClr val="FF3300"/>
              </a:buClr>
              <a:defRPr sz="1400">
                <a:latin typeface="Merriweather Light" panose="00000400000000000000" pitchFamily="2" charset="0"/>
              </a:defRPr>
            </a:lvl1pPr>
            <a:lvl2pPr>
              <a:buClr>
                <a:srgbClr val="FF3300"/>
              </a:buClr>
              <a:defRPr sz="1400">
                <a:latin typeface="Merriweather Light" panose="00000400000000000000" pitchFamily="2" charset="0"/>
              </a:defRPr>
            </a:lvl2pPr>
            <a:lvl3pPr>
              <a:buClr>
                <a:srgbClr val="FF3300"/>
              </a:buClr>
              <a:defRPr/>
            </a:lvl3pPr>
            <a:lvl4pPr>
              <a:buClr>
                <a:srgbClr val="FF3300"/>
              </a:buClr>
              <a:defRPr/>
            </a:lvl4pPr>
            <a:lvl5pPr>
              <a:buClr>
                <a:srgbClr val="FF33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7" name="Plassholder for tekst 2">
            <a:extLst>
              <a:ext uri="{FF2B5EF4-FFF2-40B4-BE49-F238E27FC236}">
                <a16:creationId xmlns:a16="http://schemas.microsoft.com/office/drawing/2014/main" id="{E0FDC96D-C6D1-4256-A315-E3D4FDBB0E28}"/>
              </a:ext>
            </a:extLst>
          </p:cNvPr>
          <p:cNvSpPr>
            <a:spLocks noGrp="1"/>
          </p:cNvSpPr>
          <p:nvPr>
            <p:ph idx="13"/>
          </p:nvPr>
        </p:nvSpPr>
        <p:spPr>
          <a:xfrm>
            <a:off x="6217921" y="1669640"/>
            <a:ext cx="5120440"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9279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B676-3B8B-4B07-989E-B7AF6A5ADBA8}"/>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CF0C73F7-ECE6-4CBC-A8DD-6686488AA35D}"/>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625F015D-6DF4-41BE-8770-65F6D4FCDA6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6AB6B71-6EF6-4CB6-9A90-66334A2D577D}"/>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innhold 2">
            <a:extLst>
              <a:ext uri="{FF2B5EF4-FFF2-40B4-BE49-F238E27FC236}">
                <a16:creationId xmlns:a16="http://schemas.microsoft.com/office/drawing/2014/main" id="{9F7CAB68-FFB6-4F7C-91C7-240307436AD3}"/>
              </a:ext>
            </a:extLst>
          </p:cNvPr>
          <p:cNvSpPr>
            <a:spLocks noGrp="1"/>
          </p:cNvSpPr>
          <p:nvPr>
            <p:ph sz="half" idx="1"/>
          </p:nvPr>
        </p:nvSpPr>
        <p:spPr>
          <a:xfrm>
            <a:off x="901374" y="1687928"/>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7" name="Plassholder for innhold 3">
            <a:extLst>
              <a:ext uri="{FF2B5EF4-FFF2-40B4-BE49-F238E27FC236}">
                <a16:creationId xmlns:a16="http://schemas.microsoft.com/office/drawing/2014/main" id="{A1558D7D-337A-4820-A1FF-F8C90AE01309}"/>
              </a:ext>
            </a:extLst>
          </p:cNvPr>
          <p:cNvSpPr>
            <a:spLocks noGrp="1"/>
          </p:cNvSpPr>
          <p:nvPr>
            <p:ph sz="half" idx="2"/>
          </p:nvPr>
        </p:nvSpPr>
        <p:spPr>
          <a:xfrm>
            <a:off x="8063565" y="1687927"/>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8" name="Plassholder for innhold 4">
            <a:extLst>
              <a:ext uri="{FF2B5EF4-FFF2-40B4-BE49-F238E27FC236}">
                <a16:creationId xmlns:a16="http://schemas.microsoft.com/office/drawing/2014/main" id="{0555E30A-6145-4D75-9DDC-E8265C28CC85}"/>
              </a:ext>
            </a:extLst>
          </p:cNvPr>
          <p:cNvSpPr>
            <a:spLocks noGrp="1"/>
          </p:cNvSpPr>
          <p:nvPr>
            <p:ph sz="half" idx="13"/>
          </p:nvPr>
        </p:nvSpPr>
        <p:spPr>
          <a:xfrm>
            <a:off x="4482265" y="1687927"/>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9" name="Plassholder for innhold 5">
            <a:extLst>
              <a:ext uri="{FF2B5EF4-FFF2-40B4-BE49-F238E27FC236}">
                <a16:creationId xmlns:a16="http://schemas.microsoft.com/office/drawing/2014/main" id="{46851DB5-394C-4514-8A51-FD17FA11A2FA}"/>
              </a:ext>
            </a:extLst>
          </p:cNvPr>
          <p:cNvSpPr>
            <a:spLocks noGrp="1"/>
          </p:cNvSpPr>
          <p:nvPr>
            <p:ph sz="half" idx="14"/>
          </p:nvPr>
        </p:nvSpPr>
        <p:spPr>
          <a:xfrm>
            <a:off x="901374" y="4122922"/>
            <a:ext cx="3274795" cy="2140253"/>
          </a:xfrm>
        </p:spPr>
        <p:txBody>
          <a:bodyPr/>
          <a:lstStyle/>
          <a:p>
            <a:pPr lvl="0"/>
            <a:r>
              <a:rPr lang="en-US"/>
              <a:t>Click to edit Master text styles</a:t>
            </a:r>
          </a:p>
        </p:txBody>
      </p:sp>
      <p:sp>
        <p:nvSpPr>
          <p:cNvPr id="10" name="Plassholder for innhold 6">
            <a:extLst>
              <a:ext uri="{FF2B5EF4-FFF2-40B4-BE49-F238E27FC236}">
                <a16:creationId xmlns:a16="http://schemas.microsoft.com/office/drawing/2014/main" id="{503DB077-8D26-45E3-90AE-0560E57C4859}"/>
              </a:ext>
            </a:extLst>
          </p:cNvPr>
          <p:cNvSpPr>
            <a:spLocks noGrp="1"/>
          </p:cNvSpPr>
          <p:nvPr>
            <p:ph sz="half" idx="15"/>
          </p:nvPr>
        </p:nvSpPr>
        <p:spPr>
          <a:xfrm>
            <a:off x="4482265" y="4122922"/>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11" name="Plassholder for innhold 7">
            <a:extLst>
              <a:ext uri="{FF2B5EF4-FFF2-40B4-BE49-F238E27FC236}">
                <a16:creationId xmlns:a16="http://schemas.microsoft.com/office/drawing/2014/main" id="{A30C1FF5-E9A6-4288-8C73-6CCA2525DDDB}"/>
              </a:ext>
            </a:extLst>
          </p:cNvPr>
          <p:cNvSpPr>
            <a:spLocks noGrp="1"/>
          </p:cNvSpPr>
          <p:nvPr>
            <p:ph sz="half" idx="16"/>
          </p:nvPr>
        </p:nvSpPr>
        <p:spPr>
          <a:xfrm>
            <a:off x="8063154" y="4122922"/>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Tree>
    <p:extLst>
      <p:ext uri="{BB962C8B-B14F-4D97-AF65-F5344CB8AC3E}">
        <p14:creationId xmlns:p14="http://schemas.microsoft.com/office/powerpoint/2010/main" val="71967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 TOC">
    <p:bg>
      <p:bgPr>
        <a:solidFill>
          <a:srgbClr val="EFECE7"/>
        </a:solidFill>
        <a:effectLst/>
      </p:bgPr>
    </p:bg>
    <p:spTree>
      <p:nvGrpSpPr>
        <p:cNvPr id="1" name=""/>
        <p:cNvGrpSpPr/>
        <p:nvPr/>
      </p:nvGrpSpPr>
      <p:grpSpPr>
        <a:xfrm>
          <a:off x="0" y="0"/>
          <a:ext cx="0" cy="0"/>
          <a:chOff x="0" y="0"/>
          <a:chExt cx="0" cy="0"/>
        </a:xfrm>
      </p:grpSpPr>
      <p:grpSp>
        <p:nvGrpSpPr>
          <p:cNvPr id="3" name="SP Agenda Section" hidden="1"/>
          <p:cNvGrpSpPr/>
          <p:nvPr userDrawn="1"/>
        </p:nvGrpSpPr>
        <p:grpSpPr>
          <a:xfrm>
            <a:off x="1797664" y="2085631"/>
            <a:ext cx="8657275" cy="369332"/>
            <a:chOff x="1797664" y="2085631"/>
            <a:chExt cx="8657274"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t>&lt;N&gt;</a:t>
              </a:r>
            </a:p>
          </p:txBody>
        </p:sp>
        <p:sp>
          <p:nvSpPr>
            <p:cNvPr id="22" name="Slide Number" hidden="1"/>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t>&lt;P&gt;</a:t>
              </a:r>
            </a:p>
          </p:txBody>
        </p:sp>
        <p:sp>
          <p:nvSpPr>
            <p:cNvPr id="24" name="Timeslot" hidden="1"/>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t>&lt;TIMESLOT&gt;</a:t>
              </a:r>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t>&lt;RESPONSIBLE&gt;</a:t>
              </a:r>
            </a:p>
          </p:txBody>
        </p:sp>
        <p:sp>
          <p:nvSpPr>
            <p:cNvPr id="29" name="Duration" hidden="1"/>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t>&lt;DURATION&gt;</a:t>
              </a:r>
            </a:p>
          </p:txBody>
        </p:sp>
      </p:grpSp>
      <p:grpSp>
        <p:nvGrpSpPr>
          <p:cNvPr id="4" name="SP Agenda Section Highlight" hidden="1"/>
          <p:cNvGrpSpPr>
            <a:grpSpLocks/>
          </p:cNvGrpSpPr>
          <p:nvPr userDrawn="1"/>
        </p:nvGrpSpPr>
        <p:grpSpPr>
          <a:xfrm>
            <a:off x="1797664" y="2616963"/>
            <a:ext cx="8657274" cy="369332"/>
            <a:chOff x="1797664" y="2616963"/>
            <a:chExt cx="8657274"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400" b="1"/>
                <a:t>&lt;N&gt;</a:t>
              </a:r>
            </a:p>
          </p:txBody>
        </p:sp>
        <p:sp>
          <p:nvSpPr>
            <p:cNvPr id="34" name="Slide Number"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400" b="1"/>
                <a:t>&lt;P&gt;</a:t>
              </a:r>
            </a:p>
          </p:txBody>
        </p:sp>
        <p:sp>
          <p:nvSpPr>
            <p:cNvPr id="35" name="Timeslot" hidden="1"/>
            <p:cNvSpPr txBox="1">
              <a:spLocks/>
            </p:cNvSpPr>
            <p:nvPr userDrawn="1"/>
          </p:nvSpPr>
          <p:spPr>
            <a:xfrm>
              <a:off x="7696160" y="2616963"/>
              <a:ext cx="1257061" cy="369332"/>
            </a:xfrm>
            <a:prstGeom prst="rect">
              <a:avLst/>
            </a:prstGeom>
            <a:grpFill/>
          </p:spPr>
          <p:txBody>
            <a:bodyPr wrap="none" rtlCol="0" anchor="ctr">
              <a:noAutofit/>
            </a:bodyPr>
            <a:lstStyle/>
            <a:p>
              <a:pPr algn="l"/>
              <a:r>
                <a:rPr lang="en-US" sz="1400" b="1"/>
                <a:t>&lt;TIMESLOT&gt;</a:t>
              </a:r>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a:r>
                <a:rPr lang="en-US" sz="1400" b="1"/>
                <a:t>&lt;RESPONSIBLE&gt;</a:t>
              </a:r>
            </a:p>
          </p:txBody>
        </p:sp>
        <p:sp>
          <p:nvSpPr>
            <p:cNvPr id="37" name="Duration" hidden="1"/>
            <p:cNvSpPr txBox="1">
              <a:spLocks/>
            </p:cNvSpPr>
            <p:nvPr userDrawn="1"/>
          </p:nvSpPr>
          <p:spPr>
            <a:xfrm>
              <a:off x="9043221" y="2616963"/>
              <a:ext cx="684723" cy="369332"/>
            </a:xfrm>
            <a:prstGeom prst="rect">
              <a:avLst/>
            </a:prstGeom>
            <a:grpFill/>
          </p:spPr>
          <p:txBody>
            <a:bodyPr wrap="none" rtlCol="0" anchor="ctr">
              <a:noAutofit/>
            </a:bodyPr>
            <a:lstStyle/>
            <a:p>
              <a:pPr algn="l"/>
              <a:r>
                <a:rPr lang="en-US" sz="1400" b="1"/>
                <a:t>&lt;DURATION&gt;</a:t>
              </a:r>
            </a:p>
          </p:txBody>
        </p:sp>
      </p:grpSp>
      <p:grpSp>
        <p:nvGrpSpPr>
          <p:cNvPr id="8" name="SP Agenda Subsection" hidden="1"/>
          <p:cNvGrpSpPr>
            <a:grpSpLocks/>
          </p:cNvGrpSpPr>
          <p:nvPr userDrawn="1"/>
        </p:nvGrpSpPr>
        <p:grpSpPr>
          <a:xfrm>
            <a:off x="2265805" y="3148295"/>
            <a:ext cx="8189135" cy="369332"/>
            <a:chOff x="2265804" y="3155687"/>
            <a:chExt cx="8189134"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t>&lt;N&gt;</a:t>
              </a:r>
            </a:p>
          </p:txBody>
        </p:sp>
        <p:sp>
          <p:nvSpPr>
            <p:cNvPr id="41" name="Slide Number" hidden="1"/>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t>&lt;P&gt;</a:t>
              </a:r>
            </a:p>
          </p:txBody>
        </p:sp>
        <p:sp>
          <p:nvSpPr>
            <p:cNvPr id="42" name="Timeslot" hidden="1"/>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t>&lt;TIMESLOT&gt;</a:t>
              </a:r>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t>&lt;RESPONSIBLE&gt;</a:t>
              </a:r>
            </a:p>
          </p:txBody>
        </p:sp>
        <p:sp>
          <p:nvSpPr>
            <p:cNvPr id="44" name="Duration" hidden="1"/>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t>&lt;DURATION&gt;</a:t>
              </a:r>
            </a:p>
          </p:txBody>
        </p:sp>
      </p:grpSp>
      <p:grpSp>
        <p:nvGrpSpPr>
          <p:cNvPr id="9" name="SP Agenda Subsection Highlight" hidden="1"/>
          <p:cNvGrpSpPr>
            <a:grpSpLocks/>
          </p:cNvGrpSpPr>
          <p:nvPr userDrawn="1"/>
        </p:nvGrpSpPr>
        <p:grpSpPr>
          <a:xfrm>
            <a:off x="2265804" y="3679627"/>
            <a:ext cx="8189134" cy="369332"/>
            <a:chOff x="2265804" y="3694411"/>
            <a:chExt cx="8189134"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400" b="1"/>
                <a:t>&lt;N&gt;</a:t>
              </a:r>
            </a:p>
          </p:txBody>
        </p:sp>
        <p:sp>
          <p:nvSpPr>
            <p:cNvPr id="48" name="Slide Number"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400" b="1"/>
                <a:t>&lt;P&gt;</a:t>
              </a:r>
            </a:p>
          </p:txBody>
        </p:sp>
        <p:sp>
          <p:nvSpPr>
            <p:cNvPr id="49" name="Timeslot" hidden="1"/>
            <p:cNvSpPr txBox="1">
              <a:spLocks/>
            </p:cNvSpPr>
            <p:nvPr userDrawn="1"/>
          </p:nvSpPr>
          <p:spPr>
            <a:xfrm>
              <a:off x="7696160" y="3694411"/>
              <a:ext cx="1257061" cy="369332"/>
            </a:xfrm>
            <a:prstGeom prst="rect">
              <a:avLst/>
            </a:prstGeom>
            <a:grpFill/>
          </p:spPr>
          <p:txBody>
            <a:bodyPr wrap="none" rtlCol="0" anchor="ctr">
              <a:noAutofit/>
            </a:bodyPr>
            <a:lstStyle/>
            <a:p>
              <a:pPr algn="l"/>
              <a:r>
                <a:rPr lang="en-US" sz="1400" b="1"/>
                <a:t>&lt;TIMESLOT&gt;</a:t>
              </a:r>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a:r>
                <a:rPr lang="en-US" sz="1400" b="1"/>
                <a:t>&lt;RESPONSIBLE&gt;</a:t>
              </a:r>
            </a:p>
          </p:txBody>
        </p:sp>
        <p:sp>
          <p:nvSpPr>
            <p:cNvPr id="51" name="Duration" hidden="1"/>
            <p:cNvSpPr txBox="1">
              <a:spLocks/>
            </p:cNvSpPr>
            <p:nvPr userDrawn="1"/>
          </p:nvSpPr>
          <p:spPr>
            <a:xfrm>
              <a:off x="9043221" y="3694411"/>
              <a:ext cx="684723" cy="369332"/>
            </a:xfrm>
            <a:prstGeom prst="rect">
              <a:avLst/>
            </a:prstGeom>
            <a:grpFill/>
          </p:spPr>
          <p:txBody>
            <a:bodyPr wrap="none" rtlCol="0" anchor="ctr">
              <a:noAutofit/>
            </a:bodyPr>
            <a:lstStyle/>
            <a:p>
              <a:pPr algn="l"/>
              <a:r>
                <a:rPr lang="en-US" sz="1400" b="1"/>
                <a:t>&lt;DURATION&gt;</a:t>
              </a:r>
            </a:p>
          </p:txBody>
        </p:sp>
      </p:grpSp>
      <p:sp>
        <p:nvSpPr>
          <p:cNvPr id="2" name="Title 1">
            <a:extLst>
              <a:ext uri="{FF2B5EF4-FFF2-40B4-BE49-F238E27FC236}">
                <a16:creationId xmlns:a16="http://schemas.microsoft.com/office/drawing/2014/main" id="{7B5B1540-00C3-4D89-8428-1E5900A86A3E}"/>
              </a:ext>
            </a:extLst>
          </p:cNvPr>
          <p:cNvSpPr>
            <a:spLocks noGrp="1"/>
          </p:cNvSpPr>
          <p:nvPr>
            <p:ph type="title" idx="10" hasCustomPrompt="1"/>
          </p:nvPr>
        </p:nvSpPr>
        <p:spPr/>
        <p:txBody>
          <a:bodyPr/>
          <a:lstStyle>
            <a:lvl1pPr>
              <a:defRPr>
                <a:solidFill>
                  <a:srgbClr val="231651"/>
                </a:solidFill>
              </a:defRPr>
            </a:lvl1pPr>
          </a:lstStyle>
          <a:p>
            <a:r>
              <a:rPr lang="en-US"/>
              <a:t>Agenda</a:t>
            </a:r>
            <a:endParaRPr lang="nb-NO"/>
          </a:p>
        </p:txBody>
      </p:sp>
    </p:spTree>
    <p:extLst>
      <p:ext uri="{BB962C8B-B14F-4D97-AF65-F5344CB8AC3E}">
        <p14:creationId xmlns:p14="http://schemas.microsoft.com/office/powerpoint/2010/main" val="191278963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23165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877508" y="3101503"/>
            <a:ext cx="10436985" cy="654995"/>
          </a:xfrm>
        </p:spPr>
        <p:txBody>
          <a:bodyPr anchor="ctr">
            <a:normAutofit/>
          </a:bodyPr>
          <a:lstStyle>
            <a:lvl1pPr algn="ctr">
              <a:defRPr sz="3600">
                <a:solidFill>
                  <a:srgbClr val="EFECE7"/>
                </a:solidFill>
              </a:defRPr>
            </a:lvl1pPr>
          </a:lstStyle>
          <a:p>
            <a:r>
              <a:rPr lang="en-US"/>
              <a:t>Click to edit Master title style</a:t>
            </a:r>
            <a:endParaRPr lang="nb-NO"/>
          </a:p>
        </p:txBody>
      </p:sp>
      <p:pic>
        <p:nvPicPr>
          <p:cNvPr id="3" name="Graphic 2">
            <a:extLst>
              <a:ext uri="{FF2B5EF4-FFF2-40B4-BE49-F238E27FC236}">
                <a16:creationId xmlns:a16="http://schemas.microsoft.com/office/drawing/2014/main" id="{F53D360E-60A1-45BF-9D93-23879763D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pic>
        <p:nvPicPr>
          <p:cNvPr id="4" name="Picture 3" descr="A picture containing text, clipart, sign&#10;&#10;Description automatically generated">
            <a:extLst>
              <a:ext uri="{FF2B5EF4-FFF2-40B4-BE49-F238E27FC236}">
                <a16:creationId xmlns:a16="http://schemas.microsoft.com/office/drawing/2014/main" id="{3C2969AA-85FF-4C27-B90F-3E66468AC1AA}"/>
              </a:ext>
            </a:extLst>
          </p:cNvPr>
          <p:cNvPicPr>
            <a:picLocks noChangeAspect="1"/>
          </p:cNvPicPr>
          <p:nvPr userDrawn="1"/>
        </p:nvPicPr>
        <p:blipFill>
          <a:blip r:embed="rId4"/>
          <a:stretch>
            <a:fillRect/>
          </a:stretch>
        </p:blipFill>
        <p:spPr>
          <a:xfrm>
            <a:off x="11638502" y="227921"/>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CEBEA06F-5029-4A1B-B26A-7BC0317A00E7}"/>
              </a:ext>
            </a:extLst>
          </p:cNvPr>
          <p:cNvPicPr>
            <a:picLocks noChangeAspect="1"/>
          </p:cNvPicPr>
          <p:nvPr userDrawn="1"/>
        </p:nvPicPr>
        <p:blipFill>
          <a:blip r:embed="rId5"/>
          <a:stretch>
            <a:fillRect/>
          </a:stretch>
        </p:blipFill>
        <p:spPr>
          <a:xfrm>
            <a:off x="11144717" y="227922"/>
            <a:ext cx="336379" cy="669867"/>
          </a:xfrm>
          <a:prstGeom prst="rect">
            <a:avLst/>
          </a:prstGeom>
        </p:spPr>
      </p:pic>
    </p:spTree>
    <p:extLst>
      <p:ext uri="{BB962C8B-B14F-4D97-AF65-F5344CB8AC3E}">
        <p14:creationId xmlns:p14="http://schemas.microsoft.com/office/powerpoint/2010/main" val="3935145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rgbClr val="D9DBF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1284761" y="4096092"/>
            <a:ext cx="10080000" cy="369332"/>
            <a:chOff x="1797664" y="2085631"/>
            <a:chExt cx="5940745" cy="369332"/>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284761" y="4096092"/>
            <a:ext cx="10080000" cy="369332"/>
            <a:chOff x="1797664" y="2085631"/>
            <a:chExt cx="5940745" cy="369332"/>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pic>
        <p:nvPicPr>
          <p:cNvPr id="16" name="Graphic 15">
            <a:extLst>
              <a:ext uri="{FF2B5EF4-FFF2-40B4-BE49-F238E27FC236}">
                <a16:creationId xmlns:a16="http://schemas.microsoft.com/office/drawing/2014/main" id="{783A9B7D-C049-4C28-8D73-4D79C9C1C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sp>
        <p:nvSpPr>
          <p:cNvPr id="17" name="Title 5">
            <a:extLst>
              <a:ext uri="{FF2B5EF4-FFF2-40B4-BE49-F238E27FC236}">
                <a16:creationId xmlns:a16="http://schemas.microsoft.com/office/drawing/2014/main" id="{4817807F-0340-45FE-9184-B7693C93457C}"/>
              </a:ext>
            </a:extLst>
          </p:cNvPr>
          <p:cNvSpPr>
            <a:spLocks noGrp="1"/>
          </p:cNvSpPr>
          <p:nvPr>
            <p:ph type="title"/>
          </p:nvPr>
        </p:nvSpPr>
        <p:spPr>
          <a:xfrm>
            <a:off x="877508" y="3101503"/>
            <a:ext cx="10436985" cy="654995"/>
          </a:xfrm>
        </p:spPr>
        <p:txBody>
          <a:bodyPr anchor="ctr">
            <a:normAutofit/>
          </a:bodyPr>
          <a:lstStyle>
            <a:lvl1pPr algn="ctr">
              <a:defRPr sz="3600">
                <a:solidFill>
                  <a:schemeClr val="accent1"/>
                </a:solidFill>
              </a:defRPr>
            </a:lvl1pPr>
          </a:lstStyle>
          <a:p>
            <a:r>
              <a:rPr lang="en-US"/>
              <a:t>Click to edit Master title style</a:t>
            </a:r>
            <a:endParaRPr lang="nb-NO"/>
          </a:p>
        </p:txBody>
      </p:sp>
    </p:spTree>
    <p:extLst>
      <p:ext uri="{BB962C8B-B14F-4D97-AF65-F5344CB8AC3E}">
        <p14:creationId xmlns:p14="http://schemas.microsoft.com/office/powerpoint/2010/main" val="30881329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ersonlig bruksanvisn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DD78B4-C7E6-4663-B1A8-CA73ACB910D0}"/>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58528ACD-8080-43F8-8030-D5CD52D1D67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009FF4F-FF0B-4F2B-BA37-59BC7F1D702F}"/>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34" name="Rectangle 33">
            <a:extLst>
              <a:ext uri="{FF2B5EF4-FFF2-40B4-BE49-F238E27FC236}">
                <a16:creationId xmlns:a16="http://schemas.microsoft.com/office/drawing/2014/main" id="{ABD28E9F-B2BA-461E-817E-ADA0162252BB}"/>
              </a:ext>
            </a:extLst>
          </p:cNvPr>
          <p:cNvSpPr>
            <a:spLocks/>
          </p:cNvSpPr>
          <p:nvPr userDrawn="1"/>
        </p:nvSpPr>
        <p:spPr>
          <a:xfrm>
            <a:off x="8580948" y="3795912"/>
            <a:ext cx="2511875" cy="474330"/>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Hva gjør meg motivert for arbeidet i dette teamet?</a:t>
            </a:r>
          </a:p>
        </p:txBody>
      </p:sp>
      <p:sp>
        <p:nvSpPr>
          <p:cNvPr id="36" name="Text Placeholder 8">
            <a:extLst>
              <a:ext uri="{FF2B5EF4-FFF2-40B4-BE49-F238E27FC236}">
                <a16:creationId xmlns:a16="http://schemas.microsoft.com/office/drawing/2014/main" id="{A55DCB2A-730E-4C90-AFFA-E98CA887523A}"/>
              </a:ext>
            </a:extLst>
          </p:cNvPr>
          <p:cNvSpPr>
            <a:spLocks noGrp="1"/>
          </p:cNvSpPr>
          <p:nvPr>
            <p:ph type="body" sz="quarter" idx="24"/>
          </p:nvPr>
        </p:nvSpPr>
        <p:spPr>
          <a:xfrm>
            <a:off x="8578288" y="2001341"/>
            <a:ext cx="2514536" cy="1262951"/>
          </a:xfrm>
        </p:spPr>
        <p:txBody>
          <a:bodyPr>
            <a:no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8">
            <a:extLst>
              <a:ext uri="{FF2B5EF4-FFF2-40B4-BE49-F238E27FC236}">
                <a16:creationId xmlns:a16="http://schemas.microsoft.com/office/drawing/2014/main" id="{15B31007-4557-4BE9-B11E-819A60648C5F}"/>
              </a:ext>
            </a:extLst>
          </p:cNvPr>
          <p:cNvSpPr>
            <a:spLocks noGrp="1"/>
          </p:cNvSpPr>
          <p:nvPr>
            <p:ph type="body" sz="quarter" idx="13"/>
          </p:nvPr>
        </p:nvSpPr>
        <p:spPr>
          <a:xfrm>
            <a:off x="3117318" y="2001341"/>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itle 1">
            <a:extLst>
              <a:ext uri="{FF2B5EF4-FFF2-40B4-BE49-F238E27FC236}">
                <a16:creationId xmlns:a16="http://schemas.microsoft.com/office/drawing/2014/main" id="{F22EE082-F4CF-4BB3-A10B-F6740AAA75D3}"/>
              </a:ext>
            </a:extLst>
          </p:cNvPr>
          <p:cNvSpPr>
            <a:spLocks noGrp="1"/>
          </p:cNvSpPr>
          <p:nvPr>
            <p:ph type="title" hasCustomPrompt="1"/>
          </p:nvPr>
        </p:nvSpPr>
        <p:spPr>
          <a:xfrm>
            <a:off x="878267" y="501389"/>
            <a:ext cx="9764333" cy="654995"/>
          </a:xfrm>
        </p:spPr>
        <p:txBody>
          <a:bodyPr/>
          <a:lstStyle>
            <a:lvl1pPr algn="l">
              <a:defRPr/>
            </a:lvl1pPr>
          </a:lstStyle>
          <a:p>
            <a:r>
              <a:rPr lang="en-US"/>
              <a:t>[….]s </a:t>
            </a:r>
            <a:r>
              <a:rPr lang="en-US" err="1"/>
              <a:t>personlige</a:t>
            </a:r>
            <a:r>
              <a:rPr lang="en-US"/>
              <a:t> </a:t>
            </a:r>
            <a:r>
              <a:rPr lang="en-US" err="1"/>
              <a:t>bruksanvisning</a:t>
            </a:r>
            <a:endParaRPr lang="nb-NO"/>
          </a:p>
        </p:txBody>
      </p:sp>
      <p:sp>
        <p:nvSpPr>
          <p:cNvPr id="39" name="Picture Placeholder 6">
            <a:extLst>
              <a:ext uri="{FF2B5EF4-FFF2-40B4-BE49-F238E27FC236}">
                <a16:creationId xmlns:a16="http://schemas.microsoft.com/office/drawing/2014/main" id="{A56A9FC7-39B9-492C-937F-3F98DC1F1B09}"/>
              </a:ext>
            </a:extLst>
          </p:cNvPr>
          <p:cNvSpPr>
            <a:spLocks noGrp="1"/>
          </p:cNvSpPr>
          <p:nvPr>
            <p:ph type="pic" sz="quarter" idx="14"/>
          </p:nvPr>
        </p:nvSpPr>
        <p:spPr>
          <a:xfrm>
            <a:off x="880531" y="1405812"/>
            <a:ext cx="1859217" cy="1645983"/>
          </a:xfrm>
          <a:ln>
            <a:solidFill>
              <a:schemeClr val="accent4"/>
            </a:solidFill>
            <a:prstDash val="dash"/>
          </a:ln>
        </p:spPr>
        <p:txBody>
          <a:bodyPr/>
          <a:lstStyle>
            <a:lvl1pPr>
              <a:defRPr/>
            </a:lvl1pPr>
          </a:lstStyle>
          <a:p>
            <a:r>
              <a:rPr lang="en-US"/>
              <a:t>Click icon to add picture</a:t>
            </a:r>
            <a:endParaRPr lang="nb-NO"/>
          </a:p>
        </p:txBody>
      </p:sp>
      <p:sp>
        <p:nvSpPr>
          <p:cNvPr id="40" name="Rectangle 39">
            <a:extLst>
              <a:ext uri="{FF2B5EF4-FFF2-40B4-BE49-F238E27FC236}">
                <a16:creationId xmlns:a16="http://schemas.microsoft.com/office/drawing/2014/main" id="{10E02A34-94D1-4C32-87AF-C7E4ECF92CF1}"/>
              </a:ext>
            </a:extLst>
          </p:cNvPr>
          <p:cNvSpPr>
            <a:spLocks/>
          </p:cNvSpPr>
          <p:nvPr userDrawn="1"/>
        </p:nvSpPr>
        <p:spPr>
          <a:xfrm>
            <a:off x="883192" y="3297820"/>
            <a:ext cx="1496347"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a:solidFill>
                  <a:srgbClr val="EFECE7"/>
                </a:solidFill>
                <a:latin typeface="Roboto Thin" panose="02000000000000000000" pitchFamily="2" charset="0"/>
              </a:rPr>
              <a:t>Rolle</a:t>
            </a:r>
          </a:p>
        </p:txBody>
      </p:sp>
      <p:sp>
        <p:nvSpPr>
          <p:cNvPr id="41" name="Rectangle 40">
            <a:extLst>
              <a:ext uri="{FF2B5EF4-FFF2-40B4-BE49-F238E27FC236}">
                <a16:creationId xmlns:a16="http://schemas.microsoft.com/office/drawing/2014/main" id="{3199E808-8F60-408B-84AF-451AE6A650B4}"/>
              </a:ext>
            </a:extLst>
          </p:cNvPr>
          <p:cNvSpPr>
            <a:spLocks/>
          </p:cNvSpPr>
          <p:nvPr userDrawn="1"/>
        </p:nvSpPr>
        <p:spPr>
          <a:xfrm>
            <a:off x="881217" y="4281598"/>
            <a:ext cx="1458436"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a:solidFill>
                  <a:srgbClr val="EFECE7"/>
                </a:solidFill>
                <a:latin typeface="Roboto Thin" panose="02000000000000000000" pitchFamily="2" charset="0"/>
              </a:rPr>
              <a:t>Nøkkelkompetanse</a:t>
            </a:r>
          </a:p>
        </p:txBody>
      </p:sp>
      <p:sp>
        <p:nvSpPr>
          <p:cNvPr id="43" name="Rectangle 42">
            <a:extLst>
              <a:ext uri="{FF2B5EF4-FFF2-40B4-BE49-F238E27FC236}">
                <a16:creationId xmlns:a16="http://schemas.microsoft.com/office/drawing/2014/main" id="{7FE57B7D-F342-4E0E-AE48-F05A47F6D7FF}"/>
              </a:ext>
            </a:extLst>
          </p:cNvPr>
          <p:cNvSpPr>
            <a:spLocks/>
          </p:cNvSpPr>
          <p:nvPr userDrawn="1"/>
        </p:nvSpPr>
        <p:spPr>
          <a:xfrm>
            <a:off x="3119979" y="141139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Mine største styrker og bidrag i samarbeidssituasjoner:</a:t>
            </a:r>
          </a:p>
        </p:txBody>
      </p:sp>
      <p:sp>
        <p:nvSpPr>
          <p:cNvPr id="44" name="Rectangle 43">
            <a:extLst>
              <a:ext uri="{FF2B5EF4-FFF2-40B4-BE49-F238E27FC236}">
                <a16:creationId xmlns:a16="http://schemas.microsoft.com/office/drawing/2014/main" id="{8E96DC5E-5A1A-49F6-AA78-418875C9ED14}"/>
              </a:ext>
            </a:extLst>
          </p:cNvPr>
          <p:cNvSpPr>
            <a:spLocks/>
          </p:cNvSpPr>
          <p:nvPr userDrawn="1"/>
        </p:nvSpPr>
        <p:spPr>
          <a:xfrm>
            <a:off x="5849134" y="1898669"/>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Mine svakheter i samarbeidssituasjoner:</a:t>
            </a:r>
          </a:p>
        </p:txBody>
      </p:sp>
      <p:sp>
        <p:nvSpPr>
          <p:cNvPr id="45" name="Rectangle 44">
            <a:extLst>
              <a:ext uri="{FF2B5EF4-FFF2-40B4-BE49-F238E27FC236}">
                <a16:creationId xmlns:a16="http://schemas.microsoft.com/office/drawing/2014/main" id="{D17FBB15-03FD-40DC-BDFC-08B528237866}"/>
              </a:ext>
            </a:extLst>
          </p:cNvPr>
          <p:cNvSpPr>
            <a:spLocks/>
          </p:cNvSpPr>
          <p:nvPr userDrawn="1"/>
        </p:nvSpPr>
        <p:spPr>
          <a:xfrm>
            <a:off x="5846473" y="406648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 folk kan finne på å misforstå når de samarbeider med meg:</a:t>
            </a:r>
          </a:p>
        </p:txBody>
      </p:sp>
      <p:sp>
        <p:nvSpPr>
          <p:cNvPr id="46" name="Rectangle 45">
            <a:extLst>
              <a:ext uri="{FF2B5EF4-FFF2-40B4-BE49-F238E27FC236}">
                <a16:creationId xmlns:a16="http://schemas.microsoft.com/office/drawing/2014/main" id="{9C75A7F1-C4FA-4930-8547-C0BF3AA27E48}"/>
              </a:ext>
            </a:extLst>
          </p:cNvPr>
          <p:cNvSpPr>
            <a:spLocks/>
          </p:cNvSpPr>
          <p:nvPr userDrawn="1"/>
        </p:nvSpPr>
        <p:spPr>
          <a:xfrm>
            <a:off x="8580948" y="140559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Dette trenger jeg fra gruppen for å være på mitt beste:</a:t>
            </a:r>
          </a:p>
        </p:txBody>
      </p:sp>
      <p:sp>
        <p:nvSpPr>
          <p:cNvPr id="47" name="Rectangle 46">
            <a:extLst>
              <a:ext uri="{FF2B5EF4-FFF2-40B4-BE49-F238E27FC236}">
                <a16:creationId xmlns:a16="http://schemas.microsoft.com/office/drawing/2014/main" id="{2F83671C-E675-425D-8BE6-F865FFFD3DEF}"/>
              </a:ext>
            </a:extLst>
          </p:cNvPr>
          <p:cNvSpPr>
            <a:spLocks/>
          </p:cNvSpPr>
          <p:nvPr userDrawn="1"/>
        </p:nvSpPr>
        <p:spPr>
          <a:xfrm>
            <a:off x="3119979" y="3795912"/>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 som kan gå meg på nervene når jeg samarbeider med andre:</a:t>
            </a:r>
          </a:p>
        </p:txBody>
      </p:sp>
      <p:sp>
        <p:nvSpPr>
          <p:cNvPr id="48" name="Text Placeholder 8">
            <a:extLst>
              <a:ext uri="{FF2B5EF4-FFF2-40B4-BE49-F238E27FC236}">
                <a16:creationId xmlns:a16="http://schemas.microsoft.com/office/drawing/2014/main" id="{16D8B31A-38AE-4EF9-A93B-D188F1B00C7F}"/>
              </a:ext>
            </a:extLst>
          </p:cNvPr>
          <p:cNvSpPr>
            <a:spLocks noGrp="1"/>
          </p:cNvSpPr>
          <p:nvPr>
            <p:ph type="body" sz="quarter" idx="18"/>
          </p:nvPr>
        </p:nvSpPr>
        <p:spPr>
          <a:xfrm>
            <a:off x="5846473" y="2488614"/>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9" name="Text Placeholder 8">
            <a:extLst>
              <a:ext uri="{FF2B5EF4-FFF2-40B4-BE49-F238E27FC236}">
                <a16:creationId xmlns:a16="http://schemas.microsoft.com/office/drawing/2014/main" id="{1A1F2A41-484C-44C4-B9B4-671BFC1E1336}"/>
              </a:ext>
            </a:extLst>
          </p:cNvPr>
          <p:cNvSpPr>
            <a:spLocks noGrp="1"/>
          </p:cNvSpPr>
          <p:nvPr>
            <p:ph type="body" sz="quarter" idx="20"/>
          </p:nvPr>
        </p:nvSpPr>
        <p:spPr>
          <a:xfrm>
            <a:off x="3117318" y="4385857"/>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0" name="Text Placeholder 8">
            <a:extLst>
              <a:ext uri="{FF2B5EF4-FFF2-40B4-BE49-F238E27FC236}">
                <a16:creationId xmlns:a16="http://schemas.microsoft.com/office/drawing/2014/main" id="{2A8F3689-1945-444C-9233-356602A6CBCB}"/>
              </a:ext>
            </a:extLst>
          </p:cNvPr>
          <p:cNvSpPr>
            <a:spLocks noGrp="1"/>
          </p:cNvSpPr>
          <p:nvPr>
            <p:ph type="body" sz="quarter" idx="21"/>
          </p:nvPr>
        </p:nvSpPr>
        <p:spPr>
          <a:xfrm>
            <a:off x="5868057" y="4664458"/>
            <a:ext cx="2490291"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1" name="Text Placeholder 8">
            <a:extLst>
              <a:ext uri="{FF2B5EF4-FFF2-40B4-BE49-F238E27FC236}">
                <a16:creationId xmlns:a16="http://schemas.microsoft.com/office/drawing/2014/main" id="{587FC934-6DF4-40D8-82B8-6CB49708C0D0}"/>
              </a:ext>
            </a:extLst>
          </p:cNvPr>
          <p:cNvSpPr>
            <a:spLocks noGrp="1"/>
          </p:cNvSpPr>
          <p:nvPr>
            <p:ph type="body" sz="quarter" idx="22"/>
          </p:nvPr>
        </p:nvSpPr>
        <p:spPr>
          <a:xfrm>
            <a:off x="8578288" y="4393884"/>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2" name="Text Placeholder 8">
            <a:extLst>
              <a:ext uri="{FF2B5EF4-FFF2-40B4-BE49-F238E27FC236}">
                <a16:creationId xmlns:a16="http://schemas.microsoft.com/office/drawing/2014/main" id="{BAEF750A-C04E-4E4C-A1F1-0AC9E8A180D9}"/>
              </a:ext>
            </a:extLst>
          </p:cNvPr>
          <p:cNvSpPr>
            <a:spLocks noGrp="1"/>
          </p:cNvSpPr>
          <p:nvPr>
            <p:ph type="body" sz="quarter" idx="25"/>
          </p:nvPr>
        </p:nvSpPr>
        <p:spPr>
          <a:xfrm>
            <a:off x="881217" y="4664458"/>
            <a:ext cx="1859217" cy="1262951"/>
          </a:xfrm>
        </p:spPr>
        <p:txBody>
          <a:bodyPr/>
          <a:lstStyle>
            <a:lvl1pPr>
              <a:defRPr sz="1200"/>
            </a:lvl1pPr>
            <a:lvl2pPr>
              <a:defRPr sz="1100"/>
            </a:lvl2pPr>
            <a:lvl3pPr>
              <a:defRPr sz="105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6343E1BC-CEA5-48AC-AAA5-B13EC8C3ED61}"/>
              </a:ext>
            </a:extLst>
          </p:cNvPr>
          <p:cNvSpPr>
            <a:spLocks noGrp="1"/>
          </p:cNvSpPr>
          <p:nvPr>
            <p:ph type="body" sz="quarter" idx="26"/>
          </p:nvPr>
        </p:nvSpPr>
        <p:spPr>
          <a:xfrm>
            <a:off x="880786" y="3671343"/>
            <a:ext cx="1858962" cy="473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03276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EFECE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6376946" y="3101502"/>
            <a:ext cx="4826229" cy="654995"/>
          </a:xfrm>
        </p:spPr>
        <p:txBody>
          <a:bodyPr anchor="ctr">
            <a:normAutofit/>
          </a:bodyPr>
          <a:lstStyle>
            <a:lvl1pPr algn="ctr">
              <a:defRPr sz="3600">
                <a:solidFill>
                  <a:srgbClr val="231651"/>
                </a:solidFill>
              </a:defRPr>
            </a:lvl1pPr>
          </a:lstStyle>
          <a:p>
            <a:r>
              <a:rPr lang="en-US"/>
              <a:t>Click to edit Master title style</a:t>
            </a:r>
            <a:endParaRPr lang="nb-NO"/>
          </a:p>
        </p:txBody>
      </p:sp>
      <p:sp>
        <p:nvSpPr>
          <p:cNvPr id="2" name="Rectangle 1">
            <a:extLst>
              <a:ext uri="{FF2B5EF4-FFF2-40B4-BE49-F238E27FC236}">
                <a16:creationId xmlns:a16="http://schemas.microsoft.com/office/drawing/2014/main" id="{D4CA9ADB-C456-4932-9A48-75529EA4136F}"/>
              </a:ext>
            </a:extLst>
          </p:cNvPr>
          <p:cNvSpPr/>
          <p:nvPr userDrawn="1"/>
        </p:nvSpPr>
        <p:spPr>
          <a:xfrm>
            <a:off x="-75414" y="1"/>
            <a:ext cx="5128181"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a:extLst>
              <a:ext uri="{FF2B5EF4-FFF2-40B4-BE49-F238E27FC236}">
                <a16:creationId xmlns:a16="http://schemas.microsoft.com/office/drawing/2014/main" id="{5E11BDAD-1AD7-4495-B986-5DBCC1137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402" y="941444"/>
            <a:ext cx="5727716" cy="4975112"/>
          </a:xfrm>
          <a:prstGeom prst="rect">
            <a:avLst/>
          </a:prstGeom>
        </p:spPr>
      </p:pic>
    </p:spTree>
    <p:extLst>
      <p:ext uri="{BB962C8B-B14F-4D97-AF65-F5344CB8AC3E}">
        <p14:creationId xmlns:p14="http://schemas.microsoft.com/office/powerpoint/2010/main" val="2797582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6" y="501389"/>
            <a:ext cx="9770254" cy="65499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11.09.2023</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638222" y="226755"/>
            <a:ext cx="336843" cy="669600"/>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2"/>
            </p:custDataLst>
          </p:nvPr>
        </p:nvPicPr>
        <p:blipFill rotWithShape="1">
          <a:blip r:embed="rId14"/>
          <a:srcRect/>
          <a:stretch/>
        </p:blipFill>
        <p:spPr>
          <a:xfrm>
            <a:off x="11139675" y="226755"/>
            <a:ext cx="335764" cy="669600"/>
          </a:xfrm>
          <a:prstGeom prst="rect">
            <a:avLst/>
          </a:prstGeom>
        </p:spPr>
      </p:pic>
    </p:spTree>
    <p:extLst>
      <p:ext uri="{BB962C8B-B14F-4D97-AF65-F5344CB8AC3E}">
        <p14:creationId xmlns:p14="http://schemas.microsoft.com/office/powerpoint/2010/main" val="2920020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5" r:id="rId5"/>
    <p:sldLayoutId id="2147483694" r:id="rId6"/>
    <p:sldLayoutId id="2147483696" r:id="rId7"/>
    <p:sldLayoutId id="2147483698" r:id="rId8"/>
    <p:sldLayoutId id="2147483707" r:id="rId9"/>
    <p:sldLayoutId id="2147483708" r:id="rId10"/>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5" y="501389"/>
            <a:ext cx="10436985" cy="65499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11.09.2023</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1320" y="5838813"/>
            <a:ext cx="336843" cy="669600"/>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3"/>
            </p:custDataLst>
          </p:nvPr>
        </p:nvPicPr>
        <p:blipFill rotWithShape="1">
          <a:blip r:embed="rId15"/>
          <a:srcRect/>
          <a:stretch/>
        </p:blipFill>
        <p:spPr>
          <a:xfrm>
            <a:off x="351320" y="4963012"/>
            <a:ext cx="335764" cy="669600"/>
          </a:xfrm>
          <a:prstGeom prst="rect">
            <a:avLst/>
          </a:prstGeom>
        </p:spPr>
      </p:pic>
    </p:spTree>
    <p:extLst>
      <p:ext uri="{BB962C8B-B14F-4D97-AF65-F5344CB8AC3E}">
        <p14:creationId xmlns:p14="http://schemas.microsoft.com/office/powerpoint/2010/main" val="1990284326"/>
      </p:ext>
    </p:extLst>
  </p:cSld>
  <p:clrMap bg1="lt1" tx1="dk1" bg2="lt2" tx2="dk2" accent1="accent1" accent2="accent2" accent3="accent3" accent4="accent4" accent5="accent5" accent6="accent6" hlink="hlink" folHlink="folHlink"/>
  <p:sldLayoutIdLst>
    <p:sldLayoutId id="2147483703" r:id="rId1"/>
    <p:sldLayoutId id="2147483673" r:id="rId2"/>
    <p:sldLayoutId id="2147483674" r:id="rId3"/>
    <p:sldLayoutId id="2147483675" r:id="rId4"/>
    <p:sldLayoutId id="2147483699" r:id="rId5"/>
    <p:sldLayoutId id="2147483700" r:id="rId6"/>
    <p:sldLayoutId id="2147483684" r:id="rId7"/>
    <p:sldLayoutId id="2147483704" r:id="rId8"/>
    <p:sldLayoutId id="2147483705" r:id="rId9"/>
    <p:sldLayoutId id="2147483706" r:id="rId10"/>
    <p:sldLayoutId id="2147483683" r:id="rId11"/>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ABB75B-5602-4873-8071-7080C3D338BB}"/>
              </a:ext>
            </a:extLst>
          </p:cNvPr>
          <p:cNvSpPr/>
          <p:nvPr/>
        </p:nvSpPr>
        <p:spPr>
          <a:xfrm>
            <a:off x="-1" y="0"/>
            <a:ext cx="12192000" cy="6858000"/>
          </a:xfrm>
          <a:prstGeom prst="rect">
            <a:avLst/>
          </a:prstGeom>
          <a:solidFill>
            <a:srgbClr val="231651"/>
          </a:solidFill>
          <a:ln w="1270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dirty="0">
                <a:ln>
                  <a:noFill/>
                </a:ln>
                <a:solidFill>
                  <a:schemeClr val="bg2">
                    <a:lumMod val="100000"/>
                  </a:schemeClr>
                </a:solidFill>
                <a:effectLst/>
                <a:uLnTx/>
                <a:uFillTx/>
                <a:latin typeface="Roboto Thin" panose="02000000000000000000" pitchFamily="2" charset="0"/>
                <a:ea typeface="+mn-ea"/>
                <a:cs typeface="+mn-cs"/>
              </a:rPr>
              <a:t>Welcome to </a:t>
            </a: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nb-NO"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p:txBody>
      </p:sp>
      <p:pic>
        <p:nvPicPr>
          <p:cNvPr id="4" name="Graphic 3">
            <a:extLst>
              <a:ext uri="{FF2B5EF4-FFF2-40B4-BE49-F238E27FC236}">
                <a16:creationId xmlns:a16="http://schemas.microsoft.com/office/drawing/2014/main" id="{1D129B5C-510E-42A6-99AC-DA22CFCB0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3661" y="2733675"/>
            <a:ext cx="6924675" cy="1390650"/>
          </a:xfrm>
          <a:prstGeom prst="rect">
            <a:avLst/>
          </a:prstGeom>
        </p:spPr>
      </p:pic>
      <p:pic>
        <p:nvPicPr>
          <p:cNvPr id="8" name="Picture 7" descr="A picture containing text, clipart, sign&#10;&#10;Description automatically generated">
            <a:extLst>
              <a:ext uri="{FF2B5EF4-FFF2-40B4-BE49-F238E27FC236}">
                <a16:creationId xmlns:a16="http://schemas.microsoft.com/office/drawing/2014/main" id="{CD01D013-DFF0-4670-83D6-74186CE54499}"/>
              </a:ext>
            </a:extLst>
          </p:cNvPr>
          <p:cNvPicPr>
            <a:picLocks noChangeAspect="1"/>
          </p:cNvPicPr>
          <p:nvPr/>
        </p:nvPicPr>
        <p:blipFill>
          <a:blip r:embed="rId5"/>
          <a:stretch>
            <a:fillRect/>
          </a:stretch>
        </p:blipFill>
        <p:spPr>
          <a:xfrm>
            <a:off x="6213475" y="5447735"/>
            <a:ext cx="429848" cy="853280"/>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3D002F95-73DA-41DC-9F9E-EF17CE7B6C4A}"/>
              </a:ext>
            </a:extLst>
          </p:cNvPr>
          <p:cNvPicPr>
            <a:picLocks noChangeAspect="1"/>
          </p:cNvPicPr>
          <p:nvPr/>
        </p:nvPicPr>
        <p:blipFill>
          <a:blip r:embed="rId6"/>
          <a:stretch>
            <a:fillRect/>
          </a:stretch>
        </p:blipFill>
        <p:spPr>
          <a:xfrm>
            <a:off x="5550045" y="5447736"/>
            <a:ext cx="428481" cy="853279"/>
          </a:xfrm>
          <a:prstGeom prst="rect">
            <a:avLst/>
          </a:prstGeom>
        </p:spPr>
      </p:pic>
      <p:sp>
        <p:nvSpPr>
          <p:cNvPr id="9" name="TextBox 8">
            <a:extLst>
              <a:ext uri="{FF2B5EF4-FFF2-40B4-BE49-F238E27FC236}">
                <a16:creationId xmlns:a16="http://schemas.microsoft.com/office/drawing/2014/main" id="{BF571FED-E4BA-48ED-A425-7B8BAC341F7C}"/>
              </a:ext>
            </a:extLst>
          </p:cNvPr>
          <p:cNvSpPr txBox="1"/>
          <p:nvPr/>
        </p:nvSpPr>
        <p:spPr>
          <a:xfrm>
            <a:off x="4746756" y="4047667"/>
            <a:ext cx="2841715" cy="1015663"/>
          </a:xfrm>
          <a:prstGeom prst="rect">
            <a:avLst/>
          </a:prstGeom>
          <a:noFill/>
        </p:spPr>
        <p:txBody>
          <a:bodyPr wrap="square" lIns="91440" tIns="45720" rIns="91440" bIns="45720" anchor="t">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B4D3D"/>
                </a:solidFill>
                <a:effectLst/>
                <a:uLnTx/>
                <a:uFillTx/>
                <a:latin typeface="Roboto Thin"/>
                <a:ea typeface="Roboto Thin"/>
                <a:cs typeface="Dreaming Outloud Pro"/>
              </a:rPr>
              <a:t>FOLLOW-UP</a:t>
            </a:r>
          </a:p>
          <a:p>
            <a:pPr marL="0" marR="0" lvl="0" indent="0" algn="ctr" defTabSz="914358" rtl="0" eaLnBrk="1" fontAlgn="auto" latinLnBrk="0" hangingPunct="1">
              <a:lnSpc>
                <a:spcPct val="100000"/>
              </a:lnSpc>
              <a:spcBef>
                <a:spcPts val="0"/>
              </a:spcBef>
              <a:spcAft>
                <a:spcPts val="0"/>
              </a:spcAft>
              <a:buClrTx/>
              <a:buSzTx/>
              <a:buFontTx/>
              <a:buNone/>
              <a:tabLst/>
              <a:defRPr/>
            </a:pPr>
            <a:r>
              <a:rPr lang="en-GB" sz="2400">
                <a:solidFill>
                  <a:srgbClr val="FB4D3D"/>
                </a:solidFill>
                <a:latin typeface="Roboto Thin"/>
                <a:ea typeface="Roboto Thin"/>
                <a:cs typeface="Dreaming Outloud Pro"/>
              </a:rPr>
              <a:t>- Short Version - </a:t>
            </a:r>
            <a:endParaRPr kumimoji="0" lang="en-GB" sz="2400" b="0" i="0" u="none" strike="noStrike" kern="1200" cap="none" spc="0" normalizeH="0" baseline="0" noProof="0">
              <a:ln>
                <a:noFill/>
              </a:ln>
              <a:solidFill>
                <a:srgbClr val="FB4D3D"/>
              </a:solidFill>
              <a:effectLst/>
              <a:uLnTx/>
              <a:uFillTx/>
              <a:latin typeface="Roboto Thin"/>
              <a:ea typeface="Roboto Thin"/>
              <a:cs typeface="Dreaming Outloud Pro"/>
            </a:endParaRPr>
          </a:p>
        </p:txBody>
      </p:sp>
    </p:spTree>
    <p:extLst>
      <p:ext uri="{BB962C8B-B14F-4D97-AF65-F5344CB8AC3E}">
        <p14:creationId xmlns:p14="http://schemas.microsoft.com/office/powerpoint/2010/main" val="165682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7D44-297C-4145-A4DD-166085DD2080}"/>
              </a:ext>
            </a:extLst>
          </p:cNvPr>
          <p:cNvSpPr>
            <a:spLocks noGrp="1"/>
          </p:cNvSpPr>
          <p:nvPr>
            <p:ph type="title"/>
          </p:nvPr>
        </p:nvSpPr>
        <p:spPr/>
        <p:txBody>
          <a:bodyPr>
            <a:normAutofit/>
          </a:bodyPr>
          <a:lstStyle/>
          <a:p>
            <a:r>
              <a:rPr lang="en-GB"/>
              <a:t>Facilitator guide</a:t>
            </a:r>
          </a:p>
        </p:txBody>
      </p:sp>
      <p:pic>
        <p:nvPicPr>
          <p:cNvPr id="3" name="Picture 2" descr="A picture containing text, clipart, sign&#10;&#10;Description automatically generated">
            <a:extLst>
              <a:ext uri="{FF2B5EF4-FFF2-40B4-BE49-F238E27FC236}">
                <a16:creationId xmlns:a16="http://schemas.microsoft.com/office/drawing/2014/main" id="{E4E9F7A3-1A03-4F79-8349-C1676EF44579}"/>
              </a:ext>
            </a:extLst>
          </p:cNvPr>
          <p:cNvPicPr>
            <a:picLocks noChangeAspect="1"/>
          </p:cNvPicPr>
          <p:nvPr/>
        </p:nvPicPr>
        <p:blipFill>
          <a:blip r:embed="rId2"/>
          <a:stretch>
            <a:fillRect/>
          </a:stretch>
        </p:blipFill>
        <p:spPr>
          <a:xfrm>
            <a:off x="691140" y="5998483"/>
            <a:ext cx="337452" cy="669867"/>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FBD26FD7-05D2-462B-AB82-E85A7B7D1931}"/>
              </a:ext>
            </a:extLst>
          </p:cNvPr>
          <p:cNvPicPr>
            <a:picLocks noChangeAspect="1"/>
          </p:cNvPicPr>
          <p:nvPr/>
        </p:nvPicPr>
        <p:blipFill>
          <a:blip r:embed="rId3"/>
          <a:stretch>
            <a:fillRect/>
          </a:stretch>
        </p:blipFill>
        <p:spPr>
          <a:xfrm>
            <a:off x="192593" y="5998484"/>
            <a:ext cx="336379" cy="669867"/>
          </a:xfrm>
          <a:prstGeom prst="rect">
            <a:avLst/>
          </a:prstGeom>
        </p:spPr>
      </p:pic>
      <p:sp>
        <p:nvSpPr>
          <p:cNvPr id="7" name="TextBox 8">
            <a:extLst>
              <a:ext uri="{FF2B5EF4-FFF2-40B4-BE49-F238E27FC236}">
                <a16:creationId xmlns:a16="http://schemas.microsoft.com/office/drawing/2014/main" id="{0C7B74B0-359D-3C72-E4F1-8DAAF2B6A0E3}"/>
              </a:ext>
            </a:extLst>
          </p:cNvPr>
          <p:cNvSpPr txBox="1"/>
          <p:nvPr/>
        </p:nvSpPr>
        <p:spPr>
          <a:xfrm>
            <a:off x="853766" y="3693073"/>
            <a:ext cx="2298508" cy="553998"/>
          </a:xfrm>
          <a:prstGeom prst="rect">
            <a:avLst/>
          </a:prstGeom>
          <a:noFill/>
        </p:spPr>
        <p:txBody>
          <a:bodyPr wrap="square" lIns="91440" tIns="45720" rIns="91440" bIns="45720" anchor="t">
            <a:spAutoFit/>
          </a:bodyPr>
          <a:lstStyle/>
          <a:p>
            <a:r>
              <a:rPr lang="en-GB" sz="3000">
                <a:solidFill>
                  <a:srgbClr val="FB4D3D"/>
                </a:solidFill>
                <a:latin typeface="Roboto Thin"/>
                <a:ea typeface="Roboto Thin"/>
                <a:cs typeface="Dreaming Outloud Pro"/>
              </a:rPr>
              <a:t>FOLLOW-UP</a:t>
            </a:r>
          </a:p>
        </p:txBody>
      </p:sp>
    </p:spTree>
    <p:extLst>
      <p:ext uri="{BB962C8B-B14F-4D97-AF65-F5344CB8AC3E}">
        <p14:creationId xmlns:p14="http://schemas.microsoft.com/office/powerpoint/2010/main" val="35494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A5A4-CBFD-4912-A119-BA70732774B0}"/>
              </a:ext>
            </a:extLst>
          </p:cNvPr>
          <p:cNvSpPr>
            <a:spLocks noGrp="1"/>
          </p:cNvSpPr>
          <p:nvPr>
            <p:ph type="title"/>
          </p:nvPr>
        </p:nvSpPr>
        <p:spPr/>
        <p:txBody>
          <a:bodyPr/>
          <a:lstStyle/>
          <a:p>
            <a:r>
              <a:rPr lang="en-GB"/>
              <a:t>Preparations for the facilitator</a:t>
            </a:r>
          </a:p>
        </p:txBody>
      </p:sp>
      <p:sp>
        <p:nvSpPr>
          <p:cNvPr id="3" name="Content Placeholder 2">
            <a:extLst>
              <a:ext uri="{FF2B5EF4-FFF2-40B4-BE49-F238E27FC236}">
                <a16:creationId xmlns:a16="http://schemas.microsoft.com/office/drawing/2014/main" id="{DACE2EFD-DA84-4EBC-81BC-EF13F877E1F7}"/>
              </a:ext>
            </a:extLst>
          </p:cNvPr>
          <p:cNvSpPr>
            <a:spLocks noGrp="1"/>
          </p:cNvSpPr>
          <p:nvPr>
            <p:ph idx="1"/>
          </p:nvPr>
        </p:nvSpPr>
        <p:spPr>
          <a:xfrm>
            <a:off x="901375" y="1669640"/>
            <a:ext cx="10436985" cy="4584964"/>
          </a:xfrm>
          <a:ln>
            <a:noFill/>
          </a:ln>
        </p:spPr>
        <p:txBody>
          <a:bodyPr vert="horz" wrap="square" lIns="0" tIns="0" rIns="0" bIns="0" rtlCol="0" anchor="t">
            <a:normAutofit/>
          </a:bodyPr>
          <a:lstStyle/>
          <a:p>
            <a:pPr marL="261620" indent="-261620">
              <a:spcBef>
                <a:spcPts val="1200"/>
              </a:spcBef>
              <a:spcAft>
                <a:spcPts val="1200"/>
              </a:spcAft>
              <a:buClr>
                <a:srgbClr val="3D5471"/>
              </a:buClr>
              <a:buFont typeface="+mj-lt"/>
              <a:buAutoNum type="arabicPeriod"/>
            </a:pPr>
            <a:r>
              <a:rPr lang="en-GB" sz="1200" b="1">
                <a:solidFill>
                  <a:schemeClr val="accent1"/>
                </a:solidFill>
              </a:rPr>
              <a:t>Start Smart Follow-up is quite similar to Start Smart. Familiarize yourself with the differences in the Follow-up by reading the content of this guide.</a:t>
            </a:r>
            <a:endParaRPr lang="en-GB" b="1" i="0">
              <a:solidFill>
                <a:srgbClr val="374151"/>
              </a:solidFill>
              <a:effectLst/>
            </a:endParaRPr>
          </a:p>
          <a:p>
            <a:pPr marL="261620" indent="-261620">
              <a:buClr>
                <a:srgbClr val="3D5471"/>
              </a:buClr>
              <a:buFont typeface="+mj-lt"/>
              <a:buAutoNum type="arabicPeriod"/>
            </a:pPr>
            <a:r>
              <a:rPr lang="en-GB" sz="1200" b="1">
                <a:solidFill>
                  <a:schemeClr val="accent1"/>
                </a:solidFill>
              </a:rPr>
              <a:t>Prepare for the workshop by:</a:t>
            </a:r>
          </a:p>
          <a:p>
            <a:pPr marL="523240" lvl="1" indent="-261620">
              <a:buFont typeface="Wingdings 3" panose="05040102010807070707" pitchFamily="18" charset="2"/>
              <a:buChar char=""/>
            </a:pPr>
            <a:r>
              <a:rPr lang="en-GB" sz="1100">
                <a:solidFill>
                  <a:srgbClr val="000000"/>
                </a:solidFill>
              </a:rPr>
              <a:t>Aligning the process with the team leader, if you are not the leader.</a:t>
            </a:r>
            <a:endParaRPr lang="en-GB" sz="1100" dirty="0">
              <a:solidFill>
                <a:srgbClr val="000000"/>
              </a:solidFill>
            </a:endParaRPr>
          </a:p>
          <a:p>
            <a:pPr marL="523240" lvl="1" indent="-261620">
              <a:buFont typeface="Wingdings 3" panose="05040102010807070707" pitchFamily="18" charset="2"/>
              <a:buChar char=""/>
            </a:pPr>
            <a:r>
              <a:rPr lang="en-GB" sz="1100">
                <a:solidFill>
                  <a:srgbClr val="000000"/>
                </a:solidFill>
              </a:rPr>
              <a:t>Sending a meeting invitation, allocating approximately 2 hours (time estimate based on a team of 6 people; if you have more, consider additional time).</a:t>
            </a:r>
            <a:endParaRPr lang="en-GB" sz="1100" dirty="0">
              <a:solidFill>
                <a:srgbClr val="000000"/>
              </a:solidFill>
            </a:endParaRPr>
          </a:p>
          <a:p>
            <a:pPr marL="523240" lvl="1" indent="-261620">
              <a:buFont typeface="Wingdings 3" panose="05040102010807070707" pitchFamily="18" charset="2"/>
              <a:buChar char=""/>
            </a:pPr>
            <a:r>
              <a:rPr lang="en-GB" sz="1100">
                <a:solidFill>
                  <a:srgbClr val="000000"/>
                </a:solidFill>
              </a:rPr>
              <a:t>Informing everyone to prepare in advance by reflecting on their contributions to the team and what they appreciate about their colleagues.</a:t>
            </a:r>
            <a:endParaRPr lang="en-GB" sz="1100" dirty="0">
              <a:solidFill>
                <a:srgbClr val="000000"/>
              </a:solidFill>
            </a:endParaRPr>
          </a:p>
          <a:p>
            <a:pPr marL="523240" lvl="1" indent="-261620">
              <a:spcAft>
                <a:spcPts val="1200"/>
              </a:spcAft>
              <a:buFont typeface="Wingdings 3" panose="05040102010807070707" pitchFamily="18" charset="2"/>
              <a:buChar char=""/>
            </a:pPr>
            <a:r>
              <a:rPr lang="en-GB" sz="1100" dirty="0">
                <a:solidFill>
                  <a:srgbClr val="000000"/>
                </a:solidFill>
              </a:rPr>
              <a:t>If possible, conduct the workshop in person. Alternatively, the workshop can be conducted digitally. Hybrid is not recommended. </a:t>
            </a:r>
            <a:endParaRPr lang="en-GB" b="0" i="0" dirty="0">
              <a:solidFill>
                <a:srgbClr val="374151"/>
              </a:solidFill>
              <a:effectLst/>
            </a:endParaRPr>
          </a:p>
          <a:p>
            <a:pPr marL="261620" indent="-261620">
              <a:buClr>
                <a:srgbClr val="3D5471"/>
              </a:buClr>
              <a:buFont typeface="+mj-lt"/>
              <a:buAutoNum type="arabicPeriod"/>
            </a:pPr>
            <a:r>
              <a:rPr lang="en-GB" sz="1200" b="1">
                <a:solidFill>
                  <a:schemeClr val="accent1"/>
                </a:solidFill>
              </a:rPr>
              <a:t>P</a:t>
            </a:r>
            <a:r>
              <a:rPr lang="en-GB" sz="1200" b="1" dirty="0">
                <a:solidFill>
                  <a:schemeClr val="accent1">
                    <a:lumMod val="100000"/>
                  </a:schemeClr>
                </a:solidFill>
                <a:latin typeface="Merriweather Light" panose="00000400000000000000" pitchFamily="2" charset="0"/>
              </a:rPr>
              <a:t>rep</a:t>
            </a:r>
            <a:r>
              <a:rPr lang="en-GB" sz="1200" b="1">
                <a:solidFill>
                  <a:schemeClr val="accent1"/>
                </a:solidFill>
              </a:rPr>
              <a:t>are equipment:</a:t>
            </a:r>
            <a:endParaRPr lang="en-GB" sz="1200" b="1" dirty="0">
              <a:solidFill>
                <a:schemeClr val="accent1"/>
              </a:solidFill>
            </a:endParaRPr>
          </a:p>
          <a:p>
            <a:pPr marL="261735" lvl="1" indent="0">
              <a:lnSpc>
                <a:spcPct val="150000"/>
              </a:lnSpc>
              <a:spcBef>
                <a:spcPts val="0"/>
              </a:spcBef>
              <a:buClr>
                <a:srgbClr val="3D5471"/>
              </a:buClr>
              <a:buNone/>
            </a:pPr>
            <a:r>
              <a:rPr lang="en-GB" sz="1100" i="1"/>
              <a:t>If the team meets physically:</a:t>
            </a:r>
          </a:p>
          <a:p>
            <a:pPr lvl="1">
              <a:buFont typeface="Wingdings 3" panose="05040102010807070707" pitchFamily="18" charset="2"/>
              <a:buChar char=""/>
            </a:pPr>
            <a:r>
              <a:rPr lang="en-GB" sz="1100"/>
              <a:t>Print the team contract in A0. Alternatively, write the headings from the team contract on a whiteboard/flip chart.</a:t>
            </a:r>
            <a:endParaRPr lang="en-GB" sz="1100" dirty="0"/>
          </a:p>
          <a:p>
            <a:pPr lvl="1">
              <a:buFont typeface="Wingdings 3" panose="05040102010807070707" pitchFamily="18" charset="2"/>
              <a:buChar char=""/>
            </a:pPr>
            <a:r>
              <a:rPr lang="en-GB" sz="1100"/>
              <a:t>One pad of post-it notes for each participant in different colours.</a:t>
            </a:r>
            <a:endParaRPr lang="en-GB" sz="1100" dirty="0"/>
          </a:p>
          <a:p>
            <a:pPr lvl="1">
              <a:buFont typeface="Wingdings 3" panose="05040102010807070707" pitchFamily="18" charset="2"/>
              <a:buChar char=""/>
            </a:pPr>
            <a:r>
              <a:rPr lang="en-GB" sz="1100"/>
              <a:t>Markers to write on the post-it notes.</a:t>
            </a:r>
            <a:endParaRPr lang="en-GB" sz="1100" dirty="0"/>
          </a:p>
          <a:p>
            <a:pPr lvl="1">
              <a:buFont typeface="Wingdings 3" panose="05040102010807070707" pitchFamily="18" charset="2"/>
              <a:buChar char=""/>
            </a:pPr>
            <a:r>
              <a:rPr lang="en-GB" sz="1100"/>
              <a:t>A clock or a timer.</a:t>
            </a:r>
            <a:endParaRPr lang="en-GB" sz="1100" dirty="0"/>
          </a:p>
          <a:p>
            <a:pPr marL="261768" lvl="1" indent="0">
              <a:lnSpc>
                <a:spcPct val="150000"/>
              </a:lnSpc>
              <a:buNone/>
            </a:pPr>
            <a:r>
              <a:rPr lang="en-GB" sz="1100" i="1"/>
              <a:t>If the team meets digitally:</a:t>
            </a:r>
          </a:p>
          <a:p>
            <a:pPr lvl="1">
              <a:buFont typeface="Wingdings 3" panose="05040102010807070707" pitchFamily="18" charset="2"/>
              <a:buChar char=""/>
            </a:pPr>
            <a:r>
              <a:rPr lang="en-GB" sz="1100"/>
              <a:t>Use the MURAL - version of Start Smart or use a digital whiteboard where you enter the fields from the team contract.</a:t>
            </a:r>
            <a:endParaRPr lang="en-GB" sz="1100" dirty="0"/>
          </a:p>
          <a:p>
            <a:pPr lvl="1">
              <a:buFont typeface="Wingdings 3" panose="05040102010807070707" pitchFamily="18" charset="2"/>
              <a:buChar char=""/>
            </a:pPr>
            <a:r>
              <a:rPr lang="en-GB" sz="1100"/>
              <a:t>Familiarise yourself with how the tool works, so that you can help the participants to use it.</a:t>
            </a:r>
            <a:endParaRPr lang="en-GB" sz="1100" dirty="0"/>
          </a:p>
          <a:p>
            <a:pPr lvl="1">
              <a:buFont typeface="Wingdings 3" panose="05040102010807070707" pitchFamily="18" charset="2"/>
              <a:buChar char=""/>
            </a:pPr>
            <a:r>
              <a:rPr lang="en-GB" sz="1100"/>
              <a:t>Alternatively, you can also use a shared document (such as Word Online or Google Docs).</a:t>
            </a:r>
            <a:br>
              <a:rPr lang="en-GB" sz="1100"/>
            </a:br>
            <a:endParaRPr lang="en-GB" sz="1100" dirty="0"/>
          </a:p>
        </p:txBody>
      </p:sp>
    </p:spTree>
    <p:extLst>
      <p:ext uri="{BB962C8B-B14F-4D97-AF65-F5344CB8AC3E}">
        <p14:creationId xmlns:p14="http://schemas.microsoft.com/office/powerpoint/2010/main" val="3063845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- 1/4 </a:t>
            </a:r>
          </a:p>
        </p:txBody>
      </p:sp>
      <p:sp>
        <p:nvSpPr>
          <p:cNvPr id="3" name="Content Placeholder 2">
            <a:extLst>
              <a:ext uri="{FF2B5EF4-FFF2-40B4-BE49-F238E27FC236}">
                <a16:creationId xmlns:a16="http://schemas.microsoft.com/office/drawing/2014/main" id="{665E4CDC-1F24-41B2-820D-4D07320277C6}"/>
              </a:ext>
            </a:extLst>
          </p:cNvPr>
          <p:cNvSpPr>
            <a:spLocks noGrp="1"/>
          </p:cNvSpPr>
          <p:nvPr>
            <p:ph idx="1"/>
          </p:nvPr>
        </p:nvSpPr>
        <p:spPr>
          <a:xfrm>
            <a:off x="901375" y="1669640"/>
            <a:ext cx="10436985" cy="4584964"/>
          </a:xfrm>
        </p:spPr>
        <p:txBody>
          <a:bodyPr wrap="square" anchor="t">
            <a:normAutofit lnSpcReduction="10000"/>
          </a:bodyPr>
          <a:lstStyle/>
          <a:p>
            <a:pPr marL="33" indent="0">
              <a:spcAft>
                <a:spcPts val="600"/>
              </a:spcAft>
              <a:buNone/>
            </a:pPr>
            <a:r>
              <a:rPr lang="en-GB" sz="1100"/>
              <a:t>This workshop relies on good time management. Keep an eye on the clock, and set aside a bit of buffer if you expect certain activities to take longer.</a:t>
            </a:r>
            <a:endParaRPr lang="en-GB" sz="1400" b="1">
              <a:solidFill>
                <a:schemeClr val="accent1"/>
              </a:solidFill>
            </a:endParaRPr>
          </a:p>
          <a:p>
            <a:pPr marL="33" indent="0">
              <a:spcBef>
                <a:spcPts val="0"/>
              </a:spcBef>
              <a:spcAft>
                <a:spcPts val="600"/>
              </a:spcAft>
              <a:buNone/>
            </a:pPr>
            <a:r>
              <a:rPr lang="en-GB" sz="1400" b="1">
                <a:solidFill>
                  <a:schemeClr val="accent1"/>
                </a:solidFill>
              </a:rPr>
              <a:t>1. AGENDA</a:t>
            </a:r>
            <a:r>
              <a:rPr lang="en-GB" sz="1400" b="1" dirty="0">
                <a:solidFill>
                  <a:schemeClr val="accent1"/>
                </a:solidFill>
              </a:rPr>
              <a:t>, CHECK-IN</a:t>
            </a:r>
            <a:r>
              <a:rPr lang="en-GB" sz="1400" b="1">
                <a:solidFill>
                  <a:schemeClr val="accent1"/>
                </a:solidFill>
              </a:rPr>
              <a:t> AND </a:t>
            </a:r>
            <a:r>
              <a:rPr lang="en-GB" sz="1400" b="1" dirty="0">
                <a:solidFill>
                  <a:schemeClr val="accent1"/>
                </a:solidFill>
              </a:rPr>
              <a:t>RECAP </a:t>
            </a:r>
            <a:r>
              <a:rPr lang="en-GB" sz="1400">
                <a:solidFill>
                  <a:schemeClr val="accent1"/>
                </a:solidFill>
              </a:rPr>
              <a:t>15 mins</a:t>
            </a:r>
            <a:endParaRPr lang="en-GB" sz="1100" b="1">
              <a:solidFill>
                <a:schemeClr val="accent1"/>
              </a:solidFill>
            </a:endParaRPr>
          </a:p>
          <a:p>
            <a:pPr marL="33" indent="0">
              <a:buNone/>
            </a:pPr>
            <a:r>
              <a:rPr lang="en-GB" sz="1100" b="1">
                <a:solidFill>
                  <a:schemeClr val="accent1"/>
                </a:solidFill>
              </a:rPr>
              <a:t>A. AGENDA </a:t>
            </a:r>
            <a:r>
              <a:rPr lang="en-GB" sz="1100">
                <a:solidFill>
                  <a:schemeClr val="accent1"/>
                </a:solidFill>
              </a:rPr>
              <a:t>5 mins</a:t>
            </a:r>
          </a:p>
          <a:p>
            <a:pPr>
              <a:buClr>
                <a:srgbClr val="FF3300"/>
              </a:buClr>
            </a:pPr>
            <a:r>
              <a:rPr lang="en-GB" sz="1100"/>
              <a:t>Start the workshop in the suggested order on the agenda slide. </a:t>
            </a:r>
          </a:p>
          <a:p>
            <a:pPr>
              <a:spcAft>
                <a:spcPts val="1200"/>
              </a:spcAft>
              <a:buClr>
                <a:srgbClr val="FF3300"/>
              </a:buClr>
            </a:pPr>
            <a:r>
              <a:rPr lang="en-GB" sz="1100"/>
              <a:t>Clarify any questions or feedback on these points.</a:t>
            </a:r>
          </a:p>
          <a:p>
            <a:pPr marL="33" indent="0">
              <a:buNone/>
            </a:pPr>
            <a:r>
              <a:rPr lang="en-GB" sz="1100" b="1">
                <a:solidFill>
                  <a:schemeClr val="accent1"/>
                </a:solidFill>
              </a:rPr>
              <a:t>B. CHECK-IN   </a:t>
            </a:r>
            <a:r>
              <a:rPr lang="en-GB" sz="1100">
                <a:solidFill>
                  <a:schemeClr val="accent1"/>
                </a:solidFill>
              </a:rPr>
              <a:t>5 mins</a:t>
            </a:r>
          </a:p>
          <a:p>
            <a:pPr>
              <a:spcAft>
                <a:spcPts val="1200"/>
              </a:spcAft>
            </a:pPr>
            <a:r>
              <a:rPr lang="en-GB" sz="1100"/>
              <a:t>Ask everyone to share a couple of words about how they are doing today.</a:t>
            </a:r>
          </a:p>
          <a:p>
            <a:pPr marL="33" indent="0">
              <a:buNone/>
            </a:pPr>
            <a:r>
              <a:rPr lang="en-GB" b="1" i="0">
                <a:solidFill>
                  <a:schemeClr val="accent1"/>
                </a:solidFill>
                <a:effectLst/>
              </a:rPr>
              <a:t>C. RECAP </a:t>
            </a:r>
            <a:r>
              <a:rPr lang="en-GB" i="0">
                <a:solidFill>
                  <a:schemeClr val="accent1"/>
                </a:solidFill>
                <a:effectLst/>
              </a:rPr>
              <a:t>5 min </a:t>
            </a:r>
            <a:endParaRPr lang="en-GB" b="1" i="0" dirty="0">
              <a:solidFill>
                <a:schemeClr val="accent1"/>
              </a:solidFill>
              <a:effectLst/>
            </a:endParaRPr>
          </a:p>
          <a:p>
            <a:pPr>
              <a:spcAft>
                <a:spcPts val="1200"/>
              </a:spcAft>
            </a:pPr>
            <a:r>
              <a:rPr lang="en-GB" b="0" i="0">
                <a:effectLst/>
              </a:rPr>
              <a:t>Let each participant read through the team contract from the previous Start Smart to refresh their memory about what the group agreed upon at that time.</a:t>
            </a:r>
          </a:p>
          <a:p>
            <a:pPr marL="33" indent="0">
              <a:spcBef>
                <a:spcPts val="0"/>
              </a:spcBef>
              <a:buNone/>
            </a:pPr>
            <a:r>
              <a:rPr lang="en-GB" sz="1400" b="1">
                <a:solidFill>
                  <a:schemeClr val="accent1"/>
                </a:solidFill>
              </a:rPr>
              <a:t>2. ADJUSTING THE TEAM CONTRACT - approximately 1,5 hours</a:t>
            </a:r>
          </a:p>
          <a:p>
            <a:pPr>
              <a:buClr>
                <a:srgbClr val="FF3300"/>
              </a:buClr>
            </a:pPr>
            <a:r>
              <a:rPr lang="en-GB" sz="1100">
                <a:ea typeface="+mn-lt"/>
                <a:cs typeface="+mn-lt"/>
              </a:rPr>
              <a:t>For </a:t>
            </a:r>
            <a:r>
              <a:rPr lang="en-GB" sz="1100" dirty="0">
                <a:ea typeface="+mn-lt"/>
                <a:cs typeface="+mn-lt"/>
              </a:rPr>
              <a:t>each of the topics in the team contract we recommend that the participants get 2-3 minutes to consider the question individually and note their thoughts on their post-its. Each participant in turn shares what they have written and places the post-it(s) on the dedicated area of the contract. There is time for a brief elaboration and, if necessary, questions from members of the team if something is unclear. Identical notes can be placed on top of each other. </a:t>
            </a:r>
            <a:r>
              <a:rPr lang="en-GB" sz="1100" dirty="0"/>
              <a:t>Alternate in who starts sharing their notes.</a:t>
            </a:r>
          </a:p>
          <a:p>
            <a:pPr>
              <a:buClr>
                <a:srgbClr val="FF3300"/>
              </a:buClr>
            </a:pPr>
            <a:r>
              <a:rPr lang="en-GB" sz="1100"/>
              <a:t>As </a:t>
            </a:r>
            <a:r>
              <a:rPr lang="en-GB" sz="1100" dirty="0"/>
              <a:t>a facilitator you might be asked: ‘How should we answer this question?’, ‘What are we expected to say here?’, and alike. Here it is important to understand that Start Smart provides a method for the team, rather than the actual content of the team contract. Hence, all answers are valid. </a:t>
            </a:r>
            <a:endParaRPr lang="en-GB" dirty="0"/>
          </a:p>
          <a:p>
            <a:pPr>
              <a:buClr>
                <a:srgbClr val="FF3300"/>
              </a:buClr>
            </a:pPr>
            <a:r>
              <a:rPr lang="en-GB" sz="1100"/>
              <a:t>It </a:t>
            </a:r>
            <a:r>
              <a:rPr lang="en-GB" sz="1100" dirty="0"/>
              <a:t>might be a good idea to ‘park’ conversations that seem to take too much time or are off-topic until a later occasion. These points can be noted down on the ‘parking space’ (slide 9), and be discussed in another relevant forum/meeting.</a:t>
            </a:r>
          </a:p>
        </p:txBody>
      </p:sp>
    </p:spTree>
    <p:extLst>
      <p:ext uri="{BB962C8B-B14F-4D97-AF65-F5344CB8AC3E}">
        <p14:creationId xmlns:p14="http://schemas.microsoft.com/office/powerpoint/2010/main" val="1644450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 2/4</a:t>
            </a:r>
          </a:p>
        </p:txBody>
      </p:sp>
      <p:sp>
        <p:nvSpPr>
          <p:cNvPr id="3" name="Content Placeholder 2">
            <a:extLst>
              <a:ext uri="{FF2B5EF4-FFF2-40B4-BE49-F238E27FC236}">
                <a16:creationId xmlns:a16="http://schemas.microsoft.com/office/drawing/2014/main" id="{A143A2D7-9502-4960-94A5-C1329F112643}"/>
              </a:ext>
            </a:extLst>
          </p:cNvPr>
          <p:cNvSpPr>
            <a:spLocks noGrp="1"/>
          </p:cNvSpPr>
          <p:nvPr>
            <p:ph idx="1"/>
          </p:nvPr>
        </p:nvSpPr>
        <p:spPr>
          <a:xfrm>
            <a:off x="901375" y="1669640"/>
            <a:ext cx="10436985" cy="4584964"/>
          </a:xfrm>
        </p:spPr>
        <p:txBody>
          <a:bodyPr vert="horz" wrap="square" lIns="0" tIns="0" rIns="0" bIns="0" rtlCol="0" anchor="t">
            <a:normAutofit/>
          </a:bodyPr>
          <a:lstStyle/>
          <a:p>
            <a:pPr marL="33" indent="0">
              <a:buNone/>
            </a:pPr>
            <a:r>
              <a:rPr lang="en-GB" b="1" i="0" dirty="0">
                <a:solidFill>
                  <a:schemeClr val="accent1"/>
                </a:solidFill>
                <a:effectLst/>
              </a:rPr>
              <a:t>A. WHAT do we want to achieve? – GOALS &amp; PURPOSE 15 min</a:t>
            </a:r>
          </a:p>
          <a:p>
            <a:pPr marL="228633" indent="-228600">
              <a:buFont typeface="+mj-lt"/>
              <a:buAutoNum type="arabicPeriod"/>
            </a:pPr>
            <a:r>
              <a:rPr lang="en-GB" b="0" i="0" dirty="0">
                <a:effectLst/>
              </a:rPr>
              <a:t>Ask the question: </a:t>
            </a:r>
            <a:r>
              <a:rPr lang="en-GB" b="1" i="0" dirty="0">
                <a:solidFill>
                  <a:schemeClr val="accent1"/>
                </a:solidFill>
                <a:effectLst/>
              </a:rPr>
              <a:t>What are the collective goals we want to achieve moving forward? </a:t>
            </a:r>
            <a:r>
              <a:rPr lang="en-GB" b="0" i="0" dirty="0">
                <a:effectLst/>
              </a:rPr>
              <a:t>Emphasize that group goals should be achievable, measurable, and time-bound. </a:t>
            </a:r>
          </a:p>
          <a:p>
            <a:pPr marL="261620" indent="-261620">
              <a:buClr>
                <a:srgbClr val="FF3300"/>
              </a:buClr>
              <a:buFont typeface="+mj-lt"/>
              <a:buAutoNum type="arabicPeriod"/>
            </a:pPr>
            <a:r>
              <a:rPr lang="en-GB" sz="1100" dirty="0"/>
              <a:t>Within the topic on the team’s goals, it is important that the contributions correspond, but they do not have to be identical. The facilitator summarises the input and checks with the team if they agree. </a:t>
            </a:r>
          </a:p>
          <a:p>
            <a:pPr marL="261620" indent="-261620">
              <a:spcAft>
                <a:spcPts val="1200"/>
              </a:spcAft>
              <a:buClr>
                <a:srgbClr val="FF3300"/>
              </a:buClr>
              <a:buFont typeface="+mj-lt"/>
              <a:buAutoNum type="arabicPeriod"/>
            </a:pPr>
            <a:r>
              <a:rPr lang="en-GB" sz="1100" dirty="0">
                <a:solidFill>
                  <a:srgbClr val="000000"/>
                </a:solidFill>
              </a:rPr>
              <a:t>If there is disagreement in the team, we recommend coming back to it as soon as possible after the workshop.</a:t>
            </a:r>
          </a:p>
          <a:p>
            <a:pPr marL="0" indent="0">
              <a:buNone/>
            </a:pPr>
            <a:r>
              <a:rPr lang="en-GB" sz="1100" b="1" dirty="0">
                <a:solidFill>
                  <a:schemeClr val="accent1"/>
                </a:solidFill>
              </a:rPr>
              <a:t>B.</a:t>
            </a:r>
            <a:r>
              <a:rPr lang="en-GB" sz="1100" b="1" dirty="0">
                <a:solidFill>
                  <a:schemeClr val="accent1"/>
                </a:solidFill>
                <a:effectLst/>
              </a:rPr>
              <a:t> WHO are we in this team now? 30 mins</a:t>
            </a:r>
            <a:br>
              <a:rPr lang="en-GB" sz="1100" b="1" dirty="0">
                <a:solidFill>
                  <a:srgbClr val="001F45"/>
                </a:solidFill>
                <a:effectLst/>
              </a:rPr>
            </a:br>
            <a:r>
              <a:rPr lang="en-GB" sz="1100" b="1" dirty="0">
                <a:solidFill>
                  <a:schemeClr val="accent1"/>
                </a:solidFill>
                <a:effectLst/>
              </a:rPr>
              <a:t>New insights about ourselves and each other. 5 minutes individual preparation + 4 minutes per person. One participant in focus at a time.</a:t>
            </a:r>
            <a:endParaRPr lang="en-GB" sz="1100" b="1" dirty="0">
              <a:solidFill>
                <a:srgbClr val="001F45"/>
              </a:solidFill>
              <a:effectLst/>
            </a:endParaRPr>
          </a:p>
          <a:p>
            <a:pPr marL="228600" indent="-228600">
              <a:buAutoNum type="arabicPeriod"/>
            </a:pPr>
            <a:r>
              <a:rPr lang="en-GB" sz="1100" dirty="0">
                <a:effectLst/>
              </a:rPr>
              <a:t>Ask each participant to reflect individually on the following:</a:t>
            </a:r>
          </a:p>
          <a:p>
            <a:pPr marL="547485" lvl="1" indent="-285750">
              <a:buFont typeface="+mj-lt"/>
              <a:buAutoNum type="romanLcPeriod"/>
            </a:pPr>
            <a:r>
              <a:rPr lang="en-GB" sz="1100" b="1" dirty="0">
                <a:solidFill>
                  <a:schemeClr val="accent1"/>
                </a:solidFill>
                <a:effectLst/>
              </a:rPr>
              <a:t>What do I perceive to have contributed to the team, and what do I wish to adjust going forward? </a:t>
            </a:r>
          </a:p>
          <a:p>
            <a:pPr marL="547485" lvl="1" indent="-285750">
              <a:buFont typeface="+mj-lt"/>
              <a:buAutoNum type="romanLcPeriod"/>
            </a:pPr>
            <a:r>
              <a:rPr lang="en-GB" sz="1100" b="1" dirty="0">
                <a:solidFill>
                  <a:schemeClr val="accent1"/>
                </a:solidFill>
                <a:effectLst/>
              </a:rPr>
              <a:t>Formulate a sentence about what you have appreciated about each individual person in the team through your collaboration.</a:t>
            </a:r>
            <a:endParaRPr lang="en-GB" sz="1100" dirty="0">
              <a:solidFill>
                <a:srgbClr val="001F45"/>
              </a:solidFill>
              <a:effectLst/>
            </a:endParaRPr>
          </a:p>
          <a:p>
            <a:pPr marL="228600" indent="-228600">
              <a:buAutoNum type="arabicPeriod"/>
            </a:pPr>
            <a:r>
              <a:rPr lang="en-GB" sz="1100" dirty="0">
                <a:effectLst/>
              </a:rPr>
              <a:t>Start with one participant and let him share his answer to the first question, then let the others in the group share their statement about what they have appreciated in working with the participant. Continue the round until everyone has been through. If the group is large, not everyone needs to give feedback to each individual.</a:t>
            </a:r>
          </a:p>
          <a:p>
            <a:pPr marL="228600" indent="-228600">
              <a:buAutoNum type="arabicPeriod"/>
            </a:pPr>
            <a:r>
              <a:rPr lang="en-GB" sz="1100" dirty="0">
                <a:effectLst/>
              </a:rPr>
              <a:t>When everyone has presented and received feedback, it </a:t>
            </a:r>
            <a:r>
              <a:rPr lang="en-GB" sz="1100" dirty="0"/>
              <a:t>there is time, </a:t>
            </a:r>
            <a:r>
              <a:rPr lang="en-GB" sz="1100" dirty="0">
                <a:effectLst/>
              </a:rPr>
              <a:t>the facilitator can ask the group: How was this? </a:t>
            </a:r>
          </a:p>
          <a:p>
            <a:pPr marL="228600" indent="-228600">
              <a:buAutoNum type="arabicPeriod"/>
            </a:pPr>
            <a:r>
              <a:rPr lang="en-GB" sz="1100" dirty="0"/>
              <a:t>Note: it is</a:t>
            </a:r>
            <a:r>
              <a:rPr lang="en-GB" sz="1100" dirty="0">
                <a:effectLst/>
              </a:rPr>
              <a:t> easy to exceed the time here, so feel free to use a timer set for 4 minutes per person.</a:t>
            </a:r>
          </a:p>
          <a:p>
            <a:pPr marL="0" indent="0">
              <a:buNone/>
            </a:pPr>
            <a:endParaRPr lang="en-GB" sz="1100" b="1" dirty="0">
              <a:effectLst/>
            </a:endParaRPr>
          </a:p>
          <a:p>
            <a:pPr marL="0" indent="0">
              <a:spcAft>
                <a:spcPts val="1200"/>
              </a:spcAft>
              <a:buClr>
                <a:srgbClr val="FF3300"/>
              </a:buClr>
              <a:buNone/>
            </a:pPr>
            <a:endParaRPr lang="en-US" sz="1100" dirty="0">
              <a:solidFill>
                <a:srgbClr val="000000"/>
              </a:solidFill>
            </a:endParaRPr>
          </a:p>
        </p:txBody>
      </p:sp>
    </p:spTree>
    <p:extLst>
      <p:ext uri="{BB962C8B-B14F-4D97-AF65-F5344CB8AC3E}">
        <p14:creationId xmlns:p14="http://schemas.microsoft.com/office/powerpoint/2010/main" val="421088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17B9-CE40-43DA-AF08-642FB8BD188B}"/>
              </a:ext>
            </a:extLst>
          </p:cNvPr>
          <p:cNvSpPr>
            <a:spLocks noGrp="1"/>
          </p:cNvSpPr>
          <p:nvPr>
            <p:ph type="title"/>
          </p:nvPr>
        </p:nvSpPr>
        <p:spPr/>
        <p:txBody>
          <a:bodyPr/>
          <a:lstStyle/>
          <a:p>
            <a:r>
              <a:rPr lang="en-GB"/>
              <a:t>The workshop – 3/4</a:t>
            </a:r>
          </a:p>
        </p:txBody>
      </p:sp>
      <p:sp>
        <p:nvSpPr>
          <p:cNvPr id="3" name="Content Placeholder 2">
            <a:extLst>
              <a:ext uri="{FF2B5EF4-FFF2-40B4-BE49-F238E27FC236}">
                <a16:creationId xmlns:a16="http://schemas.microsoft.com/office/drawing/2014/main" id="{08021DF2-09DE-494E-BBEC-3EA566D87054}"/>
              </a:ext>
            </a:extLst>
          </p:cNvPr>
          <p:cNvSpPr>
            <a:spLocks noGrp="1"/>
          </p:cNvSpPr>
          <p:nvPr>
            <p:ph idx="1"/>
          </p:nvPr>
        </p:nvSpPr>
        <p:spPr>
          <a:xfrm>
            <a:off x="901375" y="1669640"/>
            <a:ext cx="10436985" cy="4584964"/>
          </a:xfrm>
        </p:spPr>
        <p:txBody>
          <a:bodyPr vert="horz" wrap="square" lIns="0" tIns="0" rIns="0" bIns="0" rtlCol="0" anchor="t">
            <a:normAutofit/>
          </a:bodyPr>
          <a:lstStyle/>
          <a:p>
            <a:pPr marL="0" indent="0">
              <a:buNone/>
            </a:pPr>
            <a:r>
              <a:rPr lang="en-GB" sz="1100" b="1" dirty="0">
                <a:solidFill>
                  <a:schemeClr val="accent1"/>
                </a:solidFill>
              </a:rPr>
              <a:t>C.</a:t>
            </a:r>
            <a:r>
              <a:rPr lang="en-GB" sz="1100" b="1" dirty="0">
                <a:solidFill>
                  <a:schemeClr val="accent1"/>
                </a:solidFill>
                <a:effectLst/>
              </a:rPr>
              <a:t> HOW will we work together going forward? 45 mins.</a:t>
            </a:r>
          </a:p>
          <a:p>
            <a:pPr marL="0" indent="0">
              <a:spcAft>
                <a:spcPts val="600"/>
              </a:spcAft>
              <a:buNone/>
            </a:pPr>
            <a:r>
              <a:rPr lang="en-GB" sz="1100" dirty="0">
                <a:effectLst/>
              </a:rPr>
              <a:t>Under each of the following points, you will ask the group what has worked well since last Start Smart workshop and what they want to adjust going forward. Let participants both think individually and share their answers to these questions simultaneously</a:t>
            </a:r>
            <a:r>
              <a:rPr lang="en-GB" sz="1100">
                <a:solidFill>
                  <a:srgbClr val="001F45"/>
                </a:solidFill>
                <a:effectLst/>
              </a:rPr>
              <a:t>.</a:t>
            </a:r>
            <a:endParaRPr lang="en-GB" sz="1100" dirty="0">
              <a:solidFill>
                <a:srgbClr val="001F45"/>
              </a:solidFill>
              <a:effectLst/>
            </a:endParaRPr>
          </a:p>
          <a:p>
            <a:pPr marL="0" indent="0">
              <a:buNone/>
            </a:pPr>
            <a:r>
              <a:rPr lang="en-GB" sz="1100" b="1" dirty="0">
                <a:solidFill>
                  <a:schemeClr val="tx2"/>
                </a:solidFill>
                <a:effectLst/>
              </a:rPr>
              <a:t>ROLES AND RESPONSIBILITIES 15 minutes.</a:t>
            </a:r>
          </a:p>
          <a:p>
            <a:pPr marL="228600" indent="-228600">
              <a:buFont typeface="+mj-lt"/>
              <a:buAutoNum type="arabicPeriod"/>
            </a:pPr>
            <a:r>
              <a:rPr lang="en-GB" dirty="0">
                <a:effectLst/>
                <a:latin typeface="Merriweather Light" panose="00000400000000000000" pitchFamily="2" charset="0"/>
              </a:rPr>
              <a:t>Refer </a:t>
            </a:r>
            <a:r>
              <a:rPr lang="en-GB" dirty="0">
                <a:latin typeface="Merriweather Light" panose="00000400000000000000" pitchFamily="2" charset="0"/>
              </a:rPr>
              <a:t>back to the question posed in the first Start Smart </a:t>
            </a:r>
            <a:r>
              <a:rPr lang="en-GB" i="1" dirty="0">
                <a:solidFill>
                  <a:schemeClr val="tx2"/>
                </a:solidFill>
              </a:rPr>
              <a:t>Given our purpose, goals, and who we are, what roles and responsibilities do we need to ensure in this team to succeed? </a:t>
            </a:r>
            <a:r>
              <a:rPr lang="en-GB" dirty="0"/>
              <a:t>and invite the participants to evaluate individually </a:t>
            </a:r>
            <a:r>
              <a:rPr lang="en-GB" b="1" dirty="0">
                <a:solidFill>
                  <a:schemeClr val="accent1"/>
                </a:solidFill>
              </a:rPr>
              <a:t>What has worked well? </a:t>
            </a:r>
            <a:r>
              <a:rPr lang="en-GB" dirty="0"/>
              <a:t>and </a:t>
            </a:r>
            <a:r>
              <a:rPr lang="en-GB" b="1" dirty="0">
                <a:solidFill>
                  <a:schemeClr val="accent1"/>
                </a:solidFill>
              </a:rPr>
              <a:t>What do we want to adjust?</a:t>
            </a:r>
          </a:p>
          <a:p>
            <a:pPr marL="228600" indent="-228600">
              <a:spcAft>
                <a:spcPts val="1200"/>
              </a:spcAft>
              <a:buFont typeface="+mj-lt"/>
              <a:buAutoNum type="arabicPeriod"/>
            </a:pPr>
            <a:r>
              <a:rPr lang="en-GB" sz="1100">
                <a:effectLst/>
              </a:rPr>
              <a:t>After everyone has posted their notes and given their input, summarize what has been contributed and check with the group if it looks okay.</a:t>
            </a:r>
          </a:p>
          <a:p>
            <a:pPr marL="0" indent="0">
              <a:buNone/>
            </a:pPr>
            <a:r>
              <a:rPr lang="en-GB" sz="1100" b="1">
                <a:solidFill>
                  <a:schemeClr val="tx2"/>
                </a:solidFill>
                <a:effectLst/>
              </a:rPr>
              <a:t>WORK </a:t>
            </a:r>
            <a:r>
              <a:rPr lang="en-GB" sz="1100" b="1" dirty="0">
                <a:solidFill>
                  <a:schemeClr val="tx2"/>
                </a:solidFill>
                <a:effectLst/>
              </a:rPr>
              <a:t>METHODS 15 minutes.</a:t>
            </a:r>
          </a:p>
          <a:p>
            <a:pPr marL="228600" indent="-228600">
              <a:buFont typeface="+mj-lt"/>
              <a:buAutoNum type="arabicPeriod"/>
            </a:pPr>
            <a:r>
              <a:rPr lang="en-GB" dirty="0">
                <a:effectLst/>
                <a:latin typeface="Merriweather Light" panose="00000400000000000000" pitchFamily="2" charset="0"/>
              </a:rPr>
              <a:t>Refer </a:t>
            </a:r>
            <a:r>
              <a:rPr lang="en-GB" dirty="0">
                <a:latin typeface="Merriweather Light" panose="00000400000000000000" pitchFamily="2" charset="0"/>
              </a:rPr>
              <a:t>back to the question posed in the first Start </a:t>
            </a:r>
            <a:r>
              <a:rPr lang="en-GB">
                <a:latin typeface="Merriweather Light" panose="00000400000000000000" pitchFamily="2" charset="0"/>
              </a:rPr>
              <a:t>Smart </a:t>
            </a:r>
            <a:r>
              <a:rPr lang="en-GB" i="1">
                <a:solidFill>
                  <a:schemeClr val="tx2"/>
                </a:solidFill>
              </a:rPr>
              <a:t>How can we best organize our work to succeed in our tasks and goals? </a:t>
            </a:r>
            <a:r>
              <a:rPr lang="en-GB" dirty="0"/>
              <a:t>and invite the participants to evaluate individually </a:t>
            </a:r>
            <a:r>
              <a:rPr lang="en-GB" b="1" dirty="0">
                <a:solidFill>
                  <a:schemeClr val="accent1"/>
                </a:solidFill>
              </a:rPr>
              <a:t>What has worked well? </a:t>
            </a:r>
            <a:r>
              <a:rPr lang="en-GB" dirty="0"/>
              <a:t>and </a:t>
            </a:r>
            <a:r>
              <a:rPr lang="en-GB" b="1" dirty="0">
                <a:solidFill>
                  <a:schemeClr val="accent1"/>
                </a:solidFill>
              </a:rPr>
              <a:t>What do we want to adjust?</a:t>
            </a:r>
          </a:p>
          <a:p>
            <a:pPr marL="228600" indent="-228600">
              <a:spcAft>
                <a:spcPts val="1200"/>
              </a:spcAft>
              <a:buFont typeface="+mj-lt"/>
              <a:buAutoNum type="arabicPeriod"/>
            </a:pPr>
            <a:r>
              <a:rPr lang="en-GB" sz="1100">
                <a:effectLst/>
              </a:rPr>
              <a:t>After everyone has posted their notes and given their input, summarize what has been contributed and check with the group if it looks okay.</a:t>
            </a:r>
          </a:p>
          <a:p>
            <a:pPr marL="0" indent="0">
              <a:buNone/>
            </a:pPr>
            <a:r>
              <a:rPr lang="en-GB" sz="1100" b="1">
                <a:solidFill>
                  <a:schemeClr val="tx2"/>
                </a:solidFill>
                <a:effectLst/>
              </a:rPr>
              <a:t>COLLABORATION </a:t>
            </a:r>
            <a:r>
              <a:rPr lang="en-GB" sz="1100" b="1" dirty="0">
                <a:solidFill>
                  <a:schemeClr val="tx2"/>
                </a:solidFill>
                <a:effectLst/>
              </a:rPr>
              <a:t>NORMS 15 minutes.</a:t>
            </a:r>
          </a:p>
          <a:p>
            <a:pPr marL="228600" indent="-228600">
              <a:buFont typeface="+mj-lt"/>
              <a:buAutoNum type="arabicPeriod"/>
            </a:pPr>
            <a:r>
              <a:rPr lang="en-GB" dirty="0">
                <a:effectLst/>
                <a:latin typeface="Merriweather Light" panose="00000400000000000000" pitchFamily="2" charset="0"/>
              </a:rPr>
              <a:t>Refer </a:t>
            </a:r>
            <a:r>
              <a:rPr lang="en-GB" dirty="0">
                <a:latin typeface="Merriweather Light" panose="00000400000000000000" pitchFamily="2" charset="0"/>
              </a:rPr>
              <a:t>back to the question posed in the first Start </a:t>
            </a:r>
            <a:r>
              <a:rPr lang="en-GB">
                <a:latin typeface="Merriweather Light" panose="00000400000000000000" pitchFamily="2" charset="0"/>
              </a:rPr>
              <a:t>Smart </a:t>
            </a:r>
            <a:r>
              <a:rPr lang="en-GB" i="1">
                <a:solidFill>
                  <a:schemeClr val="tx2"/>
                </a:solidFill>
                <a:latin typeface="Merriweather Light" panose="00000400000000000000" pitchFamily="2" charset="0"/>
              </a:rPr>
              <a:t>What</a:t>
            </a:r>
            <a:r>
              <a:rPr lang="en-GB" i="1">
                <a:solidFill>
                  <a:schemeClr val="tx2"/>
                </a:solidFill>
              </a:rPr>
              <a:t> mutual expectations should we have to optimize working together? </a:t>
            </a:r>
            <a:r>
              <a:rPr lang="en-GB" dirty="0"/>
              <a:t>and invite the participants to evaluate individually </a:t>
            </a:r>
            <a:r>
              <a:rPr lang="en-GB" b="1" dirty="0">
                <a:solidFill>
                  <a:schemeClr val="accent1"/>
                </a:solidFill>
              </a:rPr>
              <a:t>What has worked well? </a:t>
            </a:r>
            <a:r>
              <a:rPr lang="en-GB" dirty="0"/>
              <a:t>and </a:t>
            </a:r>
            <a:r>
              <a:rPr lang="en-GB" b="1" dirty="0">
                <a:solidFill>
                  <a:schemeClr val="accent1"/>
                </a:solidFill>
              </a:rPr>
              <a:t>What do we want to adjust?</a:t>
            </a:r>
          </a:p>
          <a:p>
            <a:pPr marL="228600" indent="-228600">
              <a:spcAft>
                <a:spcPts val="1200"/>
              </a:spcAft>
              <a:buFont typeface="+mj-lt"/>
              <a:buAutoNum type="arabicPeriod"/>
            </a:pPr>
            <a:r>
              <a:rPr lang="en-GB" sz="1100">
                <a:effectLst/>
              </a:rPr>
              <a:t>After everyone has posted their notes and given their input, summarize what has been contributed and check with the group if it looks okay.</a:t>
            </a:r>
          </a:p>
          <a:p>
            <a:pPr marL="0" indent="0">
              <a:spcAft>
                <a:spcPts val="1200"/>
              </a:spcAft>
              <a:buNone/>
            </a:pPr>
            <a:endParaRPr lang="en-US" sz="1100" dirty="0">
              <a:effectLst/>
            </a:endParaRPr>
          </a:p>
        </p:txBody>
      </p:sp>
    </p:spTree>
    <p:extLst>
      <p:ext uri="{BB962C8B-B14F-4D97-AF65-F5344CB8AC3E}">
        <p14:creationId xmlns:p14="http://schemas.microsoft.com/office/powerpoint/2010/main" val="907491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4/4</a:t>
            </a:r>
          </a:p>
        </p:txBody>
      </p:sp>
      <p:sp>
        <p:nvSpPr>
          <p:cNvPr id="3" name="Content Placeholder 2">
            <a:extLst>
              <a:ext uri="{FF2B5EF4-FFF2-40B4-BE49-F238E27FC236}">
                <a16:creationId xmlns:a16="http://schemas.microsoft.com/office/drawing/2014/main" id="{D8103D8E-7104-4279-A342-1E783908C204}"/>
              </a:ext>
            </a:extLst>
          </p:cNvPr>
          <p:cNvSpPr>
            <a:spLocks noGrp="1"/>
          </p:cNvSpPr>
          <p:nvPr>
            <p:ph idx="1"/>
          </p:nvPr>
        </p:nvSpPr>
        <p:spPr>
          <a:xfrm>
            <a:off x="901375" y="1669640"/>
            <a:ext cx="10436985" cy="4584964"/>
          </a:xfrm>
        </p:spPr>
        <p:txBody>
          <a:bodyPr vert="horz" wrap="square" lIns="0" tIns="0" rIns="0" bIns="0" rtlCol="0" anchor="t">
            <a:normAutofit/>
          </a:bodyPr>
          <a:lstStyle/>
          <a:p>
            <a:pPr marL="33" indent="0">
              <a:spcAft>
                <a:spcPts val="600"/>
              </a:spcAft>
              <a:buNone/>
            </a:pPr>
            <a:r>
              <a:rPr lang="en-GB" sz="1400" b="1" dirty="0">
                <a:solidFill>
                  <a:schemeClr val="accent1"/>
                </a:solidFill>
              </a:rPr>
              <a:t>3. SUMMARY AND CHECK-OUT   15 mins</a:t>
            </a:r>
          </a:p>
          <a:p>
            <a:pPr marL="261620" indent="-261620">
              <a:buClr>
                <a:srgbClr val="FF3300"/>
              </a:buClr>
              <a:buFont typeface="+mj-lt"/>
              <a:buAutoNum type="arabicPeriod"/>
            </a:pPr>
            <a:r>
              <a:rPr lang="en-GB" sz="1100" dirty="0"/>
              <a:t>The facilitator </a:t>
            </a:r>
            <a:r>
              <a:rPr lang="en-GB" sz="1100"/>
              <a:t>or team leader </a:t>
            </a:r>
            <a:r>
              <a:rPr lang="en-GB" sz="1100" dirty="0"/>
              <a:t>summarises where there is agreement, what remains unclear, and how this will be followed up. Note down the points for clarification and a person responsible for following them up. </a:t>
            </a:r>
          </a:p>
          <a:p>
            <a:pPr marL="261620" indent="-261620">
              <a:buClr>
                <a:srgbClr val="FF3300"/>
              </a:buClr>
              <a:buFont typeface="+mj-lt"/>
              <a:buAutoNum type="arabicPeriod"/>
            </a:pPr>
            <a:r>
              <a:rPr kumimoji="0" lang="en-GB" sz="1100" b="0" i="0" u="none" strike="noStrike" kern="1200" cap="none" spc="0" normalizeH="0" baseline="0" noProof="0" dirty="0">
                <a:ln>
                  <a:noFill/>
                </a:ln>
                <a:solidFill>
                  <a:prstClr val="black"/>
                </a:solidFill>
                <a:effectLst/>
                <a:uLnTx/>
                <a:uFillTx/>
                <a:latin typeface="Merriweather Light"/>
                <a:ea typeface="+mn-ea"/>
                <a:cs typeface="+mn-cs"/>
              </a:rPr>
              <a:t>Agree on when a summarised team contract based on the input provided in the workshop should be ready. This includes the team’s purpose, goals, roles, work methods, collaboration norms and team development.</a:t>
            </a:r>
          </a:p>
          <a:p>
            <a:pPr>
              <a:buFont typeface="+mj-lt"/>
              <a:buAutoNum type="arabicPeriod"/>
            </a:pPr>
            <a:r>
              <a:rPr lang="en-GB" sz="1100" dirty="0"/>
              <a:t>Do a quick check-out round where all participants have the chance to say something about how they found working together today.</a:t>
            </a:r>
          </a:p>
          <a:p>
            <a:pPr marL="0" indent="0">
              <a:buNone/>
            </a:pPr>
            <a:endParaRPr lang="en-GB" sz="1100" dirty="0"/>
          </a:p>
          <a:p>
            <a:pPr marL="261620" indent="-261620"/>
            <a:endParaRPr lang="en-GB" sz="1100"/>
          </a:p>
          <a:p>
            <a:pPr marL="261620" indent="-261620"/>
            <a:endParaRPr lang="en-GB" sz="1100"/>
          </a:p>
          <a:p>
            <a:pPr marL="261620" indent="-261620"/>
            <a:endParaRPr lang="en-GB" sz="1100"/>
          </a:p>
          <a:p>
            <a:pPr marL="0" indent="0">
              <a:buNone/>
            </a:pPr>
            <a:endParaRPr lang="en-GB" sz="1100"/>
          </a:p>
          <a:p>
            <a:pPr marL="261620" indent="-261620"/>
            <a:endParaRPr lang="en-GB" sz="1100"/>
          </a:p>
          <a:p>
            <a:pPr marL="261620" indent="-261620"/>
            <a:endParaRPr lang="en-GB" sz="1100"/>
          </a:p>
          <a:p>
            <a:pPr marL="261620" indent="-261620"/>
            <a:endParaRPr lang="nb-NO"/>
          </a:p>
        </p:txBody>
      </p:sp>
    </p:spTree>
    <p:extLst>
      <p:ext uri="{BB962C8B-B14F-4D97-AF65-F5344CB8AC3E}">
        <p14:creationId xmlns:p14="http://schemas.microsoft.com/office/powerpoint/2010/main" val="215475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B09FA55E-98F2-4308-AB29-155B7B6CA9E5}"/>
              </a:ext>
            </a:extLst>
          </p:cNvPr>
          <p:cNvSpPr>
            <a:spLocks/>
          </p:cNvSpPr>
          <p:nvPr/>
        </p:nvSpPr>
        <p:spPr>
          <a:xfrm>
            <a:off x="9960034" y="246328"/>
            <a:ext cx="1874363"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5F5F5"/>
                </a:solidFill>
                <a:effectLst/>
                <a:uLnTx/>
                <a:uFillTx/>
                <a:latin typeface="Roboto Thin" panose="02000000000000000000" pitchFamily="2" charset="0"/>
                <a:ea typeface="+mn-ea"/>
                <a:cs typeface="+mn-cs"/>
              </a:rPr>
              <a:t>Recap</a:t>
            </a:r>
            <a:endParaRPr kumimoji="0" lang="en-GB" sz="1200" b="0" i="0" u="none" strike="noStrike" kern="1200" cap="none" spc="0" normalizeH="0" baseline="0" noProof="0" dirty="0">
              <a:ln>
                <a:noFill/>
              </a:ln>
              <a:solidFill>
                <a:srgbClr val="F5F5F5"/>
              </a:solidFill>
              <a:effectLst/>
              <a:uLnTx/>
              <a:uFillTx/>
              <a:latin typeface="Roboto Thin" panose="02000000000000000000" pitchFamily="2" charset="0"/>
              <a:ea typeface="+mn-ea"/>
              <a:cs typeface="+mn-cs"/>
            </a:endParaRPr>
          </a:p>
        </p:txBody>
      </p:sp>
      <p:sp>
        <p:nvSpPr>
          <p:cNvPr id="86" name="TextBox 2">
            <a:extLst>
              <a:ext uri="{FF2B5EF4-FFF2-40B4-BE49-F238E27FC236}">
                <a16:creationId xmlns:a16="http://schemas.microsoft.com/office/drawing/2014/main" id="{60DBEE2B-A91B-40E6-A4D4-9BBDFD8EBBD2}"/>
              </a:ext>
            </a:extLst>
          </p:cNvPr>
          <p:cNvSpPr txBox="1"/>
          <p:nvPr/>
        </p:nvSpPr>
        <p:spPr>
          <a:xfrm>
            <a:off x="1058864" y="4055795"/>
            <a:ext cx="3438698" cy="1200329"/>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404042"/>
                </a:solidFill>
                <a:effectLst/>
                <a:uLnTx/>
                <a:uFillTx/>
                <a:latin typeface="Roboto Thin" panose="02000000000000000000" pitchFamily="2" charset="0"/>
                <a:ea typeface="+mn-ea"/>
                <a:cs typeface="+mn-cs"/>
              </a:rPr>
              <a:t>Given our purpose, goals, and who we are, what roles and responsibilities do we need to ensure in this team to succeed?</a:t>
            </a:r>
          </a:p>
          <a:p>
            <a:pPr algn="l"/>
            <a:r>
              <a:rPr lang="en-GB" sz="1200" dirty="0">
                <a:latin typeface="Roboto Thin" panose="02000000000000000000" pitchFamily="2" charset="0"/>
              </a:rPr>
              <a:t>What has worked well? </a:t>
            </a:r>
          </a:p>
          <a:p>
            <a:pPr algn="l"/>
            <a:r>
              <a:rPr lang="en-GB" sz="1200" i="0" dirty="0">
                <a:latin typeface="Roboto Thin" panose="02000000000000000000" pitchFamily="2" charset="0"/>
              </a:rPr>
              <a:t>What do we wish to adjust</a:t>
            </a:r>
            <a:r>
              <a:rPr lang="en-GB" sz="1200" dirty="0">
                <a:latin typeface="Roboto Thin" panose="02000000000000000000" pitchFamily="2" charset="0"/>
              </a:rPr>
              <a:t>? </a:t>
            </a:r>
            <a:endParaRPr lang="en-GB" sz="1200" i="0" dirty="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050" b="0" i="1" u="none" strike="noStrike" kern="1200" cap="none" spc="0" normalizeH="0" baseline="0" noProof="0" dirty="0">
              <a:ln>
                <a:noFill/>
              </a:ln>
              <a:solidFill>
                <a:srgbClr val="404042"/>
              </a:solidFill>
              <a:effectLst/>
              <a:uLnTx/>
              <a:uFillTx/>
              <a:latin typeface="Roboto Thin" panose="02000000000000000000" pitchFamily="2" charset="0"/>
              <a:ea typeface="+mn-ea"/>
              <a:cs typeface="+mn-cs"/>
            </a:endParaRP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A1551"/>
                </a:solidFill>
                <a:effectLst/>
                <a:uLnTx/>
                <a:uFillTx/>
                <a:latin typeface="Roboto Thin" panose="02000000000000000000" pitchFamily="2" charset="0"/>
                <a:ea typeface="+mn-ea"/>
                <a:cs typeface="+mn-cs"/>
              </a:rPr>
              <a:t>Relevant sub-questions: </a:t>
            </a:r>
          </a:p>
        </p:txBody>
      </p:sp>
      <p:sp>
        <p:nvSpPr>
          <p:cNvPr id="3" name="Rectangle 2">
            <a:extLst>
              <a:ext uri="{FF2B5EF4-FFF2-40B4-BE49-F238E27FC236}">
                <a16:creationId xmlns:a16="http://schemas.microsoft.com/office/drawing/2014/main" id="{05ED8668-56FA-43F6-97B3-BEE56B20770B}"/>
              </a:ext>
            </a:extLst>
          </p:cNvPr>
          <p:cNvSpPr>
            <a:spLocks/>
          </p:cNvSpPr>
          <p:nvPr/>
        </p:nvSpPr>
        <p:spPr>
          <a:xfrm>
            <a:off x="914400" y="248345"/>
            <a:ext cx="4284000"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5F5F5"/>
                </a:solidFill>
                <a:effectLst/>
                <a:uLnTx/>
                <a:uFillTx/>
                <a:latin typeface="Roboto Thin" panose="02000000000000000000" pitchFamily="2" charset="0"/>
                <a:ea typeface="+mn-ea"/>
                <a:cs typeface="+mn-cs"/>
              </a:rPr>
              <a:t>Start: Explain Start Smart</a:t>
            </a:r>
            <a:endParaRPr kumimoji="0" lang="en-GB" sz="1200" b="0" i="0" u="none" strike="noStrike" kern="1200" cap="none" spc="0" normalizeH="0" baseline="0" noProof="0">
              <a:ln>
                <a:noFill/>
              </a:ln>
              <a:solidFill>
                <a:srgbClr val="F5F5F5"/>
              </a:solidFill>
              <a:effectLst/>
              <a:uLnTx/>
              <a:uFillTx/>
              <a:latin typeface="Roboto Thin" panose="02000000000000000000" pitchFamily="2" charset="0"/>
              <a:ea typeface="+mn-ea"/>
              <a:cs typeface="+mn-cs"/>
            </a:endParaRPr>
          </a:p>
        </p:txBody>
      </p:sp>
      <p:sp>
        <p:nvSpPr>
          <p:cNvPr id="4" name="Title 1">
            <a:extLst>
              <a:ext uri="{FF2B5EF4-FFF2-40B4-BE49-F238E27FC236}">
                <a16:creationId xmlns:a16="http://schemas.microsoft.com/office/drawing/2014/main" id="{F828C2CA-9B1F-401F-BEFE-4C2B300E23ED}"/>
              </a:ext>
            </a:extLst>
          </p:cNvPr>
          <p:cNvSpPr>
            <a:spLocks noGrp="1"/>
          </p:cNvSpPr>
          <p:nvPr>
            <p:ph type="title" idx="4294967295"/>
          </p:nvPr>
        </p:nvSpPr>
        <p:spPr>
          <a:xfrm rot="16200000">
            <a:off x="-1710541" y="2292802"/>
            <a:ext cx="4546115" cy="457200"/>
          </a:xfrm>
        </p:spPr>
        <p:txBody>
          <a:bodyPr>
            <a:normAutofit/>
          </a:bodyPr>
          <a:lstStyle/>
          <a:p>
            <a:pPr algn="r"/>
            <a:r>
              <a:rPr lang="en-GB" sz="2000">
                <a:solidFill>
                  <a:schemeClr val="accent4"/>
                </a:solidFill>
              </a:rPr>
              <a:t>Facilitator slide with sub-questions </a:t>
            </a:r>
          </a:p>
        </p:txBody>
      </p:sp>
      <p:sp>
        <p:nvSpPr>
          <p:cNvPr id="7" name="Rectangle 6">
            <a:extLst>
              <a:ext uri="{FF2B5EF4-FFF2-40B4-BE49-F238E27FC236}">
                <a16:creationId xmlns:a16="http://schemas.microsoft.com/office/drawing/2014/main" id="{0FABFAE6-1A6B-4515-A8C0-DBD7C57FC57B}"/>
              </a:ext>
            </a:extLst>
          </p:cNvPr>
          <p:cNvSpPr>
            <a:spLocks/>
          </p:cNvSpPr>
          <p:nvPr/>
        </p:nvSpPr>
        <p:spPr>
          <a:xfrm>
            <a:off x="914402" y="949185"/>
            <a:ext cx="10919995" cy="527767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rriweather Light"/>
              <a:ea typeface="+mn-ea"/>
              <a:cs typeface="+mn-cs"/>
            </a:endParaRPr>
          </a:p>
        </p:txBody>
      </p:sp>
      <p:sp>
        <p:nvSpPr>
          <p:cNvPr id="9" name="Rectangle 8">
            <a:extLst>
              <a:ext uri="{FF2B5EF4-FFF2-40B4-BE49-F238E27FC236}">
                <a16:creationId xmlns:a16="http://schemas.microsoft.com/office/drawing/2014/main" id="{B996B659-F3EA-4DF7-9563-058A13F32FED}"/>
              </a:ext>
            </a:extLst>
          </p:cNvPr>
          <p:cNvSpPr/>
          <p:nvPr/>
        </p:nvSpPr>
        <p:spPr>
          <a:xfrm>
            <a:off x="1029277" y="3358155"/>
            <a:ext cx="10716430"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EFECE7"/>
                </a:solidFill>
                <a:effectLst/>
                <a:uLnTx/>
                <a:uFillTx/>
                <a:latin typeface="Roboto Thin" panose="02000000000000000000" pitchFamily="2" charset="0"/>
                <a:ea typeface="+mn-ea"/>
                <a:cs typeface="+mn-cs"/>
              </a:rPr>
              <a:t>How should we work together</a:t>
            </a:r>
            <a:r>
              <a:rPr kumimoji="0" lang="en-GB" sz="12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a:t>
            </a:r>
          </a:p>
        </p:txBody>
      </p:sp>
      <p:sp>
        <p:nvSpPr>
          <p:cNvPr id="15" name="Rectangle 14">
            <a:extLst>
              <a:ext uri="{FF2B5EF4-FFF2-40B4-BE49-F238E27FC236}">
                <a16:creationId xmlns:a16="http://schemas.microsoft.com/office/drawing/2014/main" id="{F945E5C6-9BBD-4CB1-921F-3A53B6C9AEAA}"/>
              </a:ext>
            </a:extLst>
          </p:cNvPr>
          <p:cNvSpPr/>
          <p:nvPr/>
        </p:nvSpPr>
        <p:spPr>
          <a:xfrm>
            <a:off x="6539732" y="1259536"/>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EFECE7"/>
                </a:solidFill>
                <a:effectLst/>
                <a:uLnTx/>
                <a:uFillTx/>
                <a:latin typeface="Roboto Thin" panose="02000000000000000000" pitchFamily="2" charset="0"/>
                <a:ea typeface="+mn-ea"/>
                <a:cs typeface="+mn-cs"/>
              </a:rPr>
              <a:t>Who </a:t>
            </a:r>
            <a:r>
              <a:rPr kumimoji="0" lang="en-GB" sz="12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are we? </a:t>
            </a:r>
          </a:p>
        </p:txBody>
      </p:sp>
      <p:sp>
        <p:nvSpPr>
          <p:cNvPr id="16" name="Rectangle 15">
            <a:extLst>
              <a:ext uri="{FF2B5EF4-FFF2-40B4-BE49-F238E27FC236}">
                <a16:creationId xmlns:a16="http://schemas.microsoft.com/office/drawing/2014/main" id="{F6081998-2373-401A-B685-7D28CD5973FD}"/>
              </a:ext>
            </a:extLst>
          </p:cNvPr>
          <p:cNvSpPr/>
          <p:nvPr/>
        </p:nvSpPr>
        <p:spPr>
          <a:xfrm>
            <a:off x="6539732" y="1593575"/>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Our personal user manual </a:t>
            </a:r>
          </a:p>
        </p:txBody>
      </p:sp>
      <p:cxnSp>
        <p:nvCxnSpPr>
          <p:cNvPr id="22" name="Straight Connector 21">
            <a:extLst>
              <a:ext uri="{FF2B5EF4-FFF2-40B4-BE49-F238E27FC236}">
                <a16:creationId xmlns:a16="http://schemas.microsoft.com/office/drawing/2014/main" id="{1450656B-72A2-4DAE-B78D-1C507E71420E}"/>
              </a:ext>
            </a:extLst>
          </p:cNvPr>
          <p:cNvCxnSpPr>
            <a:cxnSpLocks/>
          </p:cNvCxnSpPr>
          <p:nvPr/>
        </p:nvCxnSpPr>
        <p:spPr>
          <a:xfrm>
            <a:off x="914402" y="3201744"/>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A293F3A-4C77-436C-86A1-970E8BA9EBD5}"/>
              </a:ext>
            </a:extLst>
          </p:cNvPr>
          <p:cNvSpPr/>
          <p:nvPr/>
        </p:nvSpPr>
        <p:spPr>
          <a:xfrm>
            <a:off x="6465887" y="1292702"/>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mn-ea"/>
                <a:cs typeface="+mn-cs"/>
              </a:rPr>
              <a:t>2</a:t>
            </a:r>
            <a:endParaRPr kumimoji="0" lang="en-GB" sz="1400" b="0" i="0" u="none" strike="noStrike" kern="1200" cap="none" spc="0" normalizeH="0" baseline="0" noProof="0" dirty="0">
              <a:ln>
                <a:noFill/>
              </a:ln>
              <a:solidFill>
                <a:srgbClr val="231651"/>
              </a:solidFill>
              <a:effectLst/>
              <a:uLnTx/>
              <a:uFillTx/>
              <a:latin typeface="Roboto" panose="02000000000000000000" pitchFamily="2" charset="0"/>
              <a:ea typeface="+mn-ea"/>
              <a:cs typeface="+mn-cs"/>
            </a:endParaRPr>
          </a:p>
        </p:txBody>
      </p:sp>
      <p:sp>
        <p:nvSpPr>
          <p:cNvPr id="24" name="Rectangle 23">
            <a:extLst>
              <a:ext uri="{FF2B5EF4-FFF2-40B4-BE49-F238E27FC236}">
                <a16:creationId xmlns:a16="http://schemas.microsoft.com/office/drawing/2014/main" id="{B224C43D-12BE-4EEE-B5B7-CD7F09A019F2}"/>
              </a:ext>
            </a:extLst>
          </p:cNvPr>
          <p:cNvSpPr/>
          <p:nvPr/>
        </p:nvSpPr>
        <p:spPr>
          <a:xfrm>
            <a:off x="951542" y="3396254"/>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mn-ea"/>
                <a:cs typeface="+mn-cs"/>
              </a:rPr>
              <a:t>3</a:t>
            </a:r>
            <a:endParaRPr kumimoji="0" lang="en-GB" sz="1400" b="0" i="0" u="none" strike="noStrike" kern="1200" cap="none" spc="0" normalizeH="0" baseline="0" noProof="0" dirty="0">
              <a:ln>
                <a:noFill/>
              </a:ln>
              <a:solidFill>
                <a:srgbClr val="231651"/>
              </a:solidFill>
              <a:effectLst/>
              <a:uLnTx/>
              <a:uFillTx/>
              <a:latin typeface="Roboto" panose="02000000000000000000" pitchFamily="2" charset="0"/>
              <a:ea typeface="+mn-ea"/>
              <a:cs typeface="+mn-cs"/>
            </a:endParaRPr>
          </a:p>
        </p:txBody>
      </p:sp>
      <p:sp>
        <p:nvSpPr>
          <p:cNvPr id="27" name="TextBox 26">
            <a:extLst>
              <a:ext uri="{FF2B5EF4-FFF2-40B4-BE49-F238E27FC236}">
                <a16:creationId xmlns:a16="http://schemas.microsoft.com/office/drawing/2014/main" id="{00B0D7C7-DCD5-4236-9D77-DCBDF046088B}"/>
              </a:ext>
            </a:extLst>
          </p:cNvPr>
          <p:cNvSpPr txBox="1"/>
          <p:nvPr/>
        </p:nvSpPr>
        <p:spPr>
          <a:xfrm>
            <a:off x="6539731" y="1854132"/>
            <a:ext cx="5146875" cy="1107996"/>
          </a:xfrm>
          <a:prstGeom prst="rect">
            <a:avLst/>
          </a:prstGeom>
          <a:noFill/>
        </p:spPr>
        <p:txBody>
          <a:bodyPr wrap="squar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Thin" panose="02000000000000000000" pitchFamily="2" charset="0"/>
                <a:ea typeface="+mn-ea"/>
                <a:cs typeface="+mn-cs"/>
              </a:rPr>
              <a:t>What do I perceive to have contributed to the team, and what do I wish to adjust going forward? </a:t>
            </a: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Thin" panose="02000000000000000000" pitchFamily="2" charset="0"/>
                <a:ea typeface="+mn-ea"/>
                <a:cs typeface="+mn-cs"/>
              </a:rPr>
              <a:t>Formulate a sentence about what you have appreciated about each individual person in the team through your collaboration.</a:t>
            </a:r>
          </a:p>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Roboto Thin" panose="02000000000000000000" pitchFamily="2" charset="0"/>
              <a:ea typeface="+mn-ea"/>
              <a:cs typeface="+mn-cs"/>
            </a:endParaRP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A1551"/>
                </a:solidFill>
                <a:effectLst/>
                <a:uLnTx/>
                <a:uFillTx/>
                <a:latin typeface="Roboto Thin" panose="02000000000000000000" pitchFamily="2" charset="0"/>
                <a:ea typeface="+mn-ea"/>
                <a:cs typeface="+mn-cs"/>
              </a:rPr>
              <a:t>Reflection after everyone has shared: How was this?</a:t>
            </a:r>
            <a:endParaRPr kumimoji="0" lang="nb-NO" sz="1200" b="0" i="0" u="none" strike="noStrike" kern="1200" cap="none" spc="0" normalizeH="0" baseline="0" noProof="0" dirty="0">
              <a:ln>
                <a:noFill/>
              </a:ln>
              <a:solidFill>
                <a:srgbClr val="CA1551"/>
              </a:solidFill>
              <a:effectLst/>
              <a:uLnTx/>
              <a:uFillTx/>
              <a:latin typeface="Roboto Thin" panose="02000000000000000000" pitchFamily="2" charset="0"/>
              <a:ea typeface="+mn-ea"/>
              <a:cs typeface="+mn-cs"/>
            </a:endParaRPr>
          </a:p>
        </p:txBody>
      </p:sp>
      <p:cxnSp>
        <p:nvCxnSpPr>
          <p:cNvPr id="32" name="Straight Connector 31">
            <a:extLst>
              <a:ext uri="{FF2B5EF4-FFF2-40B4-BE49-F238E27FC236}">
                <a16:creationId xmlns:a16="http://schemas.microsoft.com/office/drawing/2014/main" id="{3DF59F8A-EA52-4EDD-9151-A9B6FC018B21}"/>
              </a:ext>
            </a:extLst>
          </p:cNvPr>
          <p:cNvCxnSpPr>
            <a:cxnSpLocks/>
            <a:stCxn id="7" idx="0"/>
          </p:cNvCxnSpPr>
          <p:nvPr/>
        </p:nvCxnSpPr>
        <p:spPr>
          <a:xfrm>
            <a:off x="6374400" y="949185"/>
            <a:ext cx="0" cy="225255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6" name="Graphic 7" descr="Clock outline">
            <a:extLst>
              <a:ext uri="{FF2B5EF4-FFF2-40B4-BE49-F238E27FC236}">
                <a16:creationId xmlns:a16="http://schemas.microsoft.com/office/drawing/2014/main" id="{0BE86DCF-8453-49D9-922C-E490FB967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9805" y="320088"/>
            <a:ext cx="187668" cy="183405"/>
          </a:xfrm>
          <a:prstGeom prst="rect">
            <a:avLst/>
          </a:prstGeom>
        </p:spPr>
      </p:pic>
      <p:sp>
        <p:nvSpPr>
          <p:cNvPr id="47" name="TextBox 8">
            <a:extLst>
              <a:ext uri="{FF2B5EF4-FFF2-40B4-BE49-F238E27FC236}">
                <a16:creationId xmlns:a16="http://schemas.microsoft.com/office/drawing/2014/main" id="{5DF2D112-BA32-43F3-80C3-82E55AD7B184}"/>
              </a:ext>
            </a:extLst>
          </p:cNvPr>
          <p:cNvSpPr txBox="1">
            <a:spLocks/>
          </p:cNvSpPr>
          <p:nvPr/>
        </p:nvSpPr>
        <p:spPr>
          <a:xfrm>
            <a:off x="4467473" y="342541"/>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10 min</a:t>
            </a:r>
          </a:p>
        </p:txBody>
      </p:sp>
      <p:sp>
        <p:nvSpPr>
          <p:cNvPr id="58" name="Text Placeholder 33">
            <a:extLst>
              <a:ext uri="{FF2B5EF4-FFF2-40B4-BE49-F238E27FC236}">
                <a16:creationId xmlns:a16="http://schemas.microsoft.com/office/drawing/2014/main" id="{6A845142-756E-4C8B-82AA-B1E2D9A59C8D}"/>
              </a:ext>
            </a:extLst>
          </p:cNvPr>
          <p:cNvSpPr txBox="1">
            <a:spLocks/>
          </p:cNvSpPr>
          <p:nvPr/>
        </p:nvSpPr>
        <p:spPr>
          <a:xfrm>
            <a:off x="914401" y="605162"/>
            <a:ext cx="4095932" cy="177649"/>
          </a:xfrm>
          <a:prstGeom prst="rect">
            <a:avLst/>
          </a:prstGeom>
        </p:spPr>
        <p:txBody>
          <a:bodyPr vert="horz" lIns="0" tIns="0" rIns="0" bIns="0" rtlCol="0" anchor="t">
            <a:no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Intention – Desired Outcome – Agenda – Roles – Guidelines – Time</a:t>
            </a:r>
            <a:endParaRPr kumimoji="0" lang="nb-NO" sz="900" b="0" i="0" u="none" strike="noStrike" kern="1200" cap="none" spc="0" normalizeH="0" baseline="0" noProof="0">
              <a:ln>
                <a:noFill/>
              </a:ln>
              <a:solidFill>
                <a:prstClr val="black"/>
              </a:solidFill>
              <a:effectLst/>
              <a:uLnTx/>
              <a:uFillTx/>
              <a:latin typeface="Merriweather Light"/>
              <a:ea typeface="+mn-ea"/>
              <a:cs typeface="+mn-cs"/>
            </a:endParaRPr>
          </a:p>
        </p:txBody>
      </p:sp>
      <p:sp>
        <p:nvSpPr>
          <p:cNvPr id="59" name="Hexagon 58">
            <a:extLst>
              <a:ext uri="{FF2B5EF4-FFF2-40B4-BE49-F238E27FC236}">
                <a16:creationId xmlns:a16="http://schemas.microsoft.com/office/drawing/2014/main" id="{4C14419E-57B1-493B-8942-7DCC35822389}"/>
              </a:ext>
            </a:extLst>
          </p:cNvPr>
          <p:cNvSpPr>
            <a:spLocks/>
          </p:cNvSpPr>
          <p:nvPr/>
        </p:nvSpPr>
        <p:spPr>
          <a:xfrm>
            <a:off x="809097" y="248345"/>
            <a:ext cx="316593" cy="28021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rPr>
              <a:t>1</a:t>
            </a:r>
            <a:endParaRPr kumimoji="0" lang="en-GB" sz="1400" b="0" i="0" u="none" strike="noStrike" kern="1200" cap="none" spc="0" normalizeH="0" baseline="0" noProof="0" dirty="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0" name="Rectangle 59">
            <a:extLst>
              <a:ext uri="{FF2B5EF4-FFF2-40B4-BE49-F238E27FC236}">
                <a16:creationId xmlns:a16="http://schemas.microsoft.com/office/drawing/2014/main" id="{6B9F92B9-EF41-418D-BC54-F61B70E664DC}"/>
              </a:ext>
            </a:extLst>
          </p:cNvPr>
          <p:cNvSpPr>
            <a:spLocks/>
          </p:cNvSpPr>
          <p:nvPr/>
        </p:nvSpPr>
        <p:spPr>
          <a:xfrm>
            <a:off x="5488320" y="253719"/>
            <a:ext cx="4181794"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5F5F5"/>
                </a:solidFill>
                <a:effectLst/>
                <a:uLnTx/>
                <a:uFillTx/>
                <a:latin typeface="Roboto Thin" panose="02000000000000000000" pitchFamily="2" charset="0"/>
                <a:ea typeface="+mn-ea"/>
                <a:cs typeface="+mn-cs"/>
              </a:rPr>
              <a:t>Check in </a:t>
            </a:r>
            <a:endParaRPr kumimoji="0" lang="en-GB" sz="1200" b="0" i="0" u="none" strike="noStrike" kern="1200" cap="none" spc="0" normalizeH="0" baseline="0" noProof="0">
              <a:ln>
                <a:noFill/>
              </a:ln>
              <a:solidFill>
                <a:srgbClr val="F5F5F5"/>
              </a:solidFill>
              <a:effectLst/>
              <a:uLnTx/>
              <a:uFillTx/>
              <a:latin typeface="Roboto Thin" panose="02000000000000000000" pitchFamily="2" charset="0"/>
              <a:ea typeface="+mn-ea"/>
              <a:cs typeface="+mn-cs"/>
            </a:endParaRPr>
          </a:p>
        </p:txBody>
      </p:sp>
      <p:sp>
        <p:nvSpPr>
          <p:cNvPr id="62" name="TextBox 8">
            <a:extLst>
              <a:ext uri="{FF2B5EF4-FFF2-40B4-BE49-F238E27FC236}">
                <a16:creationId xmlns:a16="http://schemas.microsoft.com/office/drawing/2014/main" id="{C1198BC1-C208-4DA3-A0D5-A7270DF601E7}"/>
              </a:ext>
            </a:extLst>
          </p:cNvPr>
          <p:cNvSpPr txBox="1">
            <a:spLocks/>
          </p:cNvSpPr>
          <p:nvPr/>
        </p:nvSpPr>
        <p:spPr>
          <a:xfrm>
            <a:off x="11442858" y="323829"/>
            <a:ext cx="34624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lang="en-GB" sz="900" dirty="0">
                <a:solidFill>
                  <a:schemeClr val="bg1">
                    <a:lumMod val="95000"/>
                  </a:schemeClr>
                </a:solidFill>
                <a:latin typeface="Roboto" panose="02000000000000000000" pitchFamily="2" charset="0"/>
                <a:ea typeface="Roboto" panose="02000000000000000000" pitchFamily="2" charset="0"/>
                <a:cs typeface="Roboto" panose="02000000000000000000" pitchFamily="2" charset="0"/>
              </a:rPr>
              <a:t>5</a:t>
            </a:r>
            <a:r>
              <a:rPr kumimoji="0" lang="en-GB" sz="900" b="0" i="0" u="none" strike="noStrike" kern="1200" cap="none" spc="0" normalizeH="0" baseline="0" noProof="0" dirty="0">
                <a:ln>
                  <a:noFill/>
                </a:ln>
                <a:solidFill>
                  <a:schemeClr val="bg1">
                    <a:lumMod val="95000"/>
                  </a:schemeClr>
                </a:solidFill>
                <a:effectLst/>
                <a:uLnTx/>
                <a:uFillTx/>
                <a:latin typeface="Roboto" panose="02000000000000000000" pitchFamily="2" charset="0"/>
                <a:ea typeface="Roboto" panose="02000000000000000000" pitchFamily="2" charset="0"/>
                <a:cs typeface="Roboto" panose="02000000000000000000" pitchFamily="2" charset="0"/>
              </a:rPr>
              <a:t> mins</a:t>
            </a:r>
          </a:p>
        </p:txBody>
      </p:sp>
      <p:sp>
        <p:nvSpPr>
          <p:cNvPr id="63" name="Text Placeholder 33">
            <a:extLst>
              <a:ext uri="{FF2B5EF4-FFF2-40B4-BE49-F238E27FC236}">
                <a16:creationId xmlns:a16="http://schemas.microsoft.com/office/drawing/2014/main" id="{3BC087A8-AB1D-4198-9D76-A5C88958A513}"/>
              </a:ext>
            </a:extLst>
          </p:cNvPr>
          <p:cNvSpPr txBox="1">
            <a:spLocks/>
          </p:cNvSpPr>
          <p:nvPr/>
        </p:nvSpPr>
        <p:spPr>
          <a:xfrm>
            <a:off x="5404975" y="610990"/>
            <a:ext cx="6200652" cy="180022"/>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Ask the question: How are you today? Make sure to hear from everyone. </a:t>
            </a:r>
          </a:p>
        </p:txBody>
      </p:sp>
      <p:sp>
        <p:nvSpPr>
          <p:cNvPr id="64" name="Hexagon 63">
            <a:extLst>
              <a:ext uri="{FF2B5EF4-FFF2-40B4-BE49-F238E27FC236}">
                <a16:creationId xmlns:a16="http://schemas.microsoft.com/office/drawing/2014/main" id="{53CBF9F7-AE8B-4E01-AE7F-5AE5499C1FFD}"/>
              </a:ext>
            </a:extLst>
          </p:cNvPr>
          <p:cNvSpPr>
            <a:spLocks/>
          </p:cNvSpPr>
          <p:nvPr/>
        </p:nvSpPr>
        <p:spPr>
          <a:xfrm>
            <a:off x="5386068" y="253718"/>
            <a:ext cx="316593" cy="28021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rPr>
              <a:t>2</a:t>
            </a:r>
            <a:endParaRPr kumimoji="0" lang="en-GB" sz="1400" b="0" i="0" u="none" strike="noStrike" kern="1200" cap="none" spc="0" normalizeH="0" baseline="0" noProof="0" dirty="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5" name="Rectangle 64">
            <a:extLst>
              <a:ext uri="{FF2B5EF4-FFF2-40B4-BE49-F238E27FC236}">
                <a16:creationId xmlns:a16="http://schemas.microsoft.com/office/drawing/2014/main" id="{A5A93D8A-2640-403B-893D-2C9DAF451468}"/>
              </a:ext>
            </a:extLst>
          </p:cNvPr>
          <p:cNvSpPr>
            <a:spLocks/>
          </p:cNvSpPr>
          <p:nvPr/>
        </p:nvSpPr>
        <p:spPr>
          <a:xfrm>
            <a:off x="927658" y="868773"/>
            <a:ext cx="10919995" cy="280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Roboto Thin" panose="02000000000000000000" pitchFamily="2" charset="0"/>
                <a:ea typeface="+mn-ea"/>
                <a:cs typeface="+mn-cs"/>
              </a:rPr>
              <a:t>The team contract</a:t>
            </a:r>
            <a:endParaRPr kumimoji="0" lang="en-GB" sz="1200" b="0" i="0" u="none" strike="noStrike" kern="1200" cap="none" spc="0" normalizeH="0" baseline="0" noProof="0" dirty="0">
              <a:ln>
                <a:noFill/>
              </a:ln>
              <a:solidFill>
                <a:prstClr val="white"/>
              </a:solidFill>
              <a:effectLst/>
              <a:uLnTx/>
              <a:uFillTx/>
              <a:latin typeface="Roboto Thin" panose="02000000000000000000" pitchFamily="2" charset="0"/>
              <a:ea typeface="+mn-ea"/>
              <a:cs typeface="+mn-cs"/>
            </a:endParaRPr>
          </a:p>
        </p:txBody>
      </p:sp>
      <p:sp>
        <p:nvSpPr>
          <p:cNvPr id="66" name="Hexagon 65">
            <a:extLst>
              <a:ext uri="{FF2B5EF4-FFF2-40B4-BE49-F238E27FC236}">
                <a16:creationId xmlns:a16="http://schemas.microsoft.com/office/drawing/2014/main" id="{7CFEB79F-C647-4F7F-BAB2-D1D7B9325CBB}"/>
              </a:ext>
            </a:extLst>
          </p:cNvPr>
          <p:cNvSpPr/>
          <p:nvPr/>
        </p:nvSpPr>
        <p:spPr>
          <a:xfrm>
            <a:off x="812415" y="869071"/>
            <a:ext cx="316593" cy="286991"/>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lang="en-GB" sz="1400" dirty="0">
                <a:solidFill>
                  <a:srgbClr val="231651"/>
                </a:solidFill>
                <a:latin typeface="Roboto" panose="02000000000000000000" pitchFamily="2" charset="0"/>
                <a:ea typeface="Roboto" panose="02000000000000000000" pitchFamily="2" charset="0"/>
                <a:cs typeface="Roboto" panose="02000000000000000000" pitchFamily="2" charset="0"/>
              </a:rPr>
              <a:t>4</a:t>
            </a:r>
            <a:endParaRPr kumimoji="0" lang="en-GB" sz="1400" b="0" i="0" u="none" strike="noStrike" kern="1200" cap="none" spc="0" normalizeH="0" baseline="0" noProof="0" dirty="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67" name="Graphic 7" descr="Clock outline">
            <a:extLst>
              <a:ext uri="{FF2B5EF4-FFF2-40B4-BE49-F238E27FC236}">
                <a16:creationId xmlns:a16="http://schemas.microsoft.com/office/drawing/2014/main" id="{994498ED-8D3A-465E-9966-8315FCE244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9258" y="921515"/>
            <a:ext cx="187668" cy="183405"/>
          </a:xfrm>
          <a:prstGeom prst="rect">
            <a:avLst/>
          </a:prstGeom>
        </p:spPr>
      </p:pic>
      <p:sp>
        <p:nvSpPr>
          <p:cNvPr id="68" name="TextBox 8">
            <a:extLst>
              <a:ext uri="{FF2B5EF4-FFF2-40B4-BE49-F238E27FC236}">
                <a16:creationId xmlns:a16="http://schemas.microsoft.com/office/drawing/2014/main" id="{5A696A53-DFE1-4122-8EB1-48DDECBF6D1C}"/>
              </a:ext>
            </a:extLst>
          </p:cNvPr>
          <p:cNvSpPr txBox="1">
            <a:spLocks/>
          </p:cNvSpPr>
          <p:nvPr/>
        </p:nvSpPr>
        <p:spPr>
          <a:xfrm>
            <a:off x="11316499" y="943968"/>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Roboto" panose="02000000000000000000" pitchFamily="2" charset="0"/>
                <a:ea typeface="Roboto" panose="02000000000000000000" pitchFamily="2" charset="0"/>
                <a:cs typeface="Roboto" panose="02000000000000000000" pitchFamily="2" charset="0"/>
              </a:rPr>
              <a:t>90</a:t>
            </a:r>
            <a:r>
              <a:rPr kumimoji="0" lang="en-GB" sz="9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mins</a:t>
            </a:r>
          </a:p>
        </p:txBody>
      </p:sp>
      <p:sp>
        <p:nvSpPr>
          <p:cNvPr id="69" name="Rectangle 68">
            <a:extLst>
              <a:ext uri="{FF2B5EF4-FFF2-40B4-BE49-F238E27FC236}">
                <a16:creationId xmlns:a16="http://schemas.microsoft.com/office/drawing/2014/main" id="{DA02AB97-77B8-4629-8B3D-9DEFCCC720C6}"/>
              </a:ext>
            </a:extLst>
          </p:cNvPr>
          <p:cNvSpPr>
            <a:spLocks/>
          </p:cNvSpPr>
          <p:nvPr/>
        </p:nvSpPr>
        <p:spPr>
          <a:xfrm>
            <a:off x="917720" y="6356970"/>
            <a:ext cx="3014346"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5F5F5"/>
                </a:solidFill>
                <a:effectLst/>
                <a:uLnTx/>
                <a:uFillTx/>
                <a:latin typeface="Roboto Thin" panose="02000000000000000000" pitchFamily="2" charset="0"/>
                <a:ea typeface="+mn-ea"/>
                <a:cs typeface="+mn-cs"/>
              </a:rPr>
              <a:t>           Summary and check-out </a:t>
            </a:r>
            <a:endParaRPr kumimoji="0" lang="en-GB" sz="1200" b="0" i="0" u="none" strike="noStrike" kern="1200" cap="none" spc="0" normalizeH="0" baseline="0" noProof="0">
              <a:ln>
                <a:noFill/>
              </a:ln>
              <a:solidFill>
                <a:srgbClr val="F5F5F5"/>
              </a:solidFill>
              <a:effectLst/>
              <a:uLnTx/>
              <a:uFillTx/>
              <a:latin typeface="Roboto Thin" panose="02000000000000000000" pitchFamily="2" charset="0"/>
              <a:ea typeface="+mn-ea"/>
              <a:cs typeface="+mn-cs"/>
            </a:endParaRPr>
          </a:p>
        </p:txBody>
      </p:sp>
      <p:pic>
        <p:nvPicPr>
          <p:cNvPr id="70" name="Graphic 7" descr="Clock outline">
            <a:extLst>
              <a:ext uri="{FF2B5EF4-FFF2-40B4-BE49-F238E27FC236}">
                <a16:creationId xmlns:a16="http://schemas.microsoft.com/office/drawing/2014/main" id="{E5A3D5F0-D57D-47DD-BA2B-73AE341D5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7752" y="6419591"/>
            <a:ext cx="187668" cy="183405"/>
          </a:xfrm>
          <a:prstGeom prst="rect">
            <a:avLst/>
          </a:prstGeom>
        </p:spPr>
      </p:pic>
      <p:sp>
        <p:nvSpPr>
          <p:cNvPr id="71" name="TextBox 8">
            <a:extLst>
              <a:ext uri="{FF2B5EF4-FFF2-40B4-BE49-F238E27FC236}">
                <a16:creationId xmlns:a16="http://schemas.microsoft.com/office/drawing/2014/main" id="{26A73EB1-BC15-482A-AC2C-43D58DC4901E}"/>
              </a:ext>
            </a:extLst>
          </p:cNvPr>
          <p:cNvSpPr txBox="1">
            <a:spLocks/>
          </p:cNvSpPr>
          <p:nvPr/>
        </p:nvSpPr>
        <p:spPr>
          <a:xfrm>
            <a:off x="3535420" y="6442044"/>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rPr>
              <a:t>15 min</a:t>
            </a:r>
            <a:endParaRPr kumimoji="0" lang="en-GB" sz="900" b="0" i="0" u="none" strike="noStrike" kern="1200" cap="none" spc="0" normalizeH="0" baseline="0" noProof="0" dirty="0">
              <a:ln>
                <a:noFill/>
              </a:ln>
              <a:solidFill>
                <a:srgbClr val="40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2" name="Text Placeholder 33">
            <a:extLst>
              <a:ext uri="{FF2B5EF4-FFF2-40B4-BE49-F238E27FC236}">
                <a16:creationId xmlns:a16="http://schemas.microsoft.com/office/drawing/2014/main" id="{FAC89A47-2D53-4128-99D2-3564432B3758}"/>
              </a:ext>
            </a:extLst>
          </p:cNvPr>
          <p:cNvSpPr txBox="1">
            <a:spLocks/>
          </p:cNvSpPr>
          <p:nvPr/>
        </p:nvSpPr>
        <p:spPr>
          <a:xfrm>
            <a:off x="4037371" y="6364837"/>
            <a:ext cx="7810282" cy="280219"/>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0"/>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Summarize what the team has agreed upon and what remains unclear, and how this will be followed up.</a:t>
            </a:r>
            <a:endParaRPr kumimoji="0" lang="en-GB" sz="900" b="0" i="0" u="none" strike="noStrike" kern="1200" cap="none" spc="0" normalizeH="0" baseline="0" noProof="0" dirty="0">
              <a:ln>
                <a:noFill/>
              </a:ln>
              <a:solidFill>
                <a:prstClr val="black"/>
              </a:solidFill>
              <a:effectLst/>
              <a:uLnTx/>
              <a:uFillTx/>
              <a:latin typeface="Merriweather Light"/>
              <a:ea typeface="+mn-ea"/>
              <a:cs typeface="+mn-cs"/>
            </a:endParaRPr>
          </a:p>
          <a:p>
            <a:pPr marL="261736" marR="0" lvl="0" indent="-261703" algn="l" defTabSz="553938" rtl="0" eaLnBrk="1" fontAlgn="auto" latinLnBrk="0" hangingPunct="1">
              <a:lnSpc>
                <a:spcPct val="100000"/>
              </a:lnSpc>
              <a:spcBef>
                <a:spcPts val="0"/>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Ask the question: How has it been working together today? Make sure to hear from everyone.</a:t>
            </a:r>
            <a:endParaRPr kumimoji="0" lang="nb-NO" sz="900" b="0" i="0" u="none" strike="noStrike" kern="1200" cap="none" spc="0" normalizeH="0" baseline="0" noProof="0" dirty="0">
              <a:ln>
                <a:noFill/>
              </a:ln>
              <a:solidFill>
                <a:prstClr val="black"/>
              </a:solidFill>
              <a:effectLst/>
              <a:uLnTx/>
              <a:uFillTx/>
              <a:latin typeface="Merriweather Light"/>
              <a:ea typeface="+mn-ea"/>
              <a:cs typeface="+mn-cs"/>
            </a:endParaRPr>
          </a:p>
        </p:txBody>
      </p:sp>
      <p:sp>
        <p:nvSpPr>
          <p:cNvPr id="73" name="Hexagon 72">
            <a:extLst>
              <a:ext uri="{FF2B5EF4-FFF2-40B4-BE49-F238E27FC236}">
                <a16:creationId xmlns:a16="http://schemas.microsoft.com/office/drawing/2014/main" id="{62EDA6C9-2524-49F0-BB9B-8812A2608AAB}"/>
              </a:ext>
            </a:extLst>
          </p:cNvPr>
          <p:cNvSpPr>
            <a:spLocks/>
          </p:cNvSpPr>
          <p:nvPr/>
        </p:nvSpPr>
        <p:spPr>
          <a:xfrm>
            <a:off x="812415" y="6356970"/>
            <a:ext cx="316593" cy="28021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lang="en-GB" sz="1400" dirty="0">
                <a:solidFill>
                  <a:srgbClr val="231651"/>
                </a:solidFill>
                <a:latin typeface="Roboto" panose="02000000000000000000" pitchFamily="2" charset="0"/>
                <a:ea typeface="Roboto" panose="02000000000000000000" pitchFamily="2" charset="0"/>
                <a:cs typeface="Roboto" panose="02000000000000000000" pitchFamily="2" charset="0"/>
              </a:rPr>
              <a:t>5</a:t>
            </a:r>
            <a:endParaRPr kumimoji="0" lang="en-GB" sz="1400" b="0" i="0" u="none" strike="noStrike" kern="1200" cap="none" spc="0" normalizeH="0" baseline="0" noProof="0" dirty="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5" name="TextBox 8">
            <a:extLst>
              <a:ext uri="{FF2B5EF4-FFF2-40B4-BE49-F238E27FC236}">
                <a16:creationId xmlns:a16="http://schemas.microsoft.com/office/drawing/2014/main" id="{B13B9AE8-D1E4-4B7E-B278-113DDDB2220C}"/>
              </a:ext>
            </a:extLst>
          </p:cNvPr>
          <p:cNvSpPr txBox="1">
            <a:spLocks/>
          </p:cNvSpPr>
          <p:nvPr/>
        </p:nvSpPr>
        <p:spPr>
          <a:xfrm>
            <a:off x="4768528" y="317948"/>
            <a:ext cx="34624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mins</a:t>
            </a:r>
          </a:p>
        </p:txBody>
      </p:sp>
      <p:sp>
        <p:nvSpPr>
          <p:cNvPr id="77" name="TextBox 8">
            <a:extLst>
              <a:ext uri="{FF2B5EF4-FFF2-40B4-BE49-F238E27FC236}">
                <a16:creationId xmlns:a16="http://schemas.microsoft.com/office/drawing/2014/main" id="{459346A2-75F9-416E-957D-5D93D4863582}"/>
              </a:ext>
            </a:extLst>
          </p:cNvPr>
          <p:cNvSpPr txBox="1">
            <a:spLocks/>
          </p:cNvSpPr>
          <p:nvPr/>
        </p:nvSpPr>
        <p:spPr>
          <a:xfrm>
            <a:off x="9257148" y="331132"/>
            <a:ext cx="34624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5 mins</a:t>
            </a:r>
          </a:p>
        </p:txBody>
      </p:sp>
      <p:pic>
        <p:nvPicPr>
          <p:cNvPr id="78" name="Graphic 7" descr="Clock outline">
            <a:extLst>
              <a:ext uri="{FF2B5EF4-FFF2-40B4-BE49-F238E27FC236}">
                <a16:creationId xmlns:a16="http://schemas.microsoft.com/office/drawing/2014/main" id="{AD574043-1289-40F0-BEBC-529FBEC7B6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53918" y="6398731"/>
            <a:ext cx="187668" cy="183405"/>
          </a:xfrm>
          <a:prstGeom prst="rect">
            <a:avLst/>
          </a:prstGeom>
        </p:spPr>
      </p:pic>
      <p:sp>
        <p:nvSpPr>
          <p:cNvPr id="79" name="TextBox 8">
            <a:extLst>
              <a:ext uri="{FF2B5EF4-FFF2-40B4-BE49-F238E27FC236}">
                <a16:creationId xmlns:a16="http://schemas.microsoft.com/office/drawing/2014/main" id="{68C3E34F-6020-48A0-A9AB-8C84FD685DBB}"/>
              </a:ext>
            </a:extLst>
          </p:cNvPr>
          <p:cNvSpPr txBox="1">
            <a:spLocks/>
          </p:cNvSpPr>
          <p:nvPr/>
        </p:nvSpPr>
        <p:spPr>
          <a:xfrm>
            <a:off x="3464803" y="6421184"/>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 min</a:t>
            </a:r>
            <a:endParaRPr kumimoji="0" lang="en-GB" sz="9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0" name="Text Placeholder 33">
            <a:extLst>
              <a:ext uri="{FF2B5EF4-FFF2-40B4-BE49-F238E27FC236}">
                <a16:creationId xmlns:a16="http://schemas.microsoft.com/office/drawing/2014/main" id="{A853063C-3E7D-471B-A5FA-5CC7621B6DBC}"/>
              </a:ext>
            </a:extLst>
          </p:cNvPr>
          <p:cNvSpPr txBox="1">
            <a:spLocks/>
          </p:cNvSpPr>
          <p:nvPr/>
        </p:nvSpPr>
        <p:spPr>
          <a:xfrm>
            <a:off x="8296132" y="5075135"/>
            <a:ext cx="3602914" cy="1421944"/>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What is important for me to achieve successful collaboration?</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How can we ensure that we trust each other?</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How can we ensure that everyone feels comfortable speaking up?</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How should we handle disagreements within the group?</a:t>
            </a:r>
            <a:endParaRPr kumimoji="0" lang="nb-NO" sz="900" b="0" i="0" u="none" strike="noStrike" kern="1200" cap="none" spc="0" normalizeH="0" baseline="0" noProof="0" dirty="0">
              <a:ln>
                <a:noFill/>
              </a:ln>
              <a:solidFill>
                <a:prstClr val="black"/>
              </a:solidFill>
              <a:effectLst/>
              <a:uLnTx/>
              <a:uFillTx/>
              <a:latin typeface="Merriweather Light"/>
              <a:ea typeface="+mn-ea"/>
              <a:cs typeface="+mn-cs"/>
            </a:endParaRPr>
          </a:p>
        </p:txBody>
      </p:sp>
      <p:sp>
        <p:nvSpPr>
          <p:cNvPr id="81" name="Text Placeholder 33">
            <a:extLst>
              <a:ext uri="{FF2B5EF4-FFF2-40B4-BE49-F238E27FC236}">
                <a16:creationId xmlns:a16="http://schemas.microsoft.com/office/drawing/2014/main" id="{E250E427-0F48-41B2-BF18-92AF9D52EF8F}"/>
              </a:ext>
            </a:extLst>
          </p:cNvPr>
          <p:cNvSpPr txBox="1">
            <a:spLocks/>
          </p:cNvSpPr>
          <p:nvPr/>
        </p:nvSpPr>
        <p:spPr>
          <a:xfrm>
            <a:off x="4689297" y="5093654"/>
            <a:ext cx="3429548" cy="1417469"/>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How should we communicate together?</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What leadership does the group need?</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How do we make decisions in the team? Leader, majority, unanimous? What decisions require the entire group's involvement?</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What meeting points do we need?</a:t>
            </a:r>
            <a:endParaRPr kumimoji="0" lang="nb-NO" sz="900" b="0" i="0" u="none" strike="noStrike" kern="1200" cap="none" spc="0" normalizeH="0" baseline="0" noProof="0" dirty="0">
              <a:ln>
                <a:noFill/>
              </a:ln>
              <a:solidFill>
                <a:prstClr val="black"/>
              </a:solidFill>
              <a:effectLst/>
              <a:uLnTx/>
              <a:uFillTx/>
              <a:latin typeface="Merriweather Light"/>
              <a:ea typeface="+mn-ea"/>
              <a:cs typeface="+mn-cs"/>
            </a:endParaRPr>
          </a:p>
        </p:txBody>
      </p:sp>
      <p:sp>
        <p:nvSpPr>
          <p:cNvPr id="82" name="Text Placeholder 33">
            <a:extLst>
              <a:ext uri="{FF2B5EF4-FFF2-40B4-BE49-F238E27FC236}">
                <a16:creationId xmlns:a16="http://schemas.microsoft.com/office/drawing/2014/main" id="{2CCBAFCE-E9E5-4FBD-9841-F83F43494944}"/>
              </a:ext>
            </a:extLst>
          </p:cNvPr>
          <p:cNvSpPr txBox="1">
            <a:spLocks/>
          </p:cNvSpPr>
          <p:nvPr/>
        </p:nvSpPr>
        <p:spPr>
          <a:xfrm>
            <a:off x="1006857" y="5247215"/>
            <a:ext cx="3443415" cy="1425178"/>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The facilitator refers to what is already stated in the team contract.</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Are there any roles/responsibilities that needs to be added/are not needed?</a:t>
            </a:r>
          </a:p>
        </p:txBody>
      </p:sp>
      <p:sp>
        <p:nvSpPr>
          <p:cNvPr id="83" name="Rectangle 82">
            <a:extLst>
              <a:ext uri="{FF2B5EF4-FFF2-40B4-BE49-F238E27FC236}">
                <a16:creationId xmlns:a16="http://schemas.microsoft.com/office/drawing/2014/main" id="{D8169D70-32BF-491E-8DD6-89A19CA99B5F}"/>
              </a:ext>
            </a:extLst>
          </p:cNvPr>
          <p:cNvSpPr>
            <a:spLocks/>
          </p:cNvSpPr>
          <p:nvPr/>
        </p:nvSpPr>
        <p:spPr>
          <a:xfrm>
            <a:off x="1058772" y="3760530"/>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Roles and responsibilities </a:t>
            </a:r>
          </a:p>
        </p:txBody>
      </p:sp>
      <p:sp>
        <p:nvSpPr>
          <p:cNvPr id="84" name="Rectangle 83">
            <a:extLst>
              <a:ext uri="{FF2B5EF4-FFF2-40B4-BE49-F238E27FC236}">
                <a16:creationId xmlns:a16="http://schemas.microsoft.com/office/drawing/2014/main" id="{804C5349-E5D1-4E55-84BC-76E43FB00BB4}"/>
              </a:ext>
            </a:extLst>
          </p:cNvPr>
          <p:cNvSpPr>
            <a:spLocks/>
          </p:cNvSpPr>
          <p:nvPr/>
        </p:nvSpPr>
        <p:spPr>
          <a:xfrm>
            <a:off x="4682187" y="3760530"/>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Work methods </a:t>
            </a:r>
          </a:p>
        </p:txBody>
      </p:sp>
      <p:sp>
        <p:nvSpPr>
          <p:cNvPr id="85" name="Rectangle 84">
            <a:extLst>
              <a:ext uri="{FF2B5EF4-FFF2-40B4-BE49-F238E27FC236}">
                <a16:creationId xmlns:a16="http://schemas.microsoft.com/office/drawing/2014/main" id="{6F689884-413E-45FC-A4E0-254976F92177}"/>
              </a:ext>
            </a:extLst>
          </p:cNvPr>
          <p:cNvSpPr>
            <a:spLocks/>
          </p:cNvSpPr>
          <p:nvPr/>
        </p:nvSpPr>
        <p:spPr>
          <a:xfrm>
            <a:off x="8305601" y="3760530"/>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Collaboration norms </a:t>
            </a:r>
            <a:endParaRPr kumimoji="0" lang="en-GB" sz="1000" b="0" i="0" u="none" strike="noStrike" kern="1200" cap="none" spc="0" normalizeH="0" baseline="0" noProof="0" dirty="0">
              <a:ln>
                <a:noFill/>
              </a:ln>
              <a:solidFill>
                <a:srgbClr val="404042"/>
              </a:solidFill>
              <a:effectLst/>
              <a:uLnTx/>
              <a:uFillTx/>
              <a:latin typeface="Roboto" panose="02000000000000000000" pitchFamily="2" charset="0"/>
              <a:ea typeface="+mn-ea"/>
              <a:cs typeface="+mn-cs"/>
            </a:endParaRPr>
          </a:p>
        </p:txBody>
      </p:sp>
      <p:sp>
        <p:nvSpPr>
          <p:cNvPr id="87" name="TextBox 2">
            <a:extLst>
              <a:ext uri="{FF2B5EF4-FFF2-40B4-BE49-F238E27FC236}">
                <a16:creationId xmlns:a16="http://schemas.microsoft.com/office/drawing/2014/main" id="{A1009555-6ECD-4910-9303-F48218E7D5E0}"/>
              </a:ext>
            </a:extLst>
          </p:cNvPr>
          <p:cNvSpPr txBox="1"/>
          <p:nvPr/>
        </p:nvSpPr>
        <p:spPr>
          <a:xfrm>
            <a:off x="4680147" y="4055794"/>
            <a:ext cx="3438698" cy="1061829"/>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prstClr val="black"/>
                </a:solidFill>
                <a:effectLst/>
                <a:uLnTx/>
                <a:uFillTx/>
                <a:latin typeface="Roboto Thin" panose="02000000000000000000" pitchFamily="2" charset="0"/>
                <a:ea typeface="+mn-ea"/>
                <a:cs typeface="+mn-cs"/>
              </a:rPr>
              <a:t>How can we best organize our work to succeed in our tasks and goals?</a:t>
            </a:r>
          </a:p>
          <a:p>
            <a:pPr algn="l"/>
            <a:r>
              <a:rPr lang="en-GB" sz="1200" dirty="0">
                <a:latin typeface="Roboto Thin" panose="02000000000000000000" pitchFamily="2" charset="0"/>
              </a:rPr>
              <a:t>What has worked well? </a:t>
            </a:r>
          </a:p>
          <a:p>
            <a:pPr algn="l"/>
            <a:r>
              <a:rPr lang="en-GB" sz="1200" i="0" dirty="0">
                <a:latin typeface="Roboto Thin" panose="02000000000000000000" pitchFamily="2" charset="0"/>
              </a:rPr>
              <a:t>What do we wish to adjust</a:t>
            </a:r>
            <a:r>
              <a:rPr lang="en-GB" sz="1200" dirty="0">
                <a:latin typeface="Roboto Thin" panose="02000000000000000000" pitchFamily="2" charset="0"/>
              </a:rPr>
              <a:t>? </a:t>
            </a:r>
            <a:endParaRPr lang="en-GB" sz="1200" i="0" dirty="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Roboto Thin" panose="02000000000000000000" pitchFamily="2" charset="0"/>
              <a:ea typeface="+mn-ea"/>
              <a:cs typeface="+mn-cs"/>
            </a:endParaRP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A1551"/>
                </a:solidFill>
                <a:effectLst/>
                <a:uLnTx/>
                <a:uFillTx/>
                <a:latin typeface="Roboto Thin" panose="02000000000000000000" pitchFamily="2" charset="0"/>
                <a:ea typeface="+mn-ea"/>
                <a:cs typeface="+mn-cs"/>
              </a:rPr>
              <a:t>Relevant sub-questions:</a:t>
            </a:r>
            <a:endParaRPr kumimoji="0" lang="nb-NO" sz="1200" b="0" i="0" u="none" strike="noStrike" kern="1200" cap="none" spc="0" normalizeH="0" baseline="0" noProof="0" dirty="0">
              <a:ln>
                <a:noFill/>
              </a:ln>
              <a:solidFill>
                <a:srgbClr val="CA1551"/>
              </a:solidFill>
              <a:effectLst/>
              <a:uLnTx/>
              <a:uFillTx/>
              <a:latin typeface="Roboto Thin" panose="02000000000000000000" pitchFamily="2" charset="0"/>
              <a:ea typeface="+mn-ea"/>
              <a:cs typeface="+mn-cs"/>
            </a:endParaRPr>
          </a:p>
        </p:txBody>
      </p:sp>
      <p:sp>
        <p:nvSpPr>
          <p:cNvPr id="88" name="TextBox 2">
            <a:extLst>
              <a:ext uri="{FF2B5EF4-FFF2-40B4-BE49-F238E27FC236}">
                <a16:creationId xmlns:a16="http://schemas.microsoft.com/office/drawing/2014/main" id="{1DD98A98-F4D0-4B29-8744-332C8F537E3B}"/>
              </a:ext>
            </a:extLst>
          </p:cNvPr>
          <p:cNvSpPr txBox="1"/>
          <p:nvPr/>
        </p:nvSpPr>
        <p:spPr>
          <a:xfrm>
            <a:off x="8309617" y="4055793"/>
            <a:ext cx="3438698" cy="1061829"/>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prstClr val="black"/>
                </a:solidFill>
                <a:effectLst/>
                <a:uLnTx/>
                <a:uFillTx/>
                <a:latin typeface="Roboto Thin" panose="02000000000000000000" pitchFamily="2" charset="0"/>
                <a:ea typeface="+mn-ea"/>
                <a:cs typeface="+mn-cs"/>
              </a:rPr>
              <a:t>What ground rules should we have to work best together as a team?</a:t>
            </a:r>
          </a:p>
          <a:p>
            <a:pPr algn="l"/>
            <a:r>
              <a:rPr lang="en-GB" sz="1200" dirty="0">
                <a:latin typeface="Roboto Thin" panose="02000000000000000000" pitchFamily="2" charset="0"/>
              </a:rPr>
              <a:t>What has worked well? </a:t>
            </a:r>
          </a:p>
          <a:p>
            <a:pPr algn="l"/>
            <a:r>
              <a:rPr lang="en-GB" sz="1200" i="0" dirty="0">
                <a:latin typeface="Roboto Thin" panose="02000000000000000000" pitchFamily="2" charset="0"/>
              </a:rPr>
              <a:t>What do we wish to adjust</a:t>
            </a:r>
            <a:r>
              <a:rPr lang="en-GB" sz="1200" dirty="0">
                <a:latin typeface="Roboto Thin" panose="02000000000000000000" pitchFamily="2" charset="0"/>
              </a:rPr>
              <a:t>? </a:t>
            </a:r>
            <a:endParaRPr lang="en-GB" sz="1200" i="0" dirty="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Roboto Thin" panose="02000000000000000000" pitchFamily="2" charset="0"/>
              <a:ea typeface="+mn-ea"/>
              <a:cs typeface="+mn-cs"/>
            </a:endParaRP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A1551"/>
                </a:solidFill>
                <a:effectLst/>
                <a:uLnTx/>
                <a:uFillTx/>
                <a:latin typeface="Roboto Thin" panose="02000000000000000000" pitchFamily="2" charset="0"/>
                <a:ea typeface="+mn-ea"/>
                <a:cs typeface="+mn-cs"/>
              </a:rPr>
              <a:t>Relevant sub-questions:</a:t>
            </a:r>
            <a:endParaRPr kumimoji="0" lang="nb-NO" sz="1200" b="0" i="0" u="none" strike="noStrike" kern="1200" cap="none" spc="0" normalizeH="0" baseline="0" noProof="0" dirty="0">
              <a:ln>
                <a:noFill/>
              </a:ln>
              <a:solidFill>
                <a:srgbClr val="CA1551"/>
              </a:solidFill>
              <a:effectLst/>
              <a:uLnTx/>
              <a:uFillTx/>
              <a:latin typeface="Roboto Thin" panose="02000000000000000000" pitchFamily="2" charset="0"/>
              <a:ea typeface="+mn-ea"/>
              <a:cs typeface="+mn-cs"/>
            </a:endParaRPr>
          </a:p>
        </p:txBody>
      </p:sp>
      <p:cxnSp>
        <p:nvCxnSpPr>
          <p:cNvPr id="89" name="Straight Connector 88">
            <a:extLst>
              <a:ext uri="{FF2B5EF4-FFF2-40B4-BE49-F238E27FC236}">
                <a16:creationId xmlns:a16="http://schemas.microsoft.com/office/drawing/2014/main" id="{D9DBD56D-C169-465C-9576-7B66EBB9B20C}"/>
              </a:ext>
            </a:extLst>
          </p:cNvPr>
          <p:cNvCxnSpPr>
            <a:cxnSpLocks/>
          </p:cNvCxnSpPr>
          <p:nvPr/>
        </p:nvCxnSpPr>
        <p:spPr>
          <a:xfrm>
            <a:off x="4587309" y="4068017"/>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9505659-0F8F-4575-A8B0-6EF0DFB259B7}"/>
              </a:ext>
            </a:extLst>
          </p:cNvPr>
          <p:cNvCxnSpPr>
            <a:cxnSpLocks/>
          </p:cNvCxnSpPr>
          <p:nvPr/>
        </p:nvCxnSpPr>
        <p:spPr>
          <a:xfrm>
            <a:off x="8218633" y="4068017"/>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BC03E965-7FBD-4626-BDDD-F6E303C414EA}"/>
              </a:ext>
            </a:extLst>
          </p:cNvPr>
          <p:cNvGrpSpPr/>
          <p:nvPr/>
        </p:nvGrpSpPr>
        <p:grpSpPr>
          <a:xfrm>
            <a:off x="3775365" y="3764849"/>
            <a:ext cx="657149" cy="183405"/>
            <a:chOff x="5573179" y="828712"/>
            <a:chExt cx="657149" cy="183405"/>
          </a:xfrm>
        </p:grpSpPr>
        <p:pic>
          <p:nvPicPr>
            <p:cNvPr id="92" name="Graphic 91" descr="Clock outline">
              <a:extLst>
                <a:ext uri="{FF2B5EF4-FFF2-40B4-BE49-F238E27FC236}">
                  <a16:creationId xmlns:a16="http://schemas.microsoft.com/office/drawing/2014/main" id="{CFBB122C-7892-4986-8570-D50E2E78BF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93" name="TextBox 92">
              <a:extLst>
                <a:ext uri="{FF2B5EF4-FFF2-40B4-BE49-F238E27FC236}">
                  <a16:creationId xmlns:a16="http://schemas.microsoft.com/office/drawing/2014/main" id="{A0211039-3122-46A6-A930-F0E302A807B0}"/>
                </a:ext>
              </a:extLst>
            </p:cNvPr>
            <p:cNvSpPr txBox="1">
              <a:spLocks/>
            </p:cNvSpPr>
            <p:nvPr/>
          </p:nvSpPr>
          <p:spPr>
            <a:xfrm>
              <a:off x="5573179" y="835663"/>
              <a:ext cx="447238" cy="153888"/>
            </a:xfrm>
            <a:prstGeom prst="rect">
              <a:avLst/>
            </a:prstGeom>
            <a:noFill/>
          </p:spPr>
          <p:txBody>
            <a:bodyPr wrap="non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04042"/>
                  </a:solidFill>
                  <a:effectLst/>
                  <a:uLnTx/>
                  <a:uFillTx/>
                  <a:latin typeface="Roboto Thin" panose="02000000000000000000" pitchFamily="2" charset="0"/>
                  <a:ea typeface="+mn-ea"/>
                  <a:cs typeface="+mn-cs"/>
                </a:rPr>
                <a:t>15 mins</a:t>
              </a:r>
            </a:p>
          </p:txBody>
        </p:sp>
      </p:grpSp>
      <p:grpSp>
        <p:nvGrpSpPr>
          <p:cNvPr id="94" name="Group 93">
            <a:extLst>
              <a:ext uri="{FF2B5EF4-FFF2-40B4-BE49-F238E27FC236}">
                <a16:creationId xmlns:a16="http://schemas.microsoft.com/office/drawing/2014/main" id="{8A4F00F4-D9F9-44FC-B58B-5ABD413B5733}"/>
              </a:ext>
            </a:extLst>
          </p:cNvPr>
          <p:cNvGrpSpPr/>
          <p:nvPr/>
        </p:nvGrpSpPr>
        <p:grpSpPr>
          <a:xfrm>
            <a:off x="7404662" y="3764849"/>
            <a:ext cx="647252" cy="183405"/>
            <a:chOff x="5583076" y="828712"/>
            <a:chExt cx="647252" cy="183405"/>
          </a:xfrm>
        </p:grpSpPr>
        <p:pic>
          <p:nvPicPr>
            <p:cNvPr id="95" name="Graphic 94" descr="Clock outline">
              <a:extLst>
                <a:ext uri="{FF2B5EF4-FFF2-40B4-BE49-F238E27FC236}">
                  <a16:creationId xmlns:a16="http://schemas.microsoft.com/office/drawing/2014/main" id="{A6000FB8-F453-4114-9B57-EA00AFA16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96" name="TextBox 95">
              <a:extLst>
                <a:ext uri="{FF2B5EF4-FFF2-40B4-BE49-F238E27FC236}">
                  <a16:creationId xmlns:a16="http://schemas.microsoft.com/office/drawing/2014/main" id="{FFEEBD3E-EEAD-4858-9E34-F6045D4208DC}"/>
                </a:ext>
              </a:extLst>
            </p:cNvPr>
            <p:cNvSpPr txBox="1">
              <a:spLocks/>
            </p:cNvSpPr>
            <p:nvPr/>
          </p:nvSpPr>
          <p:spPr>
            <a:xfrm>
              <a:off x="5583076" y="845217"/>
              <a:ext cx="447238" cy="153888"/>
            </a:xfrm>
            <a:prstGeom prst="rect">
              <a:avLst/>
            </a:prstGeom>
            <a:noFill/>
          </p:spPr>
          <p:txBody>
            <a:bodyPr wrap="non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04042"/>
                  </a:solidFill>
                  <a:effectLst/>
                  <a:uLnTx/>
                  <a:uFillTx/>
                  <a:latin typeface="Roboto Thin" panose="02000000000000000000" pitchFamily="2" charset="0"/>
                  <a:ea typeface="+mn-ea"/>
                  <a:cs typeface="+mn-cs"/>
                </a:rPr>
                <a:t>15 mins</a:t>
              </a:r>
            </a:p>
          </p:txBody>
        </p:sp>
      </p:grpSp>
      <p:grpSp>
        <p:nvGrpSpPr>
          <p:cNvPr id="97" name="Group 96">
            <a:extLst>
              <a:ext uri="{FF2B5EF4-FFF2-40B4-BE49-F238E27FC236}">
                <a16:creationId xmlns:a16="http://schemas.microsoft.com/office/drawing/2014/main" id="{A61BFBFF-2720-4810-8677-F5E72688D3E3}"/>
              </a:ext>
            </a:extLst>
          </p:cNvPr>
          <p:cNvGrpSpPr/>
          <p:nvPr/>
        </p:nvGrpSpPr>
        <p:grpSpPr>
          <a:xfrm>
            <a:off x="11020294" y="3764848"/>
            <a:ext cx="657246" cy="183405"/>
            <a:chOff x="5573082" y="828712"/>
            <a:chExt cx="657246" cy="183405"/>
          </a:xfrm>
        </p:grpSpPr>
        <p:pic>
          <p:nvPicPr>
            <p:cNvPr id="98" name="Graphic 97" descr="Clock outline">
              <a:extLst>
                <a:ext uri="{FF2B5EF4-FFF2-40B4-BE49-F238E27FC236}">
                  <a16:creationId xmlns:a16="http://schemas.microsoft.com/office/drawing/2014/main" id="{FE544489-60CD-4E94-A727-0059A9CBE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99" name="TextBox 98">
              <a:extLst>
                <a:ext uri="{FF2B5EF4-FFF2-40B4-BE49-F238E27FC236}">
                  <a16:creationId xmlns:a16="http://schemas.microsoft.com/office/drawing/2014/main" id="{98569F93-6E6F-46E7-B5D4-A97050D00CAE}"/>
                </a:ext>
              </a:extLst>
            </p:cNvPr>
            <p:cNvSpPr txBox="1">
              <a:spLocks/>
            </p:cNvSpPr>
            <p:nvPr/>
          </p:nvSpPr>
          <p:spPr>
            <a:xfrm>
              <a:off x="5573082" y="835662"/>
              <a:ext cx="447238" cy="153888"/>
            </a:xfrm>
            <a:prstGeom prst="rect">
              <a:avLst/>
            </a:prstGeom>
            <a:noFill/>
          </p:spPr>
          <p:txBody>
            <a:bodyPr wrap="non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04042"/>
                  </a:solidFill>
                  <a:effectLst/>
                  <a:uLnTx/>
                  <a:uFillTx/>
                  <a:latin typeface="Roboto Thin" panose="02000000000000000000" pitchFamily="2" charset="0"/>
                  <a:ea typeface="+mn-ea"/>
                  <a:cs typeface="+mn-cs"/>
                </a:rPr>
                <a:t>15 mins</a:t>
              </a:r>
            </a:p>
          </p:txBody>
        </p:sp>
      </p:grpSp>
      <p:sp>
        <p:nvSpPr>
          <p:cNvPr id="101" name="Text Placeholder 33">
            <a:extLst>
              <a:ext uri="{FF2B5EF4-FFF2-40B4-BE49-F238E27FC236}">
                <a16:creationId xmlns:a16="http://schemas.microsoft.com/office/drawing/2014/main" id="{58C31213-A5CA-4A7E-975F-9A15D3CDEEA7}"/>
              </a:ext>
            </a:extLst>
          </p:cNvPr>
          <p:cNvSpPr txBox="1">
            <a:spLocks/>
          </p:cNvSpPr>
          <p:nvPr/>
        </p:nvSpPr>
        <p:spPr>
          <a:xfrm>
            <a:off x="993762" y="2308143"/>
            <a:ext cx="5200639" cy="834452"/>
          </a:xfrm>
          <a:prstGeom prst="rect">
            <a:avLst/>
          </a:prstGeom>
        </p:spPr>
        <p:txBody>
          <a:bodyPr vert="horz" lIns="0" tIns="0" rIns="0" bIns="0" rtlCol="0" anchor="t">
            <a:normAutofit/>
          </a:bodyPr>
          <a:lstStyle>
            <a:defPPr>
              <a:defRPr lang="nb-NO"/>
            </a:defPPr>
            <a:lvl1pPr marL="0" algn="ct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0"/>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Emphasize that group goals should be achievable, measurable, and time-bound.</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Which goals should we keep?</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What new goals should we set for the short/long term?</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dirty="0">
                <a:ln>
                  <a:noFill/>
                </a:ln>
                <a:solidFill>
                  <a:prstClr val="black"/>
                </a:solidFill>
                <a:effectLst/>
                <a:uLnTx/>
                <a:uFillTx/>
                <a:latin typeface="Merriweather Light"/>
                <a:ea typeface="+mn-ea"/>
                <a:cs typeface="+mn-cs"/>
              </a:rPr>
              <a:t>What are we contributing to in a larger context?</a:t>
            </a:r>
            <a:endParaRPr kumimoji="0" lang="nb-NO" sz="900" b="0" i="0" u="none" strike="noStrike" kern="1200" cap="none" spc="0" normalizeH="0" baseline="0" noProof="0" dirty="0">
              <a:ln>
                <a:noFill/>
              </a:ln>
              <a:solidFill>
                <a:prstClr val="black">
                  <a:tint val="75000"/>
                </a:prstClr>
              </a:solidFill>
              <a:effectLst/>
              <a:uLnTx/>
              <a:uFillTx/>
              <a:latin typeface="Merriweather Light"/>
              <a:ea typeface="+mn-ea"/>
              <a:cs typeface="+mn-cs"/>
            </a:endParaRPr>
          </a:p>
        </p:txBody>
      </p:sp>
      <p:sp>
        <p:nvSpPr>
          <p:cNvPr id="102" name="Rectangle 101">
            <a:extLst>
              <a:ext uri="{FF2B5EF4-FFF2-40B4-BE49-F238E27FC236}">
                <a16:creationId xmlns:a16="http://schemas.microsoft.com/office/drawing/2014/main" id="{7E58B83E-D4DD-4944-8DDB-ABC86A9570D3}"/>
              </a:ext>
            </a:extLst>
          </p:cNvPr>
          <p:cNvSpPr/>
          <p:nvPr/>
        </p:nvSpPr>
        <p:spPr>
          <a:xfrm>
            <a:off x="1006857" y="1256979"/>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EFECE7"/>
                </a:solidFill>
                <a:effectLst/>
                <a:uLnTx/>
                <a:uFillTx/>
                <a:latin typeface="Roboto Thin" panose="02000000000000000000" pitchFamily="2" charset="0"/>
                <a:ea typeface="+mn-ea"/>
                <a:cs typeface="+mn-cs"/>
              </a:rPr>
              <a:t>What </a:t>
            </a:r>
            <a:r>
              <a:rPr kumimoji="0" lang="en-GB" sz="12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do we want to achieve?</a:t>
            </a:r>
          </a:p>
        </p:txBody>
      </p:sp>
      <p:sp>
        <p:nvSpPr>
          <p:cNvPr id="103" name="Rectangle 102">
            <a:extLst>
              <a:ext uri="{FF2B5EF4-FFF2-40B4-BE49-F238E27FC236}">
                <a16:creationId xmlns:a16="http://schemas.microsoft.com/office/drawing/2014/main" id="{15379DDF-5BA1-435A-BBD8-21F801B65121}"/>
              </a:ext>
            </a:extLst>
          </p:cNvPr>
          <p:cNvSpPr/>
          <p:nvPr/>
        </p:nvSpPr>
        <p:spPr>
          <a:xfrm>
            <a:off x="1006857" y="1593475"/>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04042"/>
                </a:solidFill>
                <a:effectLst/>
                <a:uLnTx/>
                <a:uFillTx/>
                <a:latin typeface="Roboto" panose="02000000000000000000" pitchFamily="2" charset="0"/>
                <a:ea typeface="+mn-ea"/>
                <a:cs typeface="+mn-cs"/>
              </a:rPr>
              <a:t>Goals </a:t>
            </a:r>
          </a:p>
        </p:txBody>
      </p:sp>
      <p:sp>
        <p:nvSpPr>
          <p:cNvPr id="104" name="Rectangle 103">
            <a:extLst>
              <a:ext uri="{FF2B5EF4-FFF2-40B4-BE49-F238E27FC236}">
                <a16:creationId xmlns:a16="http://schemas.microsoft.com/office/drawing/2014/main" id="{A4FB78A2-FE49-4090-AC7D-C3D6F9ED9BCF}"/>
              </a:ext>
            </a:extLst>
          </p:cNvPr>
          <p:cNvSpPr/>
          <p:nvPr/>
        </p:nvSpPr>
        <p:spPr>
          <a:xfrm>
            <a:off x="948235" y="1289467"/>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1651"/>
                </a:solidFill>
                <a:effectLst/>
                <a:uLnTx/>
                <a:uFillTx/>
                <a:latin typeface="Roboto" panose="02000000000000000000" pitchFamily="2" charset="0"/>
                <a:ea typeface="+mn-ea"/>
                <a:cs typeface="+mn-cs"/>
              </a:rPr>
              <a:t>1</a:t>
            </a:r>
            <a:endParaRPr kumimoji="0" lang="en-GB" sz="1400" b="0" i="0" u="none" strike="noStrike" kern="1200" cap="none" spc="0" normalizeH="0" baseline="0" noProof="0" dirty="0">
              <a:ln>
                <a:noFill/>
              </a:ln>
              <a:solidFill>
                <a:srgbClr val="231651"/>
              </a:solidFill>
              <a:effectLst/>
              <a:uLnTx/>
              <a:uFillTx/>
              <a:latin typeface="Roboto" panose="02000000000000000000" pitchFamily="2" charset="0"/>
              <a:ea typeface="+mn-ea"/>
              <a:cs typeface="+mn-cs"/>
            </a:endParaRPr>
          </a:p>
        </p:txBody>
      </p:sp>
      <p:sp>
        <p:nvSpPr>
          <p:cNvPr id="105" name="TextBox 2">
            <a:extLst>
              <a:ext uri="{FF2B5EF4-FFF2-40B4-BE49-F238E27FC236}">
                <a16:creationId xmlns:a16="http://schemas.microsoft.com/office/drawing/2014/main" id="{A193271F-F9C7-45EA-BB1F-3A88A1646B86}"/>
              </a:ext>
            </a:extLst>
          </p:cNvPr>
          <p:cNvSpPr txBox="1"/>
          <p:nvPr/>
        </p:nvSpPr>
        <p:spPr>
          <a:xfrm>
            <a:off x="1025970" y="1858698"/>
            <a:ext cx="5200639"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en-GB" sz="1200" i="0" dirty="0">
                <a:latin typeface="Roboto Thin" panose="02000000000000000000" pitchFamily="2" charset="0"/>
              </a:rPr>
              <a:t>What are the collective goals we want to achieve moving forward?</a:t>
            </a:r>
            <a:endParaRPr lang="nb-NO" sz="1200" i="0" dirty="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A1551"/>
                </a:solidFill>
                <a:effectLst/>
                <a:uLnTx/>
                <a:uFillTx/>
                <a:latin typeface="Roboto Thin" panose="02000000000000000000" pitchFamily="2" charset="0"/>
                <a:ea typeface="+mn-ea"/>
                <a:cs typeface="+mn-cs"/>
              </a:rPr>
              <a:t>Relevant sub-questions</a:t>
            </a:r>
          </a:p>
        </p:txBody>
      </p:sp>
      <p:grpSp>
        <p:nvGrpSpPr>
          <p:cNvPr id="106" name="Group 105">
            <a:extLst>
              <a:ext uri="{FF2B5EF4-FFF2-40B4-BE49-F238E27FC236}">
                <a16:creationId xmlns:a16="http://schemas.microsoft.com/office/drawing/2014/main" id="{601EA5C3-41D2-49BE-8BAF-A71AB14F4F74}"/>
              </a:ext>
            </a:extLst>
          </p:cNvPr>
          <p:cNvGrpSpPr/>
          <p:nvPr/>
        </p:nvGrpSpPr>
        <p:grpSpPr>
          <a:xfrm>
            <a:off x="5544750" y="1606368"/>
            <a:ext cx="607535" cy="183405"/>
            <a:chOff x="5622793" y="828712"/>
            <a:chExt cx="607535" cy="183405"/>
          </a:xfrm>
        </p:grpSpPr>
        <p:pic>
          <p:nvPicPr>
            <p:cNvPr id="107" name="Graphic 106" descr="Clock outline">
              <a:extLst>
                <a:ext uri="{FF2B5EF4-FFF2-40B4-BE49-F238E27FC236}">
                  <a16:creationId xmlns:a16="http://schemas.microsoft.com/office/drawing/2014/main" id="{EF04562D-4FA2-4B6D-8B32-F6B37A82C8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108" name="TextBox 107">
              <a:extLst>
                <a:ext uri="{FF2B5EF4-FFF2-40B4-BE49-F238E27FC236}">
                  <a16:creationId xmlns:a16="http://schemas.microsoft.com/office/drawing/2014/main" id="{62F24D23-B929-48B7-82F6-722231D313D9}"/>
                </a:ext>
              </a:extLst>
            </p:cNvPr>
            <p:cNvSpPr txBox="1">
              <a:spLocks/>
            </p:cNvSpPr>
            <p:nvPr/>
          </p:nvSpPr>
          <p:spPr>
            <a:xfrm>
              <a:off x="5622793" y="845218"/>
              <a:ext cx="447238" cy="153888"/>
            </a:xfrm>
            <a:prstGeom prst="rect">
              <a:avLst/>
            </a:prstGeom>
            <a:noFill/>
          </p:spPr>
          <p:txBody>
            <a:bodyPr wrap="none" lIns="0" tIns="0" rIns="0" bIns="0"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lang="en-GB" sz="1000" dirty="0">
                  <a:solidFill>
                    <a:srgbClr val="404042"/>
                  </a:solidFill>
                  <a:latin typeface="Roboto Thin" panose="02000000000000000000" pitchFamily="2" charset="0"/>
                </a:rPr>
                <a:t>15</a:t>
              </a:r>
              <a:r>
                <a:rPr kumimoji="0" lang="en-GB" sz="1000" b="0" i="0" u="none" strike="noStrike" kern="1200" cap="none" spc="0" normalizeH="0" baseline="0" noProof="0" dirty="0">
                  <a:ln>
                    <a:noFill/>
                  </a:ln>
                  <a:solidFill>
                    <a:srgbClr val="404042"/>
                  </a:solidFill>
                  <a:effectLst/>
                  <a:uLnTx/>
                  <a:uFillTx/>
                  <a:latin typeface="Roboto Thin" panose="02000000000000000000" pitchFamily="2" charset="0"/>
                  <a:ea typeface="+mn-ea"/>
                  <a:cs typeface="+mn-cs"/>
                </a:rPr>
                <a:t> mins</a:t>
              </a:r>
            </a:p>
          </p:txBody>
        </p:sp>
      </p:grpSp>
      <p:pic>
        <p:nvPicPr>
          <p:cNvPr id="100" name="Graphic 7" descr="Clock outline">
            <a:extLst>
              <a:ext uri="{FF2B5EF4-FFF2-40B4-BE49-F238E27FC236}">
                <a16:creationId xmlns:a16="http://schemas.microsoft.com/office/drawing/2014/main" id="{51C8786C-4A61-419C-AF22-B4BA81E67C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43913" y="302124"/>
            <a:ext cx="187668" cy="183405"/>
          </a:xfrm>
          <a:prstGeom prst="rect">
            <a:avLst/>
          </a:prstGeom>
        </p:spPr>
      </p:pic>
      <p:sp>
        <p:nvSpPr>
          <p:cNvPr id="110" name="Hexagon 109">
            <a:extLst>
              <a:ext uri="{FF2B5EF4-FFF2-40B4-BE49-F238E27FC236}">
                <a16:creationId xmlns:a16="http://schemas.microsoft.com/office/drawing/2014/main" id="{BBCF023E-71B6-49AD-BE20-9DFB62AEAECC}"/>
              </a:ext>
            </a:extLst>
          </p:cNvPr>
          <p:cNvSpPr>
            <a:spLocks/>
          </p:cNvSpPr>
          <p:nvPr/>
        </p:nvSpPr>
        <p:spPr>
          <a:xfrm>
            <a:off x="9859183" y="246328"/>
            <a:ext cx="316593" cy="28021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lang="en-GB" sz="1400" dirty="0">
                <a:solidFill>
                  <a:srgbClr val="231651"/>
                </a:solidFill>
                <a:latin typeface="Roboto" panose="02000000000000000000" pitchFamily="2" charset="0"/>
                <a:ea typeface="Roboto" panose="02000000000000000000" pitchFamily="2" charset="0"/>
                <a:cs typeface="Roboto" panose="02000000000000000000" pitchFamily="2" charset="0"/>
              </a:rPr>
              <a:t>3</a:t>
            </a:r>
            <a:endParaRPr kumimoji="0" lang="en-GB" sz="1400" b="0" i="0" u="none" strike="noStrike" kern="1200" cap="none" spc="0" normalizeH="0" baseline="0" noProof="0" dirty="0">
              <a:ln>
                <a:noFill/>
              </a:ln>
              <a:solidFill>
                <a:srgbClr val="23165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1" name="Text Placeholder 33">
            <a:extLst>
              <a:ext uri="{FF2B5EF4-FFF2-40B4-BE49-F238E27FC236}">
                <a16:creationId xmlns:a16="http://schemas.microsoft.com/office/drawing/2014/main" id="{4588A734-4A01-4190-8459-6F4C859C335B}"/>
              </a:ext>
            </a:extLst>
          </p:cNvPr>
          <p:cNvSpPr txBox="1">
            <a:spLocks/>
          </p:cNvSpPr>
          <p:nvPr/>
        </p:nvSpPr>
        <p:spPr>
          <a:xfrm>
            <a:off x="9798346" y="611313"/>
            <a:ext cx="2322892" cy="144836"/>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800" b="0" i="0" u="none" strike="noStrike" kern="1200" cap="none" spc="0" normalizeH="0" baseline="0" noProof="0" dirty="0">
                <a:ln>
                  <a:noFill/>
                </a:ln>
                <a:solidFill>
                  <a:prstClr val="black"/>
                </a:solidFill>
                <a:effectLst/>
                <a:uLnTx/>
                <a:uFillTx/>
                <a:latin typeface="Merriweather Light"/>
                <a:ea typeface="+mn-ea"/>
                <a:cs typeface="+mn-cs"/>
              </a:rPr>
              <a:t>Read through existing team contract</a:t>
            </a:r>
          </a:p>
        </p:txBody>
      </p:sp>
      <p:pic>
        <p:nvPicPr>
          <p:cNvPr id="112" name="Graphic 7" descr="Clock outline">
            <a:extLst>
              <a:ext uri="{FF2B5EF4-FFF2-40B4-BE49-F238E27FC236}">
                <a16:creationId xmlns:a16="http://schemas.microsoft.com/office/drawing/2014/main" id="{767649F8-3745-4BDC-AF6D-C0421E4392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9318" y="309867"/>
            <a:ext cx="187668" cy="183405"/>
          </a:xfrm>
          <a:prstGeom prst="rect">
            <a:avLst/>
          </a:prstGeom>
        </p:spPr>
      </p:pic>
      <p:pic>
        <p:nvPicPr>
          <p:cNvPr id="113" name="Graphic 7" descr="Clock outline">
            <a:extLst>
              <a:ext uri="{FF2B5EF4-FFF2-40B4-BE49-F238E27FC236}">
                <a16:creationId xmlns:a16="http://schemas.microsoft.com/office/drawing/2014/main" id="{018D6645-5AD7-48E1-9396-FE31404565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69252" y="294094"/>
            <a:ext cx="187668" cy="183405"/>
          </a:xfrm>
          <a:prstGeom prst="rect">
            <a:avLst/>
          </a:prstGeom>
        </p:spPr>
      </p:pic>
      <p:sp>
        <p:nvSpPr>
          <p:cNvPr id="114" name="TextBox 8">
            <a:extLst>
              <a:ext uri="{FF2B5EF4-FFF2-40B4-BE49-F238E27FC236}">
                <a16:creationId xmlns:a16="http://schemas.microsoft.com/office/drawing/2014/main" id="{99B24AC6-B0CD-49AD-89E3-FBC50CD87ED3}"/>
              </a:ext>
            </a:extLst>
          </p:cNvPr>
          <p:cNvSpPr txBox="1">
            <a:spLocks/>
          </p:cNvSpPr>
          <p:nvPr/>
        </p:nvSpPr>
        <p:spPr>
          <a:xfrm>
            <a:off x="8285766" y="1626777"/>
            <a:ext cx="3462549" cy="138499"/>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2">
                    <a:lumMod val="50000"/>
                  </a:schemeClr>
                </a:solidFill>
                <a:effectLst/>
                <a:uLnTx/>
                <a:uFillTx/>
                <a:latin typeface="Roboto" panose="02000000000000000000" pitchFamily="2" charset="0"/>
                <a:ea typeface="Roboto" panose="02000000000000000000" pitchFamily="2" charset="0"/>
                <a:cs typeface="Roboto" panose="02000000000000000000" pitchFamily="2" charset="0"/>
              </a:rPr>
              <a:t>5 mins preparation + 4 mins per person incl. responses from others</a:t>
            </a:r>
          </a:p>
        </p:txBody>
      </p:sp>
      <p:pic>
        <p:nvPicPr>
          <p:cNvPr id="115" name="Graphic 7" descr="Clock outline">
            <a:extLst>
              <a:ext uri="{FF2B5EF4-FFF2-40B4-BE49-F238E27FC236}">
                <a16:creationId xmlns:a16="http://schemas.microsoft.com/office/drawing/2014/main" id="{BA633B1B-9A54-41C7-92C6-0EB3BBD5FA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4231" y="1592522"/>
            <a:ext cx="187668" cy="183405"/>
          </a:xfrm>
          <a:prstGeom prst="rect">
            <a:avLst/>
          </a:prstGeom>
        </p:spPr>
      </p:pic>
    </p:spTree>
    <p:extLst>
      <p:ext uri="{BB962C8B-B14F-4D97-AF65-F5344CB8AC3E}">
        <p14:creationId xmlns:p14="http://schemas.microsoft.com/office/powerpoint/2010/main" val="2465971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0ACF-F3B7-49D2-8E5F-2BF14D1DD4FA}"/>
              </a:ext>
            </a:extLst>
          </p:cNvPr>
          <p:cNvSpPr>
            <a:spLocks noGrp="1"/>
          </p:cNvSpPr>
          <p:nvPr>
            <p:ph type="title"/>
          </p:nvPr>
        </p:nvSpPr>
        <p:spPr/>
        <p:txBody>
          <a:bodyPr/>
          <a:lstStyle/>
          <a:p>
            <a:r>
              <a:rPr lang="en-GB"/>
              <a:t>Get to know </a:t>
            </a:r>
            <a:r>
              <a:rPr lang="en-GB">
                <a:latin typeface="Roboto" panose="02000000000000000000" pitchFamily="2" charset="0"/>
              </a:rPr>
              <a:t>START</a:t>
            </a:r>
            <a:r>
              <a:rPr lang="en-GB"/>
              <a:t> SMART</a:t>
            </a:r>
          </a:p>
        </p:txBody>
      </p:sp>
      <p:sp>
        <p:nvSpPr>
          <p:cNvPr id="4" name="Content Placeholder 3">
            <a:extLst>
              <a:ext uri="{FF2B5EF4-FFF2-40B4-BE49-F238E27FC236}">
                <a16:creationId xmlns:a16="http://schemas.microsoft.com/office/drawing/2014/main" id="{8ADE2F8A-645D-4289-AC46-DFF3D0D15D67}"/>
              </a:ext>
            </a:extLst>
          </p:cNvPr>
          <p:cNvSpPr>
            <a:spLocks noGrp="1"/>
          </p:cNvSpPr>
          <p:nvPr>
            <p:ph idx="1"/>
          </p:nvPr>
        </p:nvSpPr>
        <p:spPr/>
        <p:txBody>
          <a:bodyPr>
            <a:normAutofit/>
          </a:bodyPr>
          <a:lstStyle/>
          <a:p>
            <a:r>
              <a:rPr lang="en-GB" sz="1400"/>
              <a:t>Start Smart Follow-up is a further development of the team contract you created during your Start Smart workshop. The process is similar to last time but with a greater focus on what has worked well and what you want to adjust.</a:t>
            </a:r>
          </a:p>
          <a:p>
            <a:r>
              <a:rPr lang="en-GB" sz="1400"/>
              <a:t>The process takes the team through a workshop of approximately 3 hours (depending on the team's size), where you explore and clarify essential topics for ongoing team collaboration.</a:t>
            </a:r>
          </a:p>
          <a:p>
            <a:r>
              <a:rPr lang="en-GB" sz="1400"/>
              <a:t>During the workshop, you will update your team contract to align it with the experiences you have gained as a team up to this point and the current context you find yourselves in today.</a:t>
            </a:r>
          </a:p>
          <a:p>
            <a:r>
              <a:rPr lang="en-GB" sz="1400"/>
              <a:t>On the following pages, you will find:</a:t>
            </a:r>
          </a:p>
          <a:p>
            <a:pPr lvl="1"/>
            <a:r>
              <a:rPr lang="en-GB" sz="1400"/>
              <a:t>Team Guide for Start Smart follow-up</a:t>
            </a:r>
          </a:p>
          <a:p>
            <a:pPr lvl="1"/>
            <a:r>
              <a:rPr lang="en-GB" sz="1400"/>
              <a:t>Facilitator Guide for Start Smart follow-up</a:t>
            </a:r>
          </a:p>
          <a:p>
            <a:pPr marL="261768" lvl="1" indent="0">
              <a:buNone/>
            </a:pPr>
            <a:endParaRPr lang="nb-NO" sz="1400"/>
          </a:p>
        </p:txBody>
      </p:sp>
      <p:pic>
        <p:nvPicPr>
          <p:cNvPr id="17" name="Start Smart How to Build High Performing Teams(1)">
            <a:hlinkClick r:id="" action="ppaction://media"/>
            <a:extLst>
              <a:ext uri="{FF2B5EF4-FFF2-40B4-BE49-F238E27FC236}">
                <a16:creationId xmlns:a16="http://schemas.microsoft.com/office/drawing/2014/main" id="{B52B570E-6332-4935-8F25-8103F59E1201}"/>
              </a:ext>
            </a:extLst>
          </p:cNvPr>
          <p:cNvPicPr>
            <a:picLocks noGrp="1" noChangeAspect="1"/>
          </p:cNvPicPr>
          <p:nvPr>
            <p:ph idx="13"/>
            <a:videoFile r:link="rId2"/>
            <p:extLst>
              <p:ext uri="{DAA4B4D4-6D71-4841-9C94-3DE7FCFB9230}">
                <p14:media xmlns:p14="http://schemas.microsoft.com/office/powerpoint/2010/main" r:embed="rId1"/>
              </p:ext>
            </p:extLst>
          </p:nvPr>
        </p:nvPicPr>
        <p:blipFill>
          <a:blip r:embed="rId4"/>
          <a:stretch>
            <a:fillRect/>
          </a:stretch>
        </p:blipFill>
        <p:spPr>
          <a:xfrm>
            <a:off x="6561138" y="2173288"/>
            <a:ext cx="5006975" cy="2816225"/>
          </a:xfrm>
          <a:effectLst>
            <a:softEdge rad="19050"/>
          </a:effectLst>
        </p:spPr>
      </p:pic>
      <p:sp>
        <p:nvSpPr>
          <p:cNvPr id="6" name="TextBox 5">
            <a:extLst>
              <a:ext uri="{FF2B5EF4-FFF2-40B4-BE49-F238E27FC236}">
                <a16:creationId xmlns:a16="http://schemas.microsoft.com/office/drawing/2014/main" id="{1930DE2B-4B3A-4E40-AC5E-9F963451C4BD}"/>
              </a:ext>
            </a:extLst>
          </p:cNvPr>
          <p:cNvSpPr txBox="1"/>
          <p:nvPr/>
        </p:nvSpPr>
        <p:spPr>
          <a:xfrm>
            <a:off x="9964646" y="5428410"/>
            <a:ext cx="1660358" cy="107722"/>
          </a:xfrm>
          <a:prstGeom prst="rect">
            <a:avLst/>
          </a:prstGeom>
          <a:noFill/>
        </p:spPr>
        <p:txBody>
          <a:bodyPr wrap="square" lIns="0" tIns="0" rIns="0" bIns="0" rtlCol="0">
            <a:spAutoFit/>
          </a:bodyPr>
          <a:lstStyle/>
          <a:p>
            <a:pPr marL="0" marR="0" lvl="0" indent="0" algn="r" defTabSz="914358" rtl="0" eaLnBrk="1" fontAlgn="auto" latinLnBrk="0" hangingPunct="1">
              <a:lnSpc>
                <a:spcPct val="100000"/>
              </a:lnSpc>
              <a:spcBef>
                <a:spcPts val="0"/>
              </a:spcBef>
              <a:spcAft>
                <a:spcPts val="0"/>
              </a:spcAft>
              <a:buClrTx/>
              <a:buSzTx/>
              <a:buFontTx/>
              <a:buNone/>
              <a:tabLst/>
              <a:defRPr/>
            </a:pPr>
            <a:r>
              <a:rPr kumimoji="0" lang="en-GB" sz="700" b="0" i="1" u="none" strike="noStrike" kern="1200" cap="none" spc="0" normalizeH="0" baseline="0" noProof="0">
                <a:ln>
                  <a:noFill/>
                </a:ln>
                <a:solidFill>
                  <a:prstClr val="black"/>
                </a:solidFill>
                <a:effectLst/>
                <a:uLnTx/>
                <a:uFillTx/>
                <a:latin typeface="Merriweather Light"/>
                <a:ea typeface="+mn-ea"/>
                <a:cs typeface="+mn-cs"/>
              </a:rPr>
              <a:t>Illustrasjon: Chance McGee</a:t>
            </a:r>
          </a:p>
        </p:txBody>
      </p:sp>
    </p:spTree>
    <p:extLst>
      <p:ext uri="{BB962C8B-B14F-4D97-AF65-F5344CB8AC3E}">
        <p14:creationId xmlns:p14="http://schemas.microsoft.com/office/powerpoint/2010/main" val="34424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7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B2CA-ED38-4AB8-A0F2-FE931F68E4D6}"/>
              </a:ext>
            </a:extLst>
          </p:cNvPr>
          <p:cNvSpPr>
            <a:spLocks noGrp="1"/>
          </p:cNvSpPr>
          <p:nvPr>
            <p:ph type="title"/>
          </p:nvPr>
        </p:nvSpPr>
        <p:spPr/>
        <p:txBody>
          <a:bodyPr>
            <a:normAutofit/>
          </a:bodyPr>
          <a:lstStyle/>
          <a:p>
            <a:r>
              <a:rPr lang="en-GB"/>
              <a:t>Teamguide</a:t>
            </a:r>
          </a:p>
        </p:txBody>
      </p:sp>
      <p:pic>
        <p:nvPicPr>
          <p:cNvPr id="4" name="Picture 3" descr="A picture containing text, clipart, sign&#10;&#10;Description automatically generated">
            <a:extLst>
              <a:ext uri="{FF2B5EF4-FFF2-40B4-BE49-F238E27FC236}">
                <a16:creationId xmlns:a16="http://schemas.microsoft.com/office/drawing/2014/main" id="{79B192BF-837A-43F8-B1E6-FCDCBAEBC59A}"/>
              </a:ext>
            </a:extLst>
          </p:cNvPr>
          <p:cNvPicPr>
            <a:picLocks noChangeAspect="1"/>
          </p:cNvPicPr>
          <p:nvPr/>
        </p:nvPicPr>
        <p:blipFill>
          <a:blip r:embed="rId3"/>
          <a:stretch>
            <a:fillRect/>
          </a:stretch>
        </p:blipFill>
        <p:spPr>
          <a:xfrm>
            <a:off x="691140" y="5998483"/>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BFA8EA2F-64A5-4ED8-9F56-DCEF4819E6AE}"/>
              </a:ext>
            </a:extLst>
          </p:cNvPr>
          <p:cNvPicPr>
            <a:picLocks noChangeAspect="1"/>
          </p:cNvPicPr>
          <p:nvPr/>
        </p:nvPicPr>
        <p:blipFill>
          <a:blip r:embed="rId4"/>
          <a:stretch>
            <a:fillRect/>
          </a:stretch>
        </p:blipFill>
        <p:spPr>
          <a:xfrm>
            <a:off x="192593" y="5998484"/>
            <a:ext cx="336379" cy="669867"/>
          </a:xfrm>
          <a:prstGeom prst="rect">
            <a:avLst/>
          </a:prstGeom>
        </p:spPr>
      </p:pic>
      <p:sp>
        <p:nvSpPr>
          <p:cNvPr id="7" name="TextBox 8">
            <a:extLst>
              <a:ext uri="{FF2B5EF4-FFF2-40B4-BE49-F238E27FC236}">
                <a16:creationId xmlns:a16="http://schemas.microsoft.com/office/drawing/2014/main" id="{A2F00C82-7A06-5191-176C-7D97F71FC81E}"/>
              </a:ext>
            </a:extLst>
          </p:cNvPr>
          <p:cNvSpPr txBox="1"/>
          <p:nvPr/>
        </p:nvSpPr>
        <p:spPr>
          <a:xfrm>
            <a:off x="853766" y="3693073"/>
            <a:ext cx="2298508" cy="553998"/>
          </a:xfrm>
          <a:prstGeom prst="rect">
            <a:avLst/>
          </a:prstGeom>
          <a:noFill/>
        </p:spPr>
        <p:txBody>
          <a:bodyPr wrap="square" lIns="91440" tIns="45720" rIns="91440" bIns="45720" anchor="t">
            <a:spAutoFit/>
          </a:bodyPr>
          <a:lstStyle/>
          <a:p>
            <a:r>
              <a:rPr lang="en-GB" sz="3000">
                <a:solidFill>
                  <a:srgbClr val="FB4D3D"/>
                </a:solidFill>
                <a:latin typeface="Roboto Thin"/>
                <a:ea typeface="Roboto Thin"/>
                <a:cs typeface="Dreaming Outloud Pro"/>
              </a:rPr>
              <a:t>FOLLOW-UP</a:t>
            </a:r>
            <a:endParaRPr lang="en-GB">
              <a:solidFill>
                <a:srgbClr val="FB4D3D"/>
              </a:solidFill>
            </a:endParaRPr>
          </a:p>
        </p:txBody>
      </p:sp>
    </p:spTree>
    <p:extLst>
      <p:ext uri="{BB962C8B-B14F-4D97-AF65-F5344CB8AC3E}">
        <p14:creationId xmlns:p14="http://schemas.microsoft.com/office/powerpoint/2010/main" val="31205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en-GB">
                <a:latin typeface="Roboto" panose="02000000000000000000" pitchFamily="2" charset="0"/>
              </a:rPr>
              <a:t>START</a:t>
            </a:r>
            <a:r>
              <a:rPr lang="en-GB"/>
              <a:t> SMART agenda and check-in</a:t>
            </a:r>
          </a:p>
        </p:txBody>
      </p:sp>
      <p:sp>
        <p:nvSpPr>
          <p:cNvPr id="4" name="Content Placeholder 3">
            <a:extLst>
              <a:ext uri="{FF2B5EF4-FFF2-40B4-BE49-F238E27FC236}">
                <a16:creationId xmlns:a16="http://schemas.microsoft.com/office/drawing/2014/main" id="{40219B43-44BE-44BA-A5CC-70D592E5C47D}"/>
              </a:ext>
            </a:extLst>
          </p:cNvPr>
          <p:cNvSpPr>
            <a:spLocks noGrp="1"/>
          </p:cNvSpPr>
          <p:nvPr>
            <p:ph sz="half" idx="1"/>
          </p:nvPr>
        </p:nvSpPr>
        <p:spPr/>
        <p:txBody>
          <a:bodyPr>
            <a:normAutofit/>
          </a:bodyPr>
          <a:lstStyle/>
          <a:p>
            <a:pPr marL="33" indent="0">
              <a:buNone/>
            </a:pPr>
            <a:endParaRPr lang="en-GB" sz="1300"/>
          </a:p>
          <a:p>
            <a:r>
              <a:rPr lang="en-GB" sz="1300"/>
              <a:t>Make necessary adjustments to our team contract to increase the likelihood of achieving the goals we have set.</a:t>
            </a:r>
            <a:endParaRPr lang="nb-NO" sz="1300"/>
          </a:p>
        </p:txBody>
      </p:sp>
      <p:sp>
        <p:nvSpPr>
          <p:cNvPr id="5" name="Content Placeholder 4">
            <a:extLst>
              <a:ext uri="{FF2B5EF4-FFF2-40B4-BE49-F238E27FC236}">
                <a16:creationId xmlns:a16="http://schemas.microsoft.com/office/drawing/2014/main" id="{D9A6735A-B4F1-47FB-A207-87203EE2F4C4}"/>
              </a:ext>
            </a:extLst>
          </p:cNvPr>
          <p:cNvSpPr>
            <a:spLocks noGrp="1"/>
          </p:cNvSpPr>
          <p:nvPr>
            <p:ph sz="half" idx="2"/>
          </p:nvPr>
        </p:nvSpPr>
        <p:spPr>
          <a:xfrm>
            <a:off x="4482677" y="4007675"/>
            <a:ext cx="3274795" cy="2140253"/>
          </a:xfrm>
        </p:spPr>
        <p:txBody>
          <a:bodyPr>
            <a:noAutofit/>
          </a:bodyPr>
          <a:lstStyle/>
          <a:p>
            <a:pPr marL="33" indent="0">
              <a:buNone/>
            </a:pPr>
            <a:endParaRPr lang="en-GB" sz="1300"/>
          </a:p>
          <a:p>
            <a:r>
              <a:rPr lang="en-GB" sz="1300"/>
              <a:t>Share and actively listen to each other, show curiosity and openness. </a:t>
            </a:r>
          </a:p>
          <a:p>
            <a:r>
              <a:rPr lang="en-GB" sz="1300"/>
              <a:t>It's not necessary to reach 100% agreement. </a:t>
            </a:r>
          </a:p>
          <a:p>
            <a:r>
              <a:rPr lang="en-GB" sz="1300"/>
              <a:t>Maintain attention and presence and obtain from using mobile phones or computers until the break.</a:t>
            </a:r>
            <a:endParaRPr lang="nb-NO" sz="1300"/>
          </a:p>
        </p:txBody>
      </p:sp>
      <p:sp>
        <p:nvSpPr>
          <p:cNvPr id="6" name="Content Placeholder 5">
            <a:extLst>
              <a:ext uri="{FF2B5EF4-FFF2-40B4-BE49-F238E27FC236}">
                <a16:creationId xmlns:a16="http://schemas.microsoft.com/office/drawing/2014/main" id="{C3843AF2-C2DA-4399-A1BC-49800F7AA50C}"/>
              </a:ext>
            </a:extLst>
          </p:cNvPr>
          <p:cNvSpPr>
            <a:spLocks noGrp="1"/>
          </p:cNvSpPr>
          <p:nvPr>
            <p:ph sz="half" idx="13"/>
          </p:nvPr>
        </p:nvSpPr>
        <p:spPr>
          <a:xfrm>
            <a:off x="8063154" y="4007675"/>
            <a:ext cx="3274795" cy="2140253"/>
          </a:xfrm>
        </p:spPr>
        <p:txBody>
          <a:bodyPr wrap="square" anchor="t">
            <a:normAutofit/>
          </a:bodyPr>
          <a:lstStyle/>
          <a:p>
            <a:pPr marL="33" indent="0">
              <a:buNone/>
            </a:pPr>
            <a:endParaRPr lang="en-GB" sz="1300"/>
          </a:p>
          <a:p>
            <a:r>
              <a:rPr lang="en-GB" sz="1300"/>
              <a:t>Share a few words about how you're feeling today.</a:t>
            </a:r>
            <a:endParaRPr lang="nb-NO" sz="1300"/>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675" y="1670111"/>
            <a:ext cx="3274795" cy="1758890"/>
          </a:xfrm>
        </p:spPr>
        <p:txBody>
          <a:bodyPr>
            <a:normAutofit/>
          </a:bodyPr>
          <a:lstStyle/>
          <a:p>
            <a:endParaRPr lang="en-GB" sz="1300"/>
          </a:p>
          <a:p>
            <a:r>
              <a:rPr lang="en-GB" sz="1300"/>
              <a:t>We have an updated team contract that serves as a foundation for our ongoing team development. </a:t>
            </a:r>
          </a:p>
          <a:p>
            <a:r>
              <a:rPr lang="en-GB" sz="1300"/>
              <a:t>We are more confident in each other and our roles, and we are motivated for future collaboration.</a:t>
            </a:r>
            <a:endParaRPr lang="nb-NO" sz="1300"/>
          </a:p>
        </p:txBody>
      </p:sp>
      <p:sp>
        <p:nvSpPr>
          <p:cNvPr id="8" name="Content Placeholder 7">
            <a:extLst>
              <a:ext uri="{FF2B5EF4-FFF2-40B4-BE49-F238E27FC236}">
                <a16:creationId xmlns:a16="http://schemas.microsoft.com/office/drawing/2014/main" id="{05FBA7AF-783B-46BC-8876-08C6F73177A8}"/>
              </a:ext>
            </a:extLst>
          </p:cNvPr>
          <p:cNvSpPr>
            <a:spLocks noGrp="1"/>
          </p:cNvSpPr>
          <p:nvPr>
            <p:ph sz="half" idx="15"/>
          </p:nvPr>
        </p:nvSpPr>
        <p:spPr>
          <a:xfrm>
            <a:off x="8063158" y="1670111"/>
            <a:ext cx="3274795" cy="1904544"/>
          </a:xfrm>
        </p:spPr>
        <p:txBody>
          <a:bodyPr>
            <a:noAutofit/>
          </a:bodyPr>
          <a:lstStyle/>
          <a:p>
            <a:pPr marL="33" indent="0">
              <a:buNone/>
            </a:pPr>
            <a:endParaRPr lang="en-GB" sz="1300"/>
          </a:p>
          <a:p>
            <a:r>
              <a:rPr lang="en-GB" sz="1300"/>
              <a:t>High intensity</a:t>
            </a:r>
          </a:p>
          <a:p>
            <a:r>
              <a:rPr lang="en-GB" sz="1300"/>
              <a:t>Individual reflection, note-taking, and then sharing in the plenary</a:t>
            </a:r>
          </a:p>
          <a:p>
            <a:r>
              <a:rPr lang="en-GB" sz="1300"/>
              <a:t>Providing feedback to each other</a:t>
            </a:r>
            <a:endParaRPr lang="nb-NO" sz="130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900555" y="4007675"/>
            <a:ext cx="3274795" cy="1951385"/>
          </a:xfrm>
        </p:spPr>
        <p:txBody>
          <a:bodyPr>
            <a:noAutofit/>
          </a:bodyPr>
          <a:lstStyle/>
          <a:p>
            <a:pPr marL="33" indent="0">
              <a:buNone/>
            </a:pPr>
            <a:endParaRPr lang="en-GB" sz="1300" b="1"/>
          </a:p>
          <a:p>
            <a:r>
              <a:rPr lang="en-GB" sz="1300" b="1"/>
              <a:t>Facilitator: </a:t>
            </a:r>
            <a:r>
              <a:rPr lang="en-GB" sz="1300"/>
              <a:t>Responsible for leading the team through the workshop and managing the time.</a:t>
            </a:r>
          </a:p>
          <a:p>
            <a:r>
              <a:rPr lang="en-GB" sz="1300" b="1"/>
              <a:t>Team Members: </a:t>
            </a:r>
            <a:r>
              <a:rPr lang="en-GB" sz="1300"/>
              <a:t>Responsible for sharing their perspectives.</a:t>
            </a:r>
          </a:p>
          <a:p>
            <a:r>
              <a:rPr lang="en-GB" sz="1300" b="1"/>
              <a:t>Documentation: </a:t>
            </a:r>
            <a:r>
              <a:rPr lang="en-GB" sz="1300"/>
              <a:t>One team member is responsible for processing the information and finalizing the team contract after the workshop.</a:t>
            </a:r>
            <a:endParaRPr lang="nb-NO" sz="1300"/>
          </a:p>
        </p:txBody>
      </p:sp>
      <p:sp>
        <p:nvSpPr>
          <p:cNvPr id="10" name="Rectangle 9">
            <a:extLst>
              <a:ext uri="{FF2B5EF4-FFF2-40B4-BE49-F238E27FC236}">
                <a16:creationId xmlns:a16="http://schemas.microsoft.com/office/drawing/2014/main" id="{07FF94F4-0619-478A-A608-E00A985EC5F1}"/>
              </a:ext>
            </a:extLst>
          </p:cNvPr>
          <p:cNvSpPr>
            <a:spLocks/>
          </p:cNvSpPr>
          <p:nvPr/>
        </p:nvSpPr>
        <p:spPr>
          <a:xfrm>
            <a:off x="901374"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2">
                    <a:lumMod val="100000"/>
                  </a:schemeClr>
                </a:solidFill>
                <a:effectLst/>
                <a:uLnTx/>
                <a:uFillTx/>
                <a:latin typeface="Roboto Thin" panose="02000000000000000000" pitchFamily="2" charset="0"/>
                <a:ea typeface="+mn-ea"/>
                <a:cs typeface="+mn-cs"/>
              </a:rPr>
              <a:t>Intent</a:t>
            </a:r>
            <a:r>
              <a:rPr lang="en-GB" dirty="0">
                <a:solidFill>
                  <a:schemeClr val="bg2">
                    <a:lumMod val="100000"/>
                  </a:schemeClr>
                </a:solidFill>
                <a:latin typeface="Roboto Thin" panose="02000000000000000000" pitchFamily="2" charset="0"/>
              </a:rPr>
              <a:t>ion</a:t>
            </a:r>
            <a:endParaRPr kumimoji="0" lang="en-GB" sz="1800" b="0" i="0" u="none" strike="noStrike" kern="1200" cap="none" spc="0" normalizeH="0" baseline="0" noProof="0" dirty="0">
              <a:ln>
                <a:noFill/>
              </a:ln>
              <a:solidFill>
                <a:schemeClr val="bg2">
                  <a:lumMod val="100000"/>
                </a:schemeClr>
              </a:solidFill>
              <a:effectLst/>
              <a:uLnTx/>
              <a:uFillTx/>
              <a:latin typeface="Roboto Thin" panose="02000000000000000000" pitchFamily="2" charset="0"/>
              <a:ea typeface="+mn-ea"/>
              <a:cs typeface="+mn-cs"/>
            </a:endParaRPr>
          </a:p>
        </p:txBody>
      </p:sp>
      <p:sp>
        <p:nvSpPr>
          <p:cNvPr id="11" name="Rectangle 10">
            <a:extLst>
              <a:ext uri="{FF2B5EF4-FFF2-40B4-BE49-F238E27FC236}">
                <a16:creationId xmlns:a16="http://schemas.microsoft.com/office/drawing/2014/main" id="{8B86E368-F32A-4881-99D0-3BCB1F7F801B}"/>
              </a:ext>
            </a:extLst>
          </p:cNvPr>
          <p:cNvSpPr>
            <a:spLocks/>
          </p:cNvSpPr>
          <p:nvPr/>
        </p:nvSpPr>
        <p:spPr>
          <a:xfrm>
            <a:off x="8063567" y="3806507"/>
            <a:ext cx="3274386" cy="402336"/>
          </a:xfrm>
          <a:prstGeom prst="rect">
            <a:avLst/>
          </a:prstGeom>
          <a:solidFill>
            <a:srgbClr val="D9DBF1"/>
          </a:solidFill>
          <a:ln>
            <a:solidFill>
              <a:srgbClr val="D9D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Roboto Thin" panose="02000000000000000000" pitchFamily="2" charset="0"/>
                <a:ea typeface="+mn-ea"/>
                <a:cs typeface="+mn-cs"/>
              </a:rPr>
              <a:t>Check</a:t>
            </a:r>
            <a:r>
              <a:rPr lang="en-GB">
                <a:solidFill>
                  <a:prstClr val="black"/>
                </a:solidFill>
                <a:latin typeface="Roboto Thin" panose="02000000000000000000" pitchFamily="2" charset="0"/>
              </a:rPr>
              <a:t>-in </a:t>
            </a:r>
            <a:endParaRPr kumimoji="0" lang="en-GB" sz="1800" b="0" i="0" u="none" strike="noStrike" kern="1200" cap="none" spc="0" normalizeH="0" baseline="0" noProof="0">
              <a:ln>
                <a:noFill/>
              </a:ln>
              <a:solidFill>
                <a:prstClr val="black"/>
              </a:solidFill>
              <a:effectLst/>
              <a:uLnTx/>
              <a:uFillTx/>
              <a:latin typeface="Roboto Thin" panose="02000000000000000000" pitchFamily="2" charset="0"/>
              <a:ea typeface="+mn-ea"/>
              <a:cs typeface="+mn-cs"/>
            </a:endParaRPr>
          </a:p>
        </p:txBody>
      </p:sp>
      <p:sp>
        <p:nvSpPr>
          <p:cNvPr id="12" name="Rectangle 11">
            <a:extLst>
              <a:ext uri="{FF2B5EF4-FFF2-40B4-BE49-F238E27FC236}">
                <a16:creationId xmlns:a16="http://schemas.microsoft.com/office/drawing/2014/main" id="{061F454D-6950-4DDD-8FC3-100FAB519957}"/>
              </a:ext>
            </a:extLst>
          </p:cNvPr>
          <p:cNvSpPr>
            <a:spLocks/>
          </p:cNvSpPr>
          <p:nvPr/>
        </p:nvSpPr>
        <p:spPr>
          <a:xfrm>
            <a:off x="4482675" y="3806507"/>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Meeting guidelines</a:t>
            </a:r>
            <a:endParaRPr kumimoji="0" lang="en-GB" sz="1800" b="0" i="0" u="none" strike="noStrike" kern="1200" cap="none" spc="0" normalizeH="0" baseline="0" noProof="0" dirty="0">
              <a:ln>
                <a:noFill/>
              </a:ln>
              <a:solidFill>
                <a:schemeClr val="bg2">
                  <a:lumMod val="100000"/>
                </a:schemeClr>
              </a:solidFill>
              <a:effectLst/>
              <a:uLnTx/>
              <a:uFillTx/>
              <a:latin typeface="Roboto Thin" panose="02000000000000000000" pitchFamily="2" charset="0"/>
              <a:ea typeface="+mn-ea"/>
              <a:cs typeface="+mn-cs"/>
            </a:endParaRP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5"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lang="en-GB">
                <a:solidFill>
                  <a:schemeClr val="bg2">
                    <a:lumMod val="100000"/>
                  </a:schemeClr>
                </a:solidFill>
                <a:latin typeface="Roboto Thin" panose="02000000000000000000" pitchFamily="2" charset="0"/>
              </a:rPr>
              <a:t>Desired outcome </a:t>
            </a:r>
            <a:endParaRPr kumimoji="0" lang="en-GB" sz="1800" b="0" i="0" u="none" strike="noStrike" kern="1200" cap="none" spc="0" normalizeH="0" baseline="0" noProof="0" dirty="0">
              <a:ln>
                <a:noFill/>
              </a:ln>
              <a:solidFill>
                <a:schemeClr val="bg2">
                  <a:lumMod val="100000"/>
                </a:schemeClr>
              </a:solidFill>
              <a:effectLst/>
              <a:uLnTx/>
              <a:uFillTx/>
              <a:latin typeface="Roboto Thin" panose="02000000000000000000" pitchFamily="2" charset="0"/>
              <a:ea typeface="+mn-ea"/>
              <a:cs typeface="+mn-cs"/>
            </a:endParaRPr>
          </a:p>
        </p:txBody>
      </p:sp>
      <p:sp>
        <p:nvSpPr>
          <p:cNvPr id="14" name="Rectangle 13">
            <a:extLst>
              <a:ext uri="{FF2B5EF4-FFF2-40B4-BE49-F238E27FC236}">
                <a16:creationId xmlns:a16="http://schemas.microsoft.com/office/drawing/2014/main" id="{B384DF37-C2A1-4347-A965-56B899E0C1CD}"/>
              </a:ext>
            </a:extLst>
          </p:cNvPr>
          <p:cNvSpPr>
            <a:spLocks/>
          </p:cNvSpPr>
          <p:nvPr/>
        </p:nvSpPr>
        <p:spPr>
          <a:xfrm>
            <a:off x="8063567"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Work method</a:t>
            </a:r>
            <a:endParaRPr kumimoji="0" lang="en-GB" sz="1800" b="0" i="0" u="none" strike="noStrike" kern="1200" cap="none" spc="0" normalizeH="0" baseline="0" noProof="0" dirty="0">
              <a:ln>
                <a:noFill/>
              </a:ln>
              <a:solidFill>
                <a:schemeClr val="bg2">
                  <a:lumMod val="100000"/>
                </a:schemeClr>
              </a:solidFill>
              <a:effectLst/>
              <a:uLnTx/>
              <a:uFillTx/>
              <a:latin typeface="Roboto Thin" panose="02000000000000000000" pitchFamily="2" charset="0"/>
              <a:ea typeface="+mn-ea"/>
              <a:cs typeface="+mn-cs"/>
            </a:endParaRP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900964" y="3806507"/>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Roles </a:t>
            </a:r>
            <a:endParaRPr kumimoji="0" lang="en-GB" sz="1800" b="0" i="0" u="none" strike="noStrike" kern="1200" cap="none" spc="0" normalizeH="0" baseline="0" noProof="0" dirty="0">
              <a:ln>
                <a:noFill/>
              </a:ln>
              <a:solidFill>
                <a:schemeClr val="bg2">
                  <a:lumMod val="100000"/>
                </a:schemeClr>
              </a:solidFill>
              <a:effectLst/>
              <a:uLnTx/>
              <a:uFillTx/>
              <a:latin typeface="Roboto Thin" panose="02000000000000000000" pitchFamily="2" charset="0"/>
              <a:ea typeface="+mn-ea"/>
              <a:cs typeface="+mn-cs"/>
            </a:endParaRPr>
          </a:p>
        </p:txBody>
      </p:sp>
    </p:spTree>
    <p:extLst>
      <p:ext uri="{BB962C8B-B14F-4D97-AF65-F5344CB8AC3E}">
        <p14:creationId xmlns:p14="http://schemas.microsoft.com/office/powerpoint/2010/main" val="231926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B2CA-ED38-4AB8-A0F2-FE931F68E4D6}"/>
              </a:ext>
            </a:extLst>
          </p:cNvPr>
          <p:cNvSpPr>
            <a:spLocks noGrp="1"/>
          </p:cNvSpPr>
          <p:nvPr>
            <p:ph type="title"/>
          </p:nvPr>
        </p:nvSpPr>
        <p:spPr/>
        <p:txBody>
          <a:bodyPr>
            <a:normAutofit/>
          </a:bodyPr>
          <a:lstStyle/>
          <a:p>
            <a:r>
              <a:rPr lang="en-GB"/>
              <a:t>Recap </a:t>
            </a:r>
          </a:p>
        </p:txBody>
      </p:sp>
      <p:pic>
        <p:nvPicPr>
          <p:cNvPr id="4" name="Picture 3" descr="A picture containing text, clipart, sign&#10;&#10;Description automatically generated">
            <a:extLst>
              <a:ext uri="{FF2B5EF4-FFF2-40B4-BE49-F238E27FC236}">
                <a16:creationId xmlns:a16="http://schemas.microsoft.com/office/drawing/2014/main" id="{79B192BF-837A-43F8-B1E6-FCDCBAEBC59A}"/>
              </a:ext>
            </a:extLst>
          </p:cNvPr>
          <p:cNvPicPr>
            <a:picLocks noChangeAspect="1"/>
          </p:cNvPicPr>
          <p:nvPr/>
        </p:nvPicPr>
        <p:blipFill>
          <a:blip r:embed="rId3"/>
          <a:stretch>
            <a:fillRect/>
          </a:stretch>
        </p:blipFill>
        <p:spPr>
          <a:xfrm>
            <a:off x="691140" y="5998483"/>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BFA8EA2F-64A5-4ED8-9F56-DCEF4819E6AE}"/>
              </a:ext>
            </a:extLst>
          </p:cNvPr>
          <p:cNvPicPr>
            <a:picLocks noChangeAspect="1"/>
          </p:cNvPicPr>
          <p:nvPr/>
        </p:nvPicPr>
        <p:blipFill>
          <a:blip r:embed="rId4"/>
          <a:stretch>
            <a:fillRect/>
          </a:stretch>
        </p:blipFill>
        <p:spPr>
          <a:xfrm>
            <a:off x="192593" y="5998484"/>
            <a:ext cx="336379" cy="669867"/>
          </a:xfrm>
          <a:prstGeom prst="rect">
            <a:avLst/>
          </a:prstGeom>
        </p:spPr>
      </p:pic>
      <p:sp>
        <p:nvSpPr>
          <p:cNvPr id="6" name="TextBox 5">
            <a:extLst>
              <a:ext uri="{FF2B5EF4-FFF2-40B4-BE49-F238E27FC236}">
                <a16:creationId xmlns:a16="http://schemas.microsoft.com/office/drawing/2014/main" id="{50889857-AAA1-47FD-9206-C5CA30F2A14F}"/>
              </a:ext>
            </a:extLst>
          </p:cNvPr>
          <p:cNvSpPr txBox="1"/>
          <p:nvPr/>
        </p:nvSpPr>
        <p:spPr>
          <a:xfrm>
            <a:off x="6975081" y="3693073"/>
            <a:ext cx="3629957" cy="1477328"/>
          </a:xfrm>
          <a:prstGeom prst="rect">
            <a:avLst/>
          </a:prstGeom>
          <a:noFill/>
        </p:spPr>
        <p:txBody>
          <a:bodyPr wrap="square">
            <a:spAutoFit/>
          </a:bodyPr>
          <a:lstStyle/>
          <a:p>
            <a:pPr algn="ctr"/>
            <a:r>
              <a:rPr lang="en-GB">
                <a:latin typeface="Roboto Thin" panose="02000000000000000000" pitchFamily="2" charset="0"/>
                <a:ea typeface="Roboto Thin" panose="02000000000000000000" pitchFamily="2" charset="0"/>
                <a:cs typeface="Roboto Thin" panose="02000000000000000000" pitchFamily="2" charset="0"/>
              </a:rPr>
              <a:t>Each participant reads through the team contract from the previous Start Smart to refresh their memory about what the group agreed upon at that time.</a:t>
            </a:r>
            <a:endParaRPr lang="nb-NO">
              <a:latin typeface="Roboto Thin" panose="02000000000000000000" pitchFamily="2" charset="0"/>
              <a:ea typeface="Roboto Thin" panose="02000000000000000000" pitchFamily="2" charset="0"/>
              <a:cs typeface="Roboto Thin" panose="02000000000000000000" pitchFamily="2" charset="0"/>
            </a:endParaRPr>
          </a:p>
        </p:txBody>
      </p:sp>
      <p:sp>
        <p:nvSpPr>
          <p:cNvPr id="7" name="TextBox 8">
            <a:extLst>
              <a:ext uri="{FF2B5EF4-FFF2-40B4-BE49-F238E27FC236}">
                <a16:creationId xmlns:a16="http://schemas.microsoft.com/office/drawing/2014/main" id="{5B291F96-8549-4904-946A-64587D07F1FA}"/>
              </a:ext>
            </a:extLst>
          </p:cNvPr>
          <p:cNvSpPr txBox="1"/>
          <p:nvPr/>
        </p:nvSpPr>
        <p:spPr>
          <a:xfrm>
            <a:off x="853766" y="3693073"/>
            <a:ext cx="2298508" cy="553998"/>
          </a:xfrm>
          <a:prstGeom prst="rect">
            <a:avLst/>
          </a:prstGeom>
          <a:noFill/>
        </p:spPr>
        <p:txBody>
          <a:bodyPr wrap="square" lIns="91440" tIns="45720" rIns="91440" bIns="45720" anchor="t">
            <a:spAutoFit/>
          </a:bodyPr>
          <a:lstStyle/>
          <a:p>
            <a:r>
              <a:rPr lang="en-GB" sz="3000">
                <a:solidFill>
                  <a:srgbClr val="FB4D3D"/>
                </a:solidFill>
                <a:latin typeface="Roboto Thin"/>
                <a:ea typeface="Roboto Thin"/>
                <a:cs typeface="Dreaming Outloud Pro"/>
              </a:rPr>
              <a:t>FOLLOW-UP</a:t>
            </a:r>
            <a:endParaRPr lang="en-GB">
              <a:solidFill>
                <a:srgbClr val="FB4D3D"/>
              </a:solidFill>
            </a:endParaRPr>
          </a:p>
        </p:txBody>
      </p:sp>
    </p:spTree>
    <p:extLst>
      <p:ext uri="{BB962C8B-B14F-4D97-AF65-F5344CB8AC3E}">
        <p14:creationId xmlns:p14="http://schemas.microsoft.com/office/powerpoint/2010/main" val="1625275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28C722-3968-4DF7-8181-2A1DB3378DA2}"/>
              </a:ext>
            </a:extLst>
          </p:cNvPr>
          <p:cNvSpPr txBox="1">
            <a:spLocks/>
          </p:cNvSpPr>
          <p:nvPr/>
        </p:nvSpPr>
        <p:spPr>
          <a:xfrm rot="16200000">
            <a:off x="-953962" y="1621977"/>
            <a:ext cx="2912657" cy="369332"/>
          </a:xfrm>
          <a:prstGeom prst="rect">
            <a:avLst/>
          </a:prstGeom>
          <a:noFill/>
        </p:spPr>
        <p:txBody>
          <a:bodyPr wrap="none" lIns="0" tIns="0" rIns="0" bIns="0" rtlCol="0">
            <a:spAutoFit/>
          </a:bodyPr>
          <a:lstStyle/>
          <a:p>
            <a:pPr algn="l"/>
            <a:r>
              <a:rPr lang="en-GB" sz="2400">
                <a:solidFill>
                  <a:schemeClr val="accent4"/>
                </a:solidFill>
                <a:latin typeface="Roboto Thin" panose="02000000000000000000" pitchFamily="2" charset="0"/>
              </a:rPr>
              <a:t>[Template for printing]</a:t>
            </a:r>
          </a:p>
        </p:txBody>
      </p:sp>
      <p:sp>
        <p:nvSpPr>
          <p:cNvPr id="7" name="Rectangle 6">
            <a:extLst>
              <a:ext uri="{FF2B5EF4-FFF2-40B4-BE49-F238E27FC236}">
                <a16:creationId xmlns:a16="http://schemas.microsoft.com/office/drawing/2014/main" id="{936D2295-DD42-46EB-8B61-85E638BE8399}"/>
              </a:ext>
            </a:extLst>
          </p:cNvPr>
          <p:cNvSpPr>
            <a:spLocks/>
          </p:cNvSpPr>
          <p:nvPr/>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DA90F948-8AA4-412C-8A51-8C3F8ED82F97}"/>
              </a:ext>
            </a:extLst>
          </p:cNvPr>
          <p:cNvCxnSpPr>
            <a:cxnSpLocks/>
            <a:stCxn id="7" idx="0"/>
          </p:cNvCxnSpPr>
          <p:nvPr/>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FCF5A78-51D2-4133-98E2-E36EA5030556}"/>
              </a:ext>
            </a:extLst>
          </p:cNvPr>
          <p:cNvSpPr/>
          <p:nvPr/>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What </a:t>
            </a:r>
            <a:r>
              <a:rPr lang="en-GB" sz="1200">
                <a:solidFill>
                  <a:schemeClr val="bg2">
                    <a:lumMod val="100000"/>
                  </a:schemeClr>
                </a:solidFill>
                <a:latin typeface="Roboto Thin" panose="02000000000000000000" pitchFamily="2" charset="0"/>
              </a:rPr>
              <a:t>do we want to achieve?</a:t>
            </a:r>
            <a:endParaRPr lang="en-GB" sz="1200" dirty="0">
              <a:solidFill>
                <a:schemeClr val="bg2">
                  <a:lumMod val="100000"/>
                </a:schemeClr>
              </a:solidFill>
              <a:latin typeface="Roboto Thin" panose="02000000000000000000" pitchFamily="2" charset="0"/>
            </a:endParaRPr>
          </a:p>
        </p:txBody>
      </p:sp>
      <p:sp>
        <p:nvSpPr>
          <p:cNvPr id="10" name="Rectangle 9">
            <a:extLst>
              <a:ext uri="{FF2B5EF4-FFF2-40B4-BE49-F238E27FC236}">
                <a16:creationId xmlns:a16="http://schemas.microsoft.com/office/drawing/2014/main" id="{F74E4050-5544-4983-867D-57F97F6BE686}"/>
              </a:ext>
            </a:extLst>
          </p:cNvPr>
          <p:cNvSpPr/>
          <p:nvPr/>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lumMod val="100000"/>
                  </a:schemeClr>
                </a:solidFill>
                <a:latin typeface="Roboto Thin" panose="02000000000000000000" pitchFamily="2" charset="0"/>
              </a:rPr>
              <a:t>How </a:t>
            </a:r>
            <a:r>
              <a:rPr lang="en-GB" sz="1200" dirty="0">
                <a:solidFill>
                  <a:schemeClr val="bg2">
                    <a:lumMod val="100000"/>
                  </a:schemeClr>
                </a:solidFill>
                <a:latin typeface="Roboto Thin" panose="02000000000000000000" pitchFamily="2" charset="0"/>
              </a:rPr>
              <a:t>shall we work together going forward?</a:t>
            </a:r>
          </a:p>
        </p:txBody>
      </p:sp>
      <p:sp>
        <p:nvSpPr>
          <p:cNvPr id="11" name="Rectangle 10">
            <a:extLst>
              <a:ext uri="{FF2B5EF4-FFF2-40B4-BE49-F238E27FC236}">
                <a16:creationId xmlns:a16="http://schemas.microsoft.com/office/drawing/2014/main" id="{C94214DD-D560-4E9B-967D-1750A2CD5093}"/>
              </a:ext>
            </a:extLst>
          </p:cNvPr>
          <p:cNvSpPr>
            <a:spLocks/>
          </p:cNvSpPr>
          <p:nvPr/>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Roles and responsibilities </a:t>
            </a:r>
          </a:p>
        </p:txBody>
      </p:sp>
      <p:sp>
        <p:nvSpPr>
          <p:cNvPr id="12" name="Rectangle 11">
            <a:extLst>
              <a:ext uri="{FF2B5EF4-FFF2-40B4-BE49-F238E27FC236}">
                <a16:creationId xmlns:a16="http://schemas.microsoft.com/office/drawing/2014/main" id="{2420CFD9-5402-4878-8FFA-0A465DC0517A}"/>
              </a:ext>
            </a:extLst>
          </p:cNvPr>
          <p:cNvSpPr>
            <a:spLocks/>
          </p:cNvSpPr>
          <p:nvPr/>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Work methods </a:t>
            </a:r>
          </a:p>
        </p:txBody>
      </p:sp>
      <p:sp>
        <p:nvSpPr>
          <p:cNvPr id="13" name="Rectangle 12">
            <a:extLst>
              <a:ext uri="{FF2B5EF4-FFF2-40B4-BE49-F238E27FC236}">
                <a16:creationId xmlns:a16="http://schemas.microsoft.com/office/drawing/2014/main" id="{76CBBE98-E93F-4EE8-B3C9-889AF2796AFE}"/>
              </a:ext>
            </a:extLst>
          </p:cNvPr>
          <p:cNvSpPr/>
          <p:nvPr/>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Purpose and goals</a:t>
            </a:r>
          </a:p>
        </p:txBody>
      </p:sp>
      <p:sp>
        <p:nvSpPr>
          <p:cNvPr id="14" name="Rectangle 13">
            <a:extLst>
              <a:ext uri="{FF2B5EF4-FFF2-40B4-BE49-F238E27FC236}">
                <a16:creationId xmlns:a16="http://schemas.microsoft.com/office/drawing/2014/main" id="{B81C1D18-97B4-49D5-8238-CA5836D4F3FC}"/>
              </a:ext>
            </a:extLst>
          </p:cNvPr>
          <p:cNvSpPr/>
          <p:nvPr/>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lumMod val="100000"/>
                  </a:schemeClr>
                </a:solidFill>
                <a:latin typeface="Roboto Thin" panose="02000000000000000000" pitchFamily="2" charset="0"/>
              </a:rPr>
              <a:t>Who </a:t>
            </a:r>
            <a:r>
              <a:rPr lang="en-GB" sz="1200" dirty="0">
                <a:solidFill>
                  <a:schemeClr val="bg2">
                    <a:lumMod val="100000"/>
                  </a:schemeClr>
                </a:solidFill>
                <a:latin typeface="Roboto Thin" panose="02000000000000000000" pitchFamily="2" charset="0"/>
              </a:rPr>
              <a:t>are we in this team now? </a:t>
            </a:r>
          </a:p>
        </p:txBody>
      </p:sp>
      <p:sp>
        <p:nvSpPr>
          <p:cNvPr id="15" name="Rectangle 14">
            <a:extLst>
              <a:ext uri="{FF2B5EF4-FFF2-40B4-BE49-F238E27FC236}">
                <a16:creationId xmlns:a16="http://schemas.microsoft.com/office/drawing/2014/main" id="{6B32D6FA-8FA8-432F-BB03-0B947F6D669F}"/>
              </a:ext>
            </a:extLst>
          </p:cNvPr>
          <p:cNvSpPr/>
          <p:nvPr/>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New insight about ourselves </a:t>
            </a:r>
          </a:p>
        </p:txBody>
      </p:sp>
      <p:sp>
        <p:nvSpPr>
          <p:cNvPr id="16" name="Rectangle 15">
            <a:extLst>
              <a:ext uri="{FF2B5EF4-FFF2-40B4-BE49-F238E27FC236}">
                <a16:creationId xmlns:a16="http://schemas.microsoft.com/office/drawing/2014/main" id="{D919BCF9-D331-4746-BA0C-524B5C328466}"/>
              </a:ext>
            </a:extLst>
          </p:cNvPr>
          <p:cNvSpPr>
            <a:spLocks/>
          </p:cNvSpPr>
          <p:nvPr/>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Collaboration norms </a:t>
            </a:r>
          </a:p>
        </p:txBody>
      </p:sp>
      <p:sp>
        <p:nvSpPr>
          <p:cNvPr id="17" name="Rectangle 16">
            <a:extLst>
              <a:ext uri="{FF2B5EF4-FFF2-40B4-BE49-F238E27FC236}">
                <a16:creationId xmlns:a16="http://schemas.microsoft.com/office/drawing/2014/main" id="{4B38E47B-31FF-4B89-98AD-1A49855CDCD5}"/>
              </a:ext>
            </a:extLst>
          </p:cNvPr>
          <p:cNvSpPr/>
          <p:nvPr/>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1</a:t>
            </a:r>
          </a:p>
        </p:txBody>
      </p:sp>
      <p:cxnSp>
        <p:nvCxnSpPr>
          <p:cNvPr id="18" name="Straight Connector 17">
            <a:extLst>
              <a:ext uri="{FF2B5EF4-FFF2-40B4-BE49-F238E27FC236}">
                <a16:creationId xmlns:a16="http://schemas.microsoft.com/office/drawing/2014/main" id="{015CA896-372E-4EEE-AF0E-60EA73ADED60}"/>
              </a:ext>
            </a:extLst>
          </p:cNvPr>
          <p:cNvCxnSpPr>
            <a:cxnSpLocks/>
            <a:endCxn id="7" idx="3"/>
          </p:cNvCxnSpPr>
          <p:nvPr/>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B0692D9-EE29-4E99-9564-AB082D3C01EA}"/>
              </a:ext>
            </a:extLst>
          </p:cNvPr>
          <p:cNvSpPr/>
          <p:nvPr/>
        </p:nvSpPr>
        <p:spPr>
          <a:xfrm>
            <a:off x="6495382" y="512488"/>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2</a:t>
            </a:r>
          </a:p>
        </p:txBody>
      </p:sp>
      <p:sp>
        <p:nvSpPr>
          <p:cNvPr id="20" name="Rectangle 19">
            <a:extLst>
              <a:ext uri="{FF2B5EF4-FFF2-40B4-BE49-F238E27FC236}">
                <a16:creationId xmlns:a16="http://schemas.microsoft.com/office/drawing/2014/main" id="{8C406CA6-C76D-4A6C-9866-79E808BBFE9D}"/>
              </a:ext>
            </a:extLst>
          </p:cNvPr>
          <p:cNvSpPr/>
          <p:nvPr/>
        </p:nvSpPr>
        <p:spPr>
          <a:xfrm>
            <a:off x="981037" y="3685309"/>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3</a:t>
            </a:r>
          </a:p>
        </p:txBody>
      </p:sp>
      <p:sp>
        <p:nvSpPr>
          <p:cNvPr id="21" name="Text Placeholder 33">
            <a:extLst>
              <a:ext uri="{FF2B5EF4-FFF2-40B4-BE49-F238E27FC236}">
                <a16:creationId xmlns:a16="http://schemas.microsoft.com/office/drawing/2014/main" id="{DCC7BD8C-C1EB-4552-AD3B-6F4F2B75A0EA}"/>
              </a:ext>
            </a:extLst>
          </p:cNvPr>
          <p:cNvSpPr txBox="1">
            <a:spLocks/>
          </p:cNvSpPr>
          <p:nvPr/>
        </p:nvSpPr>
        <p:spPr>
          <a:xfrm>
            <a:off x="6569227" y="1485340"/>
            <a:ext cx="5200639" cy="1405733"/>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en-GB"/>
          </a:p>
        </p:txBody>
      </p:sp>
      <p:sp>
        <p:nvSpPr>
          <p:cNvPr id="22" name="TextBox 2">
            <a:extLst>
              <a:ext uri="{FF2B5EF4-FFF2-40B4-BE49-F238E27FC236}">
                <a16:creationId xmlns:a16="http://schemas.microsoft.com/office/drawing/2014/main" id="{BA247534-9F39-436B-9C03-B1835F3992A8}"/>
              </a:ext>
            </a:extLst>
          </p:cNvPr>
          <p:cNvSpPr txBox="1"/>
          <p:nvPr/>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en-GB" sz="1000" i="0" dirty="0">
                <a:latin typeface="Roboto Thin" panose="02000000000000000000" pitchFamily="2" charset="0"/>
              </a:rPr>
              <a:t>What are the collective goals we want to achieve moving forward?</a:t>
            </a:r>
            <a:endParaRPr lang="nb-NO" sz="1000" i="0" dirty="0">
              <a:latin typeface="Roboto Thin" panose="02000000000000000000" pitchFamily="2" charset="0"/>
            </a:endParaRPr>
          </a:p>
        </p:txBody>
      </p:sp>
      <p:sp>
        <p:nvSpPr>
          <p:cNvPr id="23" name="TextBox 2">
            <a:extLst>
              <a:ext uri="{FF2B5EF4-FFF2-40B4-BE49-F238E27FC236}">
                <a16:creationId xmlns:a16="http://schemas.microsoft.com/office/drawing/2014/main" id="{56928BFE-50B6-428C-90EA-AAAD8B5B86FF}"/>
              </a:ext>
            </a:extLst>
          </p:cNvPr>
          <p:cNvSpPr txBox="1"/>
          <p:nvPr/>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en-GB" sz="1000" i="0">
                <a:latin typeface="Roboto" panose="02000000000000000000" pitchFamily="2" charset="0"/>
                <a:ea typeface="Roboto" panose="02000000000000000000" pitchFamily="2" charset="0"/>
                <a:cs typeface="Roboto" panose="02000000000000000000" pitchFamily="2" charset="0"/>
              </a:rPr>
              <a:t>Each participant shares</a:t>
            </a:r>
            <a:r>
              <a:rPr lang="en-GB" sz="1000">
                <a:latin typeface="Roboto" panose="02000000000000000000" pitchFamily="2" charset="0"/>
                <a:ea typeface="Roboto" panose="02000000000000000000" pitchFamily="2" charset="0"/>
                <a:cs typeface="Roboto" panose="02000000000000000000" pitchFamily="2" charset="0"/>
              </a:rPr>
              <a:t>: </a:t>
            </a:r>
            <a:endParaRPr lang="en-GB" sz="1000" b="1" i="0">
              <a:latin typeface="Roboto" panose="02000000000000000000" pitchFamily="2" charset="0"/>
              <a:ea typeface="Roboto" panose="02000000000000000000" pitchFamily="2" charset="0"/>
              <a:cs typeface="Roboto" panose="02000000000000000000" pitchFamily="2" charset="0"/>
            </a:endParaRPr>
          </a:p>
          <a:p>
            <a:pPr marL="0" indent="0" algn="l">
              <a:buFont typeface="Arial" panose="020B0604020202020204" pitchFamily="34" charset="0"/>
              <a:buNone/>
            </a:pPr>
            <a:r>
              <a:rPr lang="en-GB" sz="1000" i="0">
                <a:latin typeface="Roboto Thin" panose="02000000000000000000" pitchFamily="2" charset="0"/>
              </a:rPr>
              <a:t>How have I contributed to the team and what do I wish to adjust</a:t>
            </a:r>
            <a:r>
              <a:rPr lang="en-GB" sz="1000">
                <a:latin typeface="Roboto Thin" panose="02000000000000000000" pitchFamily="2" charset="0"/>
              </a:rPr>
              <a:t>? </a:t>
            </a:r>
            <a:endParaRPr lang="en-GB" sz="1000" i="0">
              <a:latin typeface="Roboto Thin" panose="02000000000000000000" pitchFamily="2" charset="0"/>
            </a:endParaRPr>
          </a:p>
        </p:txBody>
      </p:sp>
      <p:sp>
        <p:nvSpPr>
          <p:cNvPr id="24" name="TextBox 2">
            <a:extLst>
              <a:ext uri="{FF2B5EF4-FFF2-40B4-BE49-F238E27FC236}">
                <a16:creationId xmlns:a16="http://schemas.microsoft.com/office/drawing/2014/main" id="{E56E06C9-76C6-44A3-9811-5E8BF1113B65}"/>
              </a:ext>
            </a:extLst>
          </p:cNvPr>
          <p:cNvSpPr txBox="1"/>
          <p:nvPr/>
        </p:nvSpPr>
        <p:spPr>
          <a:xfrm>
            <a:off x="1058864" y="4276514"/>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r>
              <a:rPr lang="en-GB" sz="1000" i="1">
                <a:latin typeface="Roboto Thin" panose="02000000000000000000" pitchFamily="2" charset="0"/>
              </a:rPr>
              <a:t>Which roles do we need in the team to deliver on the goals and ambitions we have set ourselves? </a:t>
            </a:r>
            <a:endParaRPr lang="en-GB" sz="1000" i="1">
              <a:latin typeface="Roboto" panose="02000000000000000000" pitchFamily="2" charset="0"/>
              <a:ea typeface="Roboto" panose="02000000000000000000" pitchFamily="2" charset="0"/>
              <a:cs typeface="Roboto" panose="02000000000000000000" pitchFamily="2" charset="0"/>
            </a:endParaRPr>
          </a:p>
          <a:p>
            <a:pPr marL="0" indent="0" algn="l">
              <a:buFont typeface="Arial" panose="020B0604020202020204" pitchFamily="34" charset="0"/>
              <a:buNone/>
            </a:pPr>
            <a:r>
              <a:rPr lang="en-GB" sz="1000" i="0">
                <a:latin typeface="Roboto" panose="02000000000000000000" pitchFamily="2" charset="0"/>
                <a:ea typeface="Roboto" panose="02000000000000000000" pitchFamily="2" charset="0"/>
                <a:cs typeface="Roboto" panose="02000000000000000000" pitchFamily="2" charset="0"/>
              </a:rPr>
              <a:t>What has worked well</a:t>
            </a:r>
            <a:r>
              <a:rPr lang="en-GB" sz="1000">
                <a:latin typeface="Roboto" panose="02000000000000000000" pitchFamily="2" charset="0"/>
                <a:ea typeface="Roboto" panose="02000000000000000000" pitchFamily="2" charset="0"/>
                <a:cs typeface="Roboto" panose="02000000000000000000" pitchFamily="2" charset="0"/>
              </a:rPr>
              <a:t>? </a:t>
            </a:r>
            <a:r>
              <a:rPr lang="en-GB" sz="1000" i="0">
                <a:latin typeface="Roboto" panose="02000000000000000000" pitchFamily="2" charset="0"/>
                <a:ea typeface="Roboto" panose="02000000000000000000" pitchFamily="2" charset="0"/>
                <a:cs typeface="Roboto" panose="02000000000000000000" pitchFamily="2" charset="0"/>
              </a:rPr>
              <a:t>	</a:t>
            </a:r>
            <a:r>
              <a:rPr lang="en-GB" sz="1000">
                <a:latin typeface="Roboto" panose="02000000000000000000" pitchFamily="2" charset="0"/>
                <a:ea typeface="Roboto" panose="02000000000000000000" pitchFamily="2" charset="0"/>
                <a:cs typeface="Roboto" panose="02000000000000000000" pitchFamily="2" charset="0"/>
              </a:rPr>
              <a:t>What do we want to adjust? </a:t>
            </a:r>
            <a:endParaRPr lang="en-GB" sz="1000" i="0">
              <a:latin typeface="Roboto Thin" panose="02000000000000000000" pitchFamily="2" charset="0"/>
            </a:endParaRPr>
          </a:p>
        </p:txBody>
      </p:sp>
      <p:cxnSp>
        <p:nvCxnSpPr>
          <p:cNvPr id="27" name="Straight Connector 26">
            <a:extLst>
              <a:ext uri="{FF2B5EF4-FFF2-40B4-BE49-F238E27FC236}">
                <a16:creationId xmlns:a16="http://schemas.microsoft.com/office/drawing/2014/main" id="{A2202791-FB3E-4D48-91D1-7AFC3A92B2E7}"/>
              </a:ext>
            </a:extLst>
          </p:cNvPr>
          <p:cNvCxnSpPr>
            <a:cxnSpLocks/>
          </p:cNvCxnSpPr>
          <p:nvPr/>
        </p:nvCxnSpPr>
        <p:spPr>
          <a:xfrm>
            <a:off x="4587309"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DB8CF5-A6DD-4127-839C-58D77CEDE6A2}"/>
              </a:ext>
            </a:extLst>
          </p:cNvPr>
          <p:cNvCxnSpPr>
            <a:cxnSpLocks/>
          </p:cNvCxnSpPr>
          <p:nvPr/>
        </p:nvCxnSpPr>
        <p:spPr>
          <a:xfrm>
            <a:off x="8218633"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
            <a:extLst>
              <a:ext uri="{FF2B5EF4-FFF2-40B4-BE49-F238E27FC236}">
                <a16:creationId xmlns:a16="http://schemas.microsoft.com/office/drawing/2014/main" id="{46730555-676A-413B-9C70-52376B2FCDFE}"/>
              </a:ext>
            </a:extLst>
          </p:cNvPr>
          <p:cNvSpPr txBox="1"/>
          <p:nvPr/>
        </p:nvSpPr>
        <p:spPr>
          <a:xfrm>
            <a:off x="6558801" y="3010326"/>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en-GB" sz="1000" i="0" kern="1200">
                <a:solidFill>
                  <a:schemeClr val="tx1"/>
                </a:solidFill>
                <a:latin typeface="Roboto" panose="02000000000000000000" pitchFamily="2" charset="0"/>
                <a:ea typeface="Roboto" panose="02000000000000000000" pitchFamily="2" charset="0"/>
                <a:cs typeface="Roboto" panose="02000000000000000000" pitchFamily="2" charset="0"/>
              </a:rPr>
              <a:t>Each participant gives feedback to the others</a:t>
            </a:r>
            <a:r>
              <a:rPr lang="en-GB" sz="1000">
                <a:latin typeface="Roboto" panose="02000000000000000000" pitchFamily="2" charset="0"/>
                <a:ea typeface="Roboto" panose="02000000000000000000" pitchFamily="2" charset="0"/>
                <a:cs typeface="Roboto" panose="02000000000000000000" pitchFamily="2" charset="0"/>
              </a:rPr>
              <a:t>: </a:t>
            </a:r>
            <a:endParaRPr lang="en-GB" sz="1000" i="0" kern="120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gn="l">
              <a:buFont typeface="Arial" panose="020B0604020202020204" pitchFamily="34" charset="0"/>
              <a:buNone/>
            </a:pPr>
            <a:r>
              <a:rPr lang="en-GB" sz="1000" i="0" kern="1200">
                <a:solidFill>
                  <a:schemeClr val="tx1"/>
                </a:solidFill>
                <a:latin typeface="Roboto Thin" panose="02000000000000000000" pitchFamily="2" charset="0"/>
                <a:ea typeface="+mn-ea"/>
                <a:cs typeface="+mn-cs"/>
              </a:rPr>
              <a:t>Share one sentence about what I have appreciated </a:t>
            </a:r>
            <a:r>
              <a:rPr lang="en-GB" sz="1000">
                <a:latin typeface="Roboto Thin" panose="02000000000000000000" pitchFamily="2" charset="0"/>
              </a:rPr>
              <a:t>when working with you.</a:t>
            </a:r>
            <a:endParaRPr lang="en-GB" sz="1000" i="0" kern="1200">
              <a:solidFill>
                <a:schemeClr val="tx1"/>
              </a:solidFill>
              <a:latin typeface="Roboto Thin" panose="02000000000000000000" pitchFamily="2" charset="0"/>
              <a:ea typeface="+mn-ea"/>
              <a:cs typeface="+mn-cs"/>
            </a:endParaRPr>
          </a:p>
        </p:txBody>
      </p:sp>
      <p:sp>
        <p:nvSpPr>
          <p:cNvPr id="4" name="TextBox 2">
            <a:extLst>
              <a:ext uri="{FF2B5EF4-FFF2-40B4-BE49-F238E27FC236}">
                <a16:creationId xmlns:a16="http://schemas.microsoft.com/office/drawing/2014/main" id="{C7D92049-7C7C-6AA8-1233-F8E5F304CE49}"/>
              </a:ext>
            </a:extLst>
          </p:cNvPr>
          <p:cNvSpPr txBox="1"/>
          <p:nvPr/>
        </p:nvSpPr>
        <p:spPr>
          <a:xfrm>
            <a:off x="4694969" y="4276512"/>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r>
              <a:rPr lang="en-GB" sz="1000" i="1">
                <a:latin typeface="Roboto Thin" panose="02000000000000000000" pitchFamily="2" charset="0"/>
              </a:rPr>
              <a:t>How can we best organize our work to succeed in our tasks and goals? </a:t>
            </a:r>
            <a:endParaRPr lang="en-GB" sz="1000" i="1">
              <a:latin typeface="Roboto" panose="02000000000000000000" pitchFamily="2" charset="0"/>
              <a:ea typeface="Roboto" panose="02000000000000000000" pitchFamily="2" charset="0"/>
              <a:cs typeface="Roboto" panose="02000000000000000000" pitchFamily="2" charset="0"/>
            </a:endParaRPr>
          </a:p>
          <a:p>
            <a:pPr marL="0" indent="0" algn="l">
              <a:buFont typeface="Arial" panose="020B0604020202020204" pitchFamily="34" charset="0"/>
              <a:buNone/>
            </a:pPr>
            <a:r>
              <a:rPr lang="en-GB" sz="1000" i="0">
                <a:latin typeface="Roboto" panose="02000000000000000000" pitchFamily="2" charset="0"/>
                <a:ea typeface="Roboto" panose="02000000000000000000" pitchFamily="2" charset="0"/>
                <a:cs typeface="Roboto" panose="02000000000000000000" pitchFamily="2" charset="0"/>
              </a:rPr>
              <a:t>What has worked well</a:t>
            </a:r>
            <a:r>
              <a:rPr lang="en-GB" sz="1000">
                <a:latin typeface="Roboto" panose="02000000000000000000" pitchFamily="2" charset="0"/>
                <a:ea typeface="Roboto" panose="02000000000000000000" pitchFamily="2" charset="0"/>
                <a:cs typeface="Roboto" panose="02000000000000000000" pitchFamily="2" charset="0"/>
              </a:rPr>
              <a:t>? </a:t>
            </a:r>
            <a:r>
              <a:rPr lang="en-GB" sz="1000" i="0">
                <a:latin typeface="Roboto" panose="02000000000000000000" pitchFamily="2" charset="0"/>
                <a:ea typeface="Roboto" panose="02000000000000000000" pitchFamily="2" charset="0"/>
                <a:cs typeface="Roboto" panose="02000000000000000000" pitchFamily="2" charset="0"/>
              </a:rPr>
              <a:t>	</a:t>
            </a:r>
            <a:r>
              <a:rPr lang="en-GB" sz="1000">
                <a:latin typeface="Roboto" panose="02000000000000000000" pitchFamily="2" charset="0"/>
                <a:ea typeface="Roboto" panose="02000000000000000000" pitchFamily="2" charset="0"/>
                <a:cs typeface="Roboto" panose="02000000000000000000" pitchFamily="2" charset="0"/>
              </a:rPr>
              <a:t>What do we want to adjust? </a:t>
            </a:r>
            <a:endParaRPr lang="en-GB" sz="1000" i="0">
              <a:latin typeface="Roboto Thin" panose="02000000000000000000" pitchFamily="2" charset="0"/>
            </a:endParaRPr>
          </a:p>
        </p:txBody>
      </p:sp>
      <p:sp>
        <p:nvSpPr>
          <p:cNvPr id="5" name="TextBox 2">
            <a:extLst>
              <a:ext uri="{FF2B5EF4-FFF2-40B4-BE49-F238E27FC236}">
                <a16:creationId xmlns:a16="http://schemas.microsoft.com/office/drawing/2014/main" id="{C2983840-A56D-3B9C-720A-BACCA08C820A}"/>
              </a:ext>
            </a:extLst>
          </p:cNvPr>
          <p:cNvSpPr txBox="1"/>
          <p:nvPr/>
        </p:nvSpPr>
        <p:spPr>
          <a:xfrm>
            <a:off x="8303600" y="4284931"/>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r>
              <a:rPr lang="en-GB" sz="1000" i="1">
                <a:latin typeface="Roboto Thin" panose="02000000000000000000" pitchFamily="2" charset="0"/>
              </a:rPr>
              <a:t>What mutual expectations should we have to optimize working together? </a:t>
            </a:r>
            <a:endParaRPr lang="en-GB" sz="1000" i="1">
              <a:latin typeface="Roboto" panose="02000000000000000000" pitchFamily="2" charset="0"/>
              <a:ea typeface="Roboto" panose="02000000000000000000" pitchFamily="2" charset="0"/>
              <a:cs typeface="Roboto" panose="02000000000000000000" pitchFamily="2" charset="0"/>
            </a:endParaRPr>
          </a:p>
          <a:p>
            <a:pPr marL="0" indent="0" algn="l">
              <a:buFont typeface="Arial" panose="020B0604020202020204" pitchFamily="34" charset="0"/>
              <a:buNone/>
            </a:pPr>
            <a:r>
              <a:rPr lang="en-GB" sz="1000" i="0">
                <a:latin typeface="Roboto" panose="02000000000000000000" pitchFamily="2" charset="0"/>
                <a:ea typeface="Roboto" panose="02000000000000000000" pitchFamily="2" charset="0"/>
                <a:cs typeface="Roboto" panose="02000000000000000000" pitchFamily="2" charset="0"/>
              </a:rPr>
              <a:t>What has worked well</a:t>
            </a:r>
            <a:r>
              <a:rPr lang="en-GB" sz="1000">
                <a:latin typeface="Roboto" panose="02000000000000000000" pitchFamily="2" charset="0"/>
                <a:ea typeface="Roboto" panose="02000000000000000000" pitchFamily="2" charset="0"/>
                <a:cs typeface="Roboto" panose="02000000000000000000" pitchFamily="2" charset="0"/>
              </a:rPr>
              <a:t>? </a:t>
            </a:r>
            <a:r>
              <a:rPr lang="en-GB" sz="1000" i="0">
                <a:latin typeface="Roboto" panose="02000000000000000000" pitchFamily="2" charset="0"/>
                <a:ea typeface="Roboto" panose="02000000000000000000" pitchFamily="2" charset="0"/>
                <a:cs typeface="Roboto" panose="02000000000000000000" pitchFamily="2" charset="0"/>
              </a:rPr>
              <a:t>	</a:t>
            </a:r>
            <a:r>
              <a:rPr lang="en-GB" sz="1000">
                <a:latin typeface="Roboto" panose="02000000000000000000" pitchFamily="2" charset="0"/>
                <a:ea typeface="Roboto" panose="02000000000000000000" pitchFamily="2" charset="0"/>
                <a:cs typeface="Roboto" panose="02000000000000000000" pitchFamily="2" charset="0"/>
              </a:rPr>
              <a:t>What do we want to adjust? </a:t>
            </a:r>
            <a:endParaRPr lang="en-GB" sz="1000" i="0">
              <a:latin typeface="Roboto Thin" panose="02000000000000000000" pitchFamily="2" charset="0"/>
            </a:endParaRPr>
          </a:p>
        </p:txBody>
      </p:sp>
      <p:grpSp>
        <p:nvGrpSpPr>
          <p:cNvPr id="45" name="Group 44">
            <a:extLst>
              <a:ext uri="{FF2B5EF4-FFF2-40B4-BE49-F238E27FC236}">
                <a16:creationId xmlns:a16="http://schemas.microsoft.com/office/drawing/2014/main" id="{1E6B8C4D-D8AE-4938-AFB8-A435FA4DD92F}"/>
              </a:ext>
            </a:extLst>
          </p:cNvPr>
          <p:cNvGrpSpPr/>
          <p:nvPr/>
        </p:nvGrpSpPr>
        <p:grpSpPr>
          <a:xfrm>
            <a:off x="5509083" y="839450"/>
            <a:ext cx="668498" cy="183405"/>
            <a:chOff x="5561830" y="828712"/>
            <a:chExt cx="668498" cy="183405"/>
          </a:xfrm>
        </p:grpSpPr>
        <p:pic>
          <p:nvPicPr>
            <p:cNvPr id="46" name="Graphic 45" descr="Clock outline">
              <a:extLst>
                <a:ext uri="{FF2B5EF4-FFF2-40B4-BE49-F238E27FC236}">
                  <a16:creationId xmlns:a16="http://schemas.microsoft.com/office/drawing/2014/main" id="{AF40EE2C-8E09-49EA-9EA3-77AF3DA76C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7" name="TextBox 46">
              <a:extLst>
                <a:ext uri="{FF2B5EF4-FFF2-40B4-BE49-F238E27FC236}">
                  <a16:creationId xmlns:a16="http://schemas.microsoft.com/office/drawing/2014/main" id="{360CC867-917F-44A2-B4BF-39A5FFE6A3D8}"/>
                </a:ext>
              </a:extLst>
            </p:cNvPr>
            <p:cNvSpPr txBox="1">
              <a:spLocks/>
            </p:cNvSpPr>
            <p:nvPr/>
          </p:nvSpPr>
          <p:spPr>
            <a:xfrm>
              <a:off x="5561830" y="845218"/>
              <a:ext cx="447238"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15 mins</a:t>
              </a:r>
              <a:endParaRPr lang="en-GB" sz="1000" dirty="0">
                <a:solidFill>
                  <a:srgbClr val="404042"/>
                </a:solidFill>
                <a:latin typeface="Roboto Thin" panose="02000000000000000000" pitchFamily="2" charset="0"/>
              </a:endParaRPr>
            </a:p>
          </p:txBody>
        </p:sp>
      </p:grpSp>
      <p:grpSp>
        <p:nvGrpSpPr>
          <p:cNvPr id="48" name="Group 47">
            <a:extLst>
              <a:ext uri="{FF2B5EF4-FFF2-40B4-BE49-F238E27FC236}">
                <a16:creationId xmlns:a16="http://schemas.microsoft.com/office/drawing/2014/main" id="{E70C3A0C-6CE5-4413-9EF2-E3544B841D35}"/>
              </a:ext>
            </a:extLst>
          </p:cNvPr>
          <p:cNvGrpSpPr/>
          <p:nvPr/>
        </p:nvGrpSpPr>
        <p:grpSpPr>
          <a:xfrm>
            <a:off x="11059713" y="813361"/>
            <a:ext cx="659789" cy="183405"/>
            <a:chOff x="5570539" y="828712"/>
            <a:chExt cx="659789" cy="183405"/>
          </a:xfrm>
        </p:grpSpPr>
        <p:pic>
          <p:nvPicPr>
            <p:cNvPr id="49" name="Graphic 48" descr="Clock outline">
              <a:extLst>
                <a:ext uri="{FF2B5EF4-FFF2-40B4-BE49-F238E27FC236}">
                  <a16:creationId xmlns:a16="http://schemas.microsoft.com/office/drawing/2014/main" id="{CC825984-8E54-4D7C-AD4B-A4A2205600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0" name="TextBox 49">
              <a:extLst>
                <a:ext uri="{FF2B5EF4-FFF2-40B4-BE49-F238E27FC236}">
                  <a16:creationId xmlns:a16="http://schemas.microsoft.com/office/drawing/2014/main" id="{CA6865E5-C662-48F4-BA77-5E69BA59CDFA}"/>
                </a:ext>
              </a:extLst>
            </p:cNvPr>
            <p:cNvSpPr txBox="1">
              <a:spLocks/>
            </p:cNvSpPr>
            <p:nvPr/>
          </p:nvSpPr>
          <p:spPr>
            <a:xfrm>
              <a:off x="5570539" y="845218"/>
              <a:ext cx="447238"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30 mins</a:t>
              </a:r>
              <a:endParaRPr lang="en-GB" sz="1000" dirty="0">
                <a:solidFill>
                  <a:srgbClr val="404042"/>
                </a:solidFill>
                <a:latin typeface="Roboto Thin" panose="02000000000000000000" pitchFamily="2" charset="0"/>
              </a:endParaRPr>
            </a:p>
          </p:txBody>
        </p:sp>
      </p:grpSp>
      <p:grpSp>
        <p:nvGrpSpPr>
          <p:cNvPr id="51" name="Group 50">
            <a:extLst>
              <a:ext uri="{FF2B5EF4-FFF2-40B4-BE49-F238E27FC236}">
                <a16:creationId xmlns:a16="http://schemas.microsoft.com/office/drawing/2014/main" id="{8BC7C11C-5C46-4BBF-9342-BE67809F6C4C}"/>
              </a:ext>
            </a:extLst>
          </p:cNvPr>
          <p:cNvGrpSpPr>
            <a:grpSpLocks/>
          </p:cNvGrpSpPr>
          <p:nvPr/>
        </p:nvGrpSpPr>
        <p:grpSpPr>
          <a:xfrm>
            <a:off x="3825128" y="3991555"/>
            <a:ext cx="659789" cy="183405"/>
            <a:chOff x="5570539" y="828712"/>
            <a:chExt cx="659789" cy="183405"/>
          </a:xfrm>
        </p:grpSpPr>
        <p:pic>
          <p:nvPicPr>
            <p:cNvPr id="52" name="Graphic 51" descr="Clock outline">
              <a:extLst>
                <a:ext uri="{FF2B5EF4-FFF2-40B4-BE49-F238E27FC236}">
                  <a16:creationId xmlns:a16="http://schemas.microsoft.com/office/drawing/2014/main" id="{C30DCB7F-DFFA-437F-9995-54DA4181C0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3" name="TextBox 52">
              <a:extLst>
                <a:ext uri="{FF2B5EF4-FFF2-40B4-BE49-F238E27FC236}">
                  <a16:creationId xmlns:a16="http://schemas.microsoft.com/office/drawing/2014/main" id="{FF75B872-4EA7-477A-ACF6-86FBFE43E392}"/>
                </a:ext>
              </a:extLst>
            </p:cNvPr>
            <p:cNvSpPr txBox="1">
              <a:spLocks/>
            </p:cNvSpPr>
            <p:nvPr/>
          </p:nvSpPr>
          <p:spPr>
            <a:xfrm>
              <a:off x="5570539" y="845218"/>
              <a:ext cx="447238"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15 mins</a:t>
              </a:r>
              <a:endParaRPr lang="en-GB" sz="1000" dirty="0">
                <a:solidFill>
                  <a:srgbClr val="404042"/>
                </a:solidFill>
                <a:latin typeface="Roboto Thin" panose="02000000000000000000" pitchFamily="2" charset="0"/>
              </a:endParaRPr>
            </a:p>
          </p:txBody>
        </p:sp>
      </p:grpSp>
      <p:grpSp>
        <p:nvGrpSpPr>
          <p:cNvPr id="54" name="Group 53">
            <a:extLst>
              <a:ext uri="{FF2B5EF4-FFF2-40B4-BE49-F238E27FC236}">
                <a16:creationId xmlns:a16="http://schemas.microsoft.com/office/drawing/2014/main" id="{F635AD5E-8543-453E-A5B1-6DC97AA22090}"/>
              </a:ext>
            </a:extLst>
          </p:cNvPr>
          <p:cNvGrpSpPr>
            <a:grpSpLocks/>
          </p:cNvGrpSpPr>
          <p:nvPr/>
        </p:nvGrpSpPr>
        <p:grpSpPr>
          <a:xfrm>
            <a:off x="7446723" y="3991555"/>
            <a:ext cx="659789" cy="183405"/>
            <a:chOff x="5570539" y="828712"/>
            <a:chExt cx="659789" cy="183405"/>
          </a:xfrm>
        </p:grpSpPr>
        <p:pic>
          <p:nvPicPr>
            <p:cNvPr id="55" name="Graphic 54" descr="Clock outline">
              <a:extLst>
                <a:ext uri="{FF2B5EF4-FFF2-40B4-BE49-F238E27FC236}">
                  <a16:creationId xmlns:a16="http://schemas.microsoft.com/office/drawing/2014/main" id="{79E6B6DD-D025-4646-BA89-04A8F690A3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6" name="TextBox 55">
              <a:extLst>
                <a:ext uri="{FF2B5EF4-FFF2-40B4-BE49-F238E27FC236}">
                  <a16:creationId xmlns:a16="http://schemas.microsoft.com/office/drawing/2014/main" id="{43C1786D-8642-4721-AF67-97A36A3F5711}"/>
                </a:ext>
              </a:extLst>
            </p:cNvPr>
            <p:cNvSpPr txBox="1">
              <a:spLocks/>
            </p:cNvSpPr>
            <p:nvPr/>
          </p:nvSpPr>
          <p:spPr>
            <a:xfrm>
              <a:off x="5570539" y="845218"/>
              <a:ext cx="447238"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15 mins</a:t>
              </a:r>
              <a:endParaRPr lang="en-GB" sz="1000" dirty="0">
                <a:solidFill>
                  <a:srgbClr val="404042"/>
                </a:solidFill>
                <a:latin typeface="Roboto Thin" panose="02000000000000000000" pitchFamily="2" charset="0"/>
              </a:endParaRPr>
            </a:p>
          </p:txBody>
        </p:sp>
      </p:grpSp>
      <p:grpSp>
        <p:nvGrpSpPr>
          <p:cNvPr id="57" name="Group 56">
            <a:extLst>
              <a:ext uri="{FF2B5EF4-FFF2-40B4-BE49-F238E27FC236}">
                <a16:creationId xmlns:a16="http://schemas.microsoft.com/office/drawing/2014/main" id="{94E56729-9DF4-4448-943C-4972FFAB16A0}"/>
              </a:ext>
            </a:extLst>
          </p:cNvPr>
          <p:cNvGrpSpPr>
            <a:grpSpLocks/>
          </p:cNvGrpSpPr>
          <p:nvPr/>
        </p:nvGrpSpPr>
        <p:grpSpPr>
          <a:xfrm>
            <a:off x="11068318" y="3991555"/>
            <a:ext cx="659789" cy="183405"/>
            <a:chOff x="5570539" y="828712"/>
            <a:chExt cx="659789" cy="183405"/>
          </a:xfrm>
        </p:grpSpPr>
        <p:pic>
          <p:nvPicPr>
            <p:cNvPr id="58" name="Graphic 57" descr="Clock outline">
              <a:extLst>
                <a:ext uri="{FF2B5EF4-FFF2-40B4-BE49-F238E27FC236}">
                  <a16:creationId xmlns:a16="http://schemas.microsoft.com/office/drawing/2014/main" id="{C9755175-DB3A-4F5A-8BA0-9F96B3BF11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9" name="TextBox 58">
              <a:extLst>
                <a:ext uri="{FF2B5EF4-FFF2-40B4-BE49-F238E27FC236}">
                  <a16:creationId xmlns:a16="http://schemas.microsoft.com/office/drawing/2014/main" id="{A9EA7931-4B5F-4EAF-B64A-3321F1DD7C91}"/>
                </a:ext>
              </a:extLst>
            </p:cNvPr>
            <p:cNvSpPr txBox="1">
              <a:spLocks/>
            </p:cNvSpPr>
            <p:nvPr/>
          </p:nvSpPr>
          <p:spPr>
            <a:xfrm>
              <a:off x="5570539" y="845218"/>
              <a:ext cx="447238"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15 mins</a:t>
              </a:r>
              <a:endParaRPr lang="en-GB" sz="1000" dirty="0">
                <a:solidFill>
                  <a:srgbClr val="404042"/>
                </a:solidFill>
                <a:latin typeface="Roboto Thin" panose="02000000000000000000" pitchFamily="2" charset="0"/>
              </a:endParaRPr>
            </a:p>
          </p:txBody>
        </p:sp>
      </p:grpSp>
    </p:spTree>
    <p:extLst>
      <p:ext uri="{BB962C8B-B14F-4D97-AF65-F5344CB8AC3E}">
        <p14:creationId xmlns:p14="http://schemas.microsoft.com/office/powerpoint/2010/main" val="2823071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28C722-3968-4DF7-8181-2A1DB3378DA2}"/>
              </a:ext>
            </a:extLst>
          </p:cNvPr>
          <p:cNvSpPr txBox="1">
            <a:spLocks/>
          </p:cNvSpPr>
          <p:nvPr/>
        </p:nvSpPr>
        <p:spPr>
          <a:xfrm rot="16200000">
            <a:off x="-831731" y="1499748"/>
            <a:ext cx="2668198" cy="369332"/>
          </a:xfrm>
          <a:prstGeom prst="rect">
            <a:avLst/>
          </a:prstGeom>
          <a:noFill/>
        </p:spPr>
        <p:txBody>
          <a:bodyPr wrap="square" lIns="0" tIns="0" rIns="0" bIns="0" rtlCol="0">
            <a:spAutoFit/>
          </a:bodyPr>
          <a:lstStyle/>
          <a:p>
            <a:pPr algn="r"/>
            <a:r>
              <a:rPr lang="en-GB" sz="2400">
                <a:solidFill>
                  <a:schemeClr val="accent1"/>
                </a:solidFill>
                <a:latin typeface="Roboto Thin" panose="02000000000000000000" pitchFamily="2" charset="0"/>
              </a:rPr>
              <a:t>Our team contract</a:t>
            </a:r>
          </a:p>
        </p:txBody>
      </p:sp>
      <p:sp>
        <p:nvSpPr>
          <p:cNvPr id="7" name="Rectangle 6">
            <a:extLst>
              <a:ext uri="{FF2B5EF4-FFF2-40B4-BE49-F238E27FC236}">
                <a16:creationId xmlns:a16="http://schemas.microsoft.com/office/drawing/2014/main" id="{936D2295-DD42-46EB-8B61-85E638BE8399}"/>
              </a:ext>
            </a:extLst>
          </p:cNvPr>
          <p:cNvSpPr>
            <a:spLocks/>
          </p:cNvSpPr>
          <p:nvPr/>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DA90F948-8AA4-412C-8A51-8C3F8ED82F97}"/>
              </a:ext>
            </a:extLst>
          </p:cNvPr>
          <p:cNvCxnSpPr>
            <a:cxnSpLocks/>
            <a:stCxn id="7" idx="0"/>
          </p:cNvCxnSpPr>
          <p:nvPr/>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FCF5A78-51D2-4133-98E2-E36EA5030556}"/>
              </a:ext>
            </a:extLst>
          </p:cNvPr>
          <p:cNvSpPr/>
          <p:nvPr/>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What </a:t>
            </a:r>
            <a:r>
              <a:rPr lang="en-GB" sz="1200">
                <a:solidFill>
                  <a:schemeClr val="bg2">
                    <a:lumMod val="100000"/>
                  </a:schemeClr>
                </a:solidFill>
                <a:latin typeface="Roboto Thin" panose="02000000000000000000" pitchFamily="2" charset="0"/>
              </a:rPr>
              <a:t>do we want to achieve?</a:t>
            </a:r>
            <a:endParaRPr lang="en-GB" sz="1200" dirty="0">
              <a:solidFill>
                <a:schemeClr val="bg2">
                  <a:lumMod val="100000"/>
                </a:schemeClr>
              </a:solidFill>
              <a:latin typeface="Roboto Thin" panose="02000000000000000000" pitchFamily="2" charset="0"/>
            </a:endParaRPr>
          </a:p>
        </p:txBody>
      </p:sp>
      <p:sp>
        <p:nvSpPr>
          <p:cNvPr id="10" name="Rectangle 9">
            <a:extLst>
              <a:ext uri="{FF2B5EF4-FFF2-40B4-BE49-F238E27FC236}">
                <a16:creationId xmlns:a16="http://schemas.microsoft.com/office/drawing/2014/main" id="{F74E4050-5544-4983-867D-57F97F6BE686}"/>
              </a:ext>
            </a:extLst>
          </p:cNvPr>
          <p:cNvSpPr/>
          <p:nvPr/>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lumMod val="100000"/>
                  </a:schemeClr>
                </a:solidFill>
                <a:latin typeface="Roboto Thin" panose="02000000000000000000" pitchFamily="2" charset="0"/>
              </a:rPr>
              <a:t>How </a:t>
            </a:r>
            <a:r>
              <a:rPr lang="en-GB" sz="1200" dirty="0">
                <a:solidFill>
                  <a:schemeClr val="bg2">
                    <a:lumMod val="100000"/>
                  </a:schemeClr>
                </a:solidFill>
                <a:latin typeface="Roboto Thin" panose="02000000000000000000" pitchFamily="2" charset="0"/>
              </a:rPr>
              <a:t>shall we work together going forward?</a:t>
            </a:r>
          </a:p>
        </p:txBody>
      </p:sp>
      <p:sp>
        <p:nvSpPr>
          <p:cNvPr id="11" name="Rectangle 10">
            <a:extLst>
              <a:ext uri="{FF2B5EF4-FFF2-40B4-BE49-F238E27FC236}">
                <a16:creationId xmlns:a16="http://schemas.microsoft.com/office/drawing/2014/main" id="{C94214DD-D560-4E9B-967D-1750A2CD5093}"/>
              </a:ext>
            </a:extLst>
          </p:cNvPr>
          <p:cNvSpPr>
            <a:spLocks/>
          </p:cNvSpPr>
          <p:nvPr/>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Roles and responsibilities </a:t>
            </a:r>
          </a:p>
        </p:txBody>
      </p:sp>
      <p:sp>
        <p:nvSpPr>
          <p:cNvPr id="12" name="Rectangle 11">
            <a:extLst>
              <a:ext uri="{FF2B5EF4-FFF2-40B4-BE49-F238E27FC236}">
                <a16:creationId xmlns:a16="http://schemas.microsoft.com/office/drawing/2014/main" id="{2420CFD9-5402-4878-8FFA-0A465DC0517A}"/>
              </a:ext>
            </a:extLst>
          </p:cNvPr>
          <p:cNvSpPr>
            <a:spLocks/>
          </p:cNvSpPr>
          <p:nvPr/>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Work methods </a:t>
            </a:r>
          </a:p>
        </p:txBody>
      </p:sp>
      <p:sp>
        <p:nvSpPr>
          <p:cNvPr id="13" name="Rectangle 12">
            <a:extLst>
              <a:ext uri="{FF2B5EF4-FFF2-40B4-BE49-F238E27FC236}">
                <a16:creationId xmlns:a16="http://schemas.microsoft.com/office/drawing/2014/main" id="{76CBBE98-E93F-4EE8-B3C9-889AF2796AFE}"/>
              </a:ext>
            </a:extLst>
          </p:cNvPr>
          <p:cNvSpPr/>
          <p:nvPr/>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Purpose and goals</a:t>
            </a:r>
          </a:p>
        </p:txBody>
      </p:sp>
      <p:sp>
        <p:nvSpPr>
          <p:cNvPr id="14" name="Rectangle 13">
            <a:extLst>
              <a:ext uri="{FF2B5EF4-FFF2-40B4-BE49-F238E27FC236}">
                <a16:creationId xmlns:a16="http://schemas.microsoft.com/office/drawing/2014/main" id="{B81C1D18-97B4-49D5-8238-CA5836D4F3FC}"/>
              </a:ext>
            </a:extLst>
          </p:cNvPr>
          <p:cNvSpPr/>
          <p:nvPr/>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lumMod val="100000"/>
                  </a:schemeClr>
                </a:solidFill>
                <a:latin typeface="Roboto Thin" panose="02000000000000000000" pitchFamily="2" charset="0"/>
              </a:rPr>
              <a:t>Who </a:t>
            </a:r>
            <a:r>
              <a:rPr lang="en-GB" sz="1200" dirty="0">
                <a:solidFill>
                  <a:schemeClr val="bg2">
                    <a:lumMod val="100000"/>
                  </a:schemeClr>
                </a:solidFill>
                <a:latin typeface="Roboto Thin" panose="02000000000000000000" pitchFamily="2" charset="0"/>
              </a:rPr>
              <a:t>are we in this team now? </a:t>
            </a:r>
          </a:p>
        </p:txBody>
      </p:sp>
      <p:sp>
        <p:nvSpPr>
          <p:cNvPr id="15" name="Rectangle 14">
            <a:extLst>
              <a:ext uri="{FF2B5EF4-FFF2-40B4-BE49-F238E27FC236}">
                <a16:creationId xmlns:a16="http://schemas.microsoft.com/office/drawing/2014/main" id="{6B32D6FA-8FA8-432F-BB03-0B947F6D669F}"/>
              </a:ext>
            </a:extLst>
          </p:cNvPr>
          <p:cNvSpPr/>
          <p:nvPr/>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New insight about ourselves </a:t>
            </a:r>
          </a:p>
        </p:txBody>
      </p:sp>
      <p:sp>
        <p:nvSpPr>
          <p:cNvPr id="16" name="Rectangle 15">
            <a:extLst>
              <a:ext uri="{FF2B5EF4-FFF2-40B4-BE49-F238E27FC236}">
                <a16:creationId xmlns:a16="http://schemas.microsoft.com/office/drawing/2014/main" id="{D919BCF9-D331-4746-BA0C-524B5C328466}"/>
              </a:ext>
            </a:extLst>
          </p:cNvPr>
          <p:cNvSpPr>
            <a:spLocks/>
          </p:cNvSpPr>
          <p:nvPr/>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Collaboration norms </a:t>
            </a:r>
          </a:p>
        </p:txBody>
      </p:sp>
      <p:sp>
        <p:nvSpPr>
          <p:cNvPr id="17" name="Rectangle 16">
            <a:extLst>
              <a:ext uri="{FF2B5EF4-FFF2-40B4-BE49-F238E27FC236}">
                <a16:creationId xmlns:a16="http://schemas.microsoft.com/office/drawing/2014/main" id="{4B38E47B-31FF-4B89-98AD-1A49855CDCD5}"/>
              </a:ext>
            </a:extLst>
          </p:cNvPr>
          <p:cNvSpPr/>
          <p:nvPr/>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1</a:t>
            </a:r>
          </a:p>
        </p:txBody>
      </p:sp>
      <p:cxnSp>
        <p:nvCxnSpPr>
          <p:cNvPr id="18" name="Straight Connector 17">
            <a:extLst>
              <a:ext uri="{FF2B5EF4-FFF2-40B4-BE49-F238E27FC236}">
                <a16:creationId xmlns:a16="http://schemas.microsoft.com/office/drawing/2014/main" id="{015CA896-372E-4EEE-AF0E-60EA73ADED60}"/>
              </a:ext>
            </a:extLst>
          </p:cNvPr>
          <p:cNvCxnSpPr>
            <a:cxnSpLocks/>
            <a:endCxn id="7" idx="3"/>
          </p:cNvCxnSpPr>
          <p:nvPr/>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B0692D9-EE29-4E99-9564-AB082D3C01EA}"/>
              </a:ext>
            </a:extLst>
          </p:cNvPr>
          <p:cNvSpPr/>
          <p:nvPr/>
        </p:nvSpPr>
        <p:spPr>
          <a:xfrm>
            <a:off x="6495382" y="512488"/>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2</a:t>
            </a:r>
          </a:p>
        </p:txBody>
      </p:sp>
      <p:sp>
        <p:nvSpPr>
          <p:cNvPr id="20" name="Rectangle 19">
            <a:extLst>
              <a:ext uri="{FF2B5EF4-FFF2-40B4-BE49-F238E27FC236}">
                <a16:creationId xmlns:a16="http://schemas.microsoft.com/office/drawing/2014/main" id="{8C406CA6-C76D-4A6C-9866-79E808BBFE9D}"/>
              </a:ext>
            </a:extLst>
          </p:cNvPr>
          <p:cNvSpPr/>
          <p:nvPr/>
        </p:nvSpPr>
        <p:spPr>
          <a:xfrm>
            <a:off x="981037" y="3685309"/>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3</a:t>
            </a:r>
          </a:p>
        </p:txBody>
      </p:sp>
      <p:sp>
        <p:nvSpPr>
          <p:cNvPr id="21" name="Text Placeholder 33">
            <a:extLst>
              <a:ext uri="{FF2B5EF4-FFF2-40B4-BE49-F238E27FC236}">
                <a16:creationId xmlns:a16="http://schemas.microsoft.com/office/drawing/2014/main" id="{DCC7BD8C-C1EB-4552-AD3B-6F4F2B75A0EA}"/>
              </a:ext>
            </a:extLst>
          </p:cNvPr>
          <p:cNvSpPr txBox="1">
            <a:spLocks/>
          </p:cNvSpPr>
          <p:nvPr/>
        </p:nvSpPr>
        <p:spPr>
          <a:xfrm>
            <a:off x="6569227" y="1485340"/>
            <a:ext cx="5200639" cy="1405733"/>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en-GB"/>
          </a:p>
        </p:txBody>
      </p:sp>
      <p:sp>
        <p:nvSpPr>
          <p:cNvPr id="22" name="TextBox 2">
            <a:extLst>
              <a:ext uri="{FF2B5EF4-FFF2-40B4-BE49-F238E27FC236}">
                <a16:creationId xmlns:a16="http://schemas.microsoft.com/office/drawing/2014/main" id="{BA247534-9F39-436B-9C03-B1835F3992A8}"/>
              </a:ext>
            </a:extLst>
          </p:cNvPr>
          <p:cNvSpPr txBox="1"/>
          <p:nvPr/>
        </p:nvSpPr>
        <p:spPr>
          <a:xfrm>
            <a:off x="1077886" y="1081042"/>
            <a:ext cx="5200639" cy="1692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en-GB" sz="1100" i="0" dirty="0">
                <a:latin typeface="Roboto Thin" panose="02000000000000000000" pitchFamily="2" charset="0"/>
              </a:rPr>
              <a:t>What are the collective goals we want to achieve moving forward?</a:t>
            </a:r>
            <a:endParaRPr lang="nb-NO" sz="1100" i="0" dirty="0">
              <a:latin typeface="Roboto Thin" panose="02000000000000000000" pitchFamily="2" charset="0"/>
            </a:endParaRPr>
          </a:p>
        </p:txBody>
      </p:sp>
      <p:sp>
        <p:nvSpPr>
          <p:cNvPr id="23" name="TextBox 2">
            <a:extLst>
              <a:ext uri="{FF2B5EF4-FFF2-40B4-BE49-F238E27FC236}">
                <a16:creationId xmlns:a16="http://schemas.microsoft.com/office/drawing/2014/main" id="{56928BFE-50B6-428C-90EA-AAAD8B5B86FF}"/>
              </a:ext>
            </a:extLst>
          </p:cNvPr>
          <p:cNvSpPr txBox="1"/>
          <p:nvPr/>
        </p:nvSpPr>
        <p:spPr>
          <a:xfrm>
            <a:off x="6569227" y="1081042"/>
            <a:ext cx="5200639" cy="338554"/>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en-GB" sz="1100" i="0" dirty="0">
                <a:latin typeface="Roboto" panose="02000000000000000000" pitchFamily="2" charset="0"/>
                <a:ea typeface="Roboto" panose="02000000000000000000" pitchFamily="2" charset="0"/>
                <a:cs typeface="Roboto" panose="02000000000000000000" pitchFamily="2" charset="0"/>
              </a:rPr>
              <a:t>Each participant shares</a:t>
            </a:r>
            <a:r>
              <a:rPr lang="en-GB" sz="1100" dirty="0">
                <a:latin typeface="Roboto" panose="02000000000000000000" pitchFamily="2" charset="0"/>
                <a:ea typeface="Roboto" panose="02000000000000000000" pitchFamily="2" charset="0"/>
                <a:cs typeface="Roboto" panose="02000000000000000000" pitchFamily="2" charset="0"/>
              </a:rPr>
              <a:t>: </a:t>
            </a:r>
            <a:endParaRPr lang="en-GB" sz="1100" b="1" i="0" dirty="0">
              <a:latin typeface="Roboto" panose="02000000000000000000" pitchFamily="2" charset="0"/>
              <a:ea typeface="Roboto" panose="02000000000000000000" pitchFamily="2" charset="0"/>
              <a:cs typeface="Roboto" panose="02000000000000000000" pitchFamily="2" charset="0"/>
            </a:endParaRPr>
          </a:p>
          <a:p>
            <a:pPr marL="0" indent="0" algn="l">
              <a:buFont typeface="Arial" panose="020B0604020202020204" pitchFamily="34" charset="0"/>
              <a:buNone/>
            </a:pPr>
            <a:r>
              <a:rPr lang="en-GB" sz="1100" i="0" dirty="0">
                <a:latin typeface="Roboto Thin" panose="02000000000000000000" pitchFamily="2" charset="0"/>
              </a:rPr>
              <a:t>How have I contributed to the team and what do I wish to adjust</a:t>
            </a:r>
            <a:r>
              <a:rPr lang="en-GB" sz="1100" dirty="0">
                <a:latin typeface="Roboto Thin" panose="02000000000000000000" pitchFamily="2" charset="0"/>
              </a:rPr>
              <a:t>? </a:t>
            </a:r>
            <a:endParaRPr lang="en-GB" sz="1100" i="0" dirty="0">
              <a:latin typeface="Roboto Thin" panose="02000000000000000000" pitchFamily="2" charset="0"/>
            </a:endParaRPr>
          </a:p>
        </p:txBody>
      </p:sp>
      <p:sp>
        <p:nvSpPr>
          <p:cNvPr id="24" name="TextBox 2">
            <a:extLst>
              <a:ext uri="{FF2B5EF4-FFF2-40B4-BE49-F238E27FC236}">
                <a16:creationId xmlns:a16="http://schemas.microsoft.com/office/drawing/2014/main" id="{E56E06C9-76C6-44A3-9811-5E8BF1113B65}"/>
              </a:ext>
            </a:extLst>
          </p:cNvPr>
          <p:cNvSpPr txBox="1"/>
          <p:nvPr/>
        </p:nvSpPr>
        <p:spPr>
          <a:xfrm>
            <a:off x="1058864" y="4276514"/>
            <a:ext cx="3438698" cy="507831"/>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r>
              <a:rPr lang="en-GB" sz="1100" i="1" dirty="0">
                <a:latin typeface="Roboto Thin" panose="02000000000000000000" pitchFamily="2" charset="0"/>
              </a:rPr>
              <a:t>Which roles do we need in the team to deliver on the goals and ambitions we have set ourselves? </a:t>
            </a:r>
            <a:endParaRPr lang="en-GB" sz="1100" i="1" dirty="0">
              <a:latin typeface="Roboto" panose="02000000000000000000" pitchFamily="2" charset="0"/>
              <a:ea typeface="Roboto" panose="02000000000000000000" pitchFamily="2" charset="0"/>
              <a:cs typeface="Roboto" panose="02000000000000000000" pitchFamily="2" charset="0"/>
            </a:endParaRPr>
          </a:p>
          <a:p>
            <a:pPr marL="0" indent="0" algn="l">
              <a:buFont typeface="Arial" panose="020B0604020202020204" pitchFamily="34" charset="0"/>
              <a:buNone/>
            </a:pPr>
            <a:r>
              <a:rPr lang="en-GB" sz="1100" i="0" dirty="0">
                <a:latin typeface="Roboto" panose="02000000000000000000" pitchFamily="2" charset="0"/>
                <a:ea typeface="Roboto" panose="02000000000000000000" pitchFamily="2" charset="0"/>
                <a:cs typeface="Roboto" panose="02000000000000000000" pitchFamily="2" charset="0"/>
              </a:rPr>
              <a:t>What has worked well</a:t>
            </a:r>
            <a:r>
              <a:rPr lang="en-GB" sz="1100" dirty="0">
                <a:latin typeface="Roboto" panose="02000000000000000000" pitchFamily="2" charset="0"/>
                <a:ea typeface="Roboto" panose="02000000000000000000" pitchFamily="2" charset="0"/>
                <a:cs typeface="Roboto" panose="02000000000000000000" pitchFamily="2" charset="0"/>
              </a:rPr>
              <a:t>?        What do we want to adjust? </a:t>
            </a:r>
            <a:endParaRPr lang="en-GB" sz="1100" i="0" dirty="0">
              <a:latin typeface="Roboto Thin" panose="02000000000000000000" pitchFamily="2" charset="0"/>
            </a:endParaRPr>
          </a:p>
        </p:txBody>
      </p:sp>
      <p:cxnSp>
        <p:nvCxnSpPr>
          <p:cNvPr id="27" name="Straight Connector 26">
            <a:extLst>
              <a:ext uri="{FF2B5EF4-FFF2-40B4-BE49-F238E27FC236}">
                <a16:creationId xmlns:a16="http://schemas.microsoft.com/office/drawing/2014/main" id="{A2202791-FB3E-4D48-91D1-7AFC3A92B2E7}"/>
              </a:ext>
            </a:extLst>
          </p:cNvPr>
          <p:cNvCxnSpPr>
            <a:cxnSpLocks/>
          </p:cNvCxnSpPr>
          <p:nvPr/>
        </p:nvCxnSpPr>
        <p:spPr>
          <a:xfrm>
            <a:off x="4587309"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DB8CF5-A6DD-4127-839C-58D77CEDE6A2}"/>
              </a:ext>
            </a:extLst>
          </p:cNvPr>
          <p:cNvCxnSpPr>
            <a:cxnSpLocks/>
          </p:cNvCxnSpPr>
          <p:nvPr/>
        </p:nvCxnSpPr>
        <p:spPr>
          <a:xfrm>
            <a:off x="8218633"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
            <a:extLst>
              <a:ext uri="{FF2B5EF4-FFF2-40B4-BE49-F238E27FC236}">
                <a16:creationId xmlns:a16="http://schemas.microsoft.com/office/drawing/2014/main" id="{46730555-676A-413B-9C70-52376B2FCDFE}"/>
              </a:ext>
            </a:extLst>
          </p:cNvPr>
          <p:cNvSpPr txBox="1"/>
          <p:nvPr/>
        </p:nvSpPr>
        <p:spPr>
          <a:xfrm>
            <a:off x="6558801" y="3010326"/>
            <a:ext cx="5200639" cy="338554"/>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en-GB" sz="1100" i="0" kern="1200" dirty="0">
                <a:solidFill>
                  <a:schemeClr val="tx1"/>
                </a:solidFill>
                <a:latin typeface="Roboto" panose="02000000000000000000" pitchFamily="2" charset="0"/>
                <a:ea typeface="Roboto" panose="02000000000000000000" pitchFamily="2" charset="0"/>
                <a:cs typeface="Roboto" panose="02000000000000000000" pitchFamily="2" charset="0"/>
              </a:rPr>
              <a:t>Each participant gives feedback to the others</a:t>
            </a:r>
            <a:r>
              <a:rPr lang="en-GB" sz="1100" dirty="0">
                <a:latin typeface="Roboto" panose="02000000000000000000" pitchFamily="2" charset="0"/>
                <a:ea typeface="Roboto" panose="02000000000000000000" pitchFamily="2" charset="0"/>
                <a:cs typeface="Roboto" panose="02000000000000000000" pitchFamily="2" charset="0"/>
              </a:rPr>
              <a:t>: </a:t>
            </a:r>
            <a:endParaRPr lang="en-GB" sz="1100" i="0" kern="12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gn="l">
              <a:buFont typeface="Arial" panose="020B0604020202020204" pitchFamily="34" charset="0"/>
              <a:buNone/>
            </a:pPr>
            <a:r>
              <a:rPr lang="en-GB" sz="1100" i="0" kern="1200" dirty="0">
                <a:solidFill>
                  <a:schemeClr val="tx1"/>
                </a:solidFill>
                <a:latin typeface="Roboto Thin" panose="02000000000000000000" pitchFamily="2" charset="0"/>
                <a:ea typeface="+mn-ea"/>
                <a:cs typeface="+mn-cs"/>
              </a:rPr>
              <a:t>Share one sentence about what I have appreciated </a:t>
            </a:r>
            <a:r>
              <a:rPr lang="en-GB" sz="1100" dirty="0">
                <a:latin typeface="Roboto Thin" panose="02000000000000000000" pitchFamily="2" charset="0"/>
              </a:rPr>
              <a:t>when working with you.</a:t>
            </a:r>
            <a:endParaRPr lang="en-GB" sz="1100" i="0" kern="1200" dirty="0">
              <a:solidFill>
                <a:schemeClr val="tx1"/>
              </a:solidFill>
              <a:latin typeface="Roboto Thin" panose="02000000000000000000" pitchFamily="2" charset="0"/>
              <a:ea typeface="+mn-ea"/>
              <a:cs typeface="+mn-cs"/>
            </a:endParaRPr>
          </a:p>
        </p:txBody>
      </p:sp>
      <p:sp>
        <p:nvSpPr>
          <p:cNvPr id="4" name="TextBox 2">
            <a:extLst>
              <a:ext uri="{FF2B5EF4-FFF2-40B4-BE49-F238E27FC236}">
                <a16:creationId xmlns:a16="http://schemas.microsoft.com/office/drawing/2014/main" id="{C7D92049-7C7C-6AA8-1233-F8E5F304CE49}"/>
              </a:ext>
            </a:extLst>
          </p:cNvPr>
          <p:cNvSpPr txBox="1"/>
          <p:nvPr/>
        </p:nvSpPr>
        <p:spPr>
          <a:xfrm>
            <a:off x="4694969" y="4276512"/>
            <a:ext cx="3438698" cy="507831"/>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r>
              <a:rPr lang="en-GB" sz="1100" i="1" dirty="0">
                <a:latin typeface="Roboto Thin" panose="02000000000000000000" pitchFamily="2" charset="0"/>
              </a:rPr>
              <a:t>How can we best organize our work to succeed in </a:t>
            </a:r>
            <a:r>
              <a:rPr lang="en-GB" sz="1100" i="1">
                <a:latin typeface="Roboto Thin" panose="02000000000000000000" pitchFamily="2" charset="0"/>
              </a:rPr>
              <a:t>our tasks and </a:t>
            </a:r>
            <a:r>
              <a:rPr lang="en-GB" sz="1100" i="1" dirty="0">
                <a:latin typeface="Roboto Thin" panose="02000000000000000000" pitchFamily="2" charset="0"/>
              </a:rPr>
              <a:t>goals? </a:t>
            </a:r>
            <a:endParaRPr lang="en-GB" sz="1100" i="1" dirty="0">
              <a:latin typeface="Roboto" panose="02000000000000000000" pitchFamily="2" charset="0"/>
              <a:ea typeface="Roboto" panose="02000000000000000000" pitchFamily="2" charset="0"/>
              <a:cs typeface="Roboto" panose="02000000000000000000" pitchFamily="2" charset="0"/>
            </a:endParaRPr>
          </a:p>
          <a:p>
            <a:pPr marL="0" indent="0" algn="l">
              <a:buFont typeface="Arial" panose="020B0604020202020204" pitchFamily="34" charset="0"/>
              <a:buNone/>
            </a:pPr>
            <a:r>
              <a:rPr lang="en-GB" sz="1100" i="0" dirty="0">
                <a:latin typeface="Roboto" panose="02000000000000000000" pitchFamily="2" charset="0"/>
                <a:ea typeface="Roboto" panose="02000000000000000000" pitchFamily="2" charset="0"/>
                <a:cs typeface="Roboto" panose="02000000000000000000" pitchFamily="2" charset="0"/>
              </a:rPr>
              <a:t>What has worked well</a:t>
            </a:r>
            <a:r>
              <a:rPr lang="en-GB" sz="1100" dirty="0">
                <a:latin typeface="Roboto" panose="02000000000000000000" pitchFamily="2" charset="0"/>
                <a:ea typeface="Roboto" panose="02000000000000000000" pitchFamily="2" charset="0"/>
                <a:cs typeface="Roboto" panose="02000000000000000000" pitchFamily="2" charset="0"/>
              </a:rPr>
              <a:t>?        What do we want to adjust? </a:t>
            </a:r>
            <a:endParaRPr lang="en-GB" sz="1100" i="0" dirty="0">
              <a:latin typeface="Roboto Thin" panose="02000000000000000000" pitchFamily="2" charset="0"/>
            </a:endParaRPr>
          </a:p>
        </p:txBody>
      </p:sp>
      <p:sp>
        <p:nvSpPr>
          <p:cNvPr id="5" name="TextBox 2">
            <a:extLst>
              <a:ext uri="{FF2B5EF4-FFF2-40B4-BE49-F238E27FC236}">
                <a16:creationId xmlns:a16="http://schemas.microsoft.com/office/drawing/2014/main" id="{C2983840-A56D-3B9C-720A-BACCA08C820A}"/>
              </a:ext>
            </a:extLst>
          </p:cNvPr>
          <p:cNvSpPr txBox="1"/>
          <p:nvPr/>
        </p:nvSpPr>
        <p:spPr>
          <a:xfrm>
            <a:off x="8303600" y="4284931"/>
            <a:ext cx="3438698" cy="507831"/>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r>
              <a:rPr lang="en-GB" sz="1100" i="1" dirty="0">
                <a:latin typeface="Roboto Thin" panose="02000000000000000000" pitchFamily="2" charset="0"/>
              </a:rPr>
              <a:t>What mutual expectations should we have to optimize working together? </a:t>
            </a:r>
            <a:endParaRPr lang="en-GB" sz="1100" i="1" dirty="0">
              <a:latin typeface="Roboto" panose="02000000000000000000" pitchFamily="2" charset="0"/>
              <a:ea typeface="Roboto" panose="02000000000000000000" pitchFamily="2" charset="0"/>
              <a:cs typeface="Roboto" panose="02000000000000000000" pitchFamily="2" charset="0"/>
            </a:endParaRPr>
          </a:p>
          <a:p>
            <a:pPr marL="0" indent="0" algn="l">
              <a:buFont typeface="Arial" panose="020B0604020202020204" pitchFamily="34" charset="0"/>
              <a:buNone/>
            </a:pPr>
            <a:r>
              <a:rPr lang="en-GB" sz="1100" i="0" dirty="0">
                <a:latin typeface="Roboto" panose="02000000000000000000" pitchFamily="2" charset="0"/>
                <a:ea typeface="Roboto" panose="02000000000000000000" pitchFamily="2" charset="0"/>
                <a:cs typeface="Roboto" panose="02000000000000000000" pitchFamily="2" charset="0"/>
              </a:rPr>
              <a:t>What has worked well</a:t>
            </a:r>
            <a:r>
              <a:rPr lang="en-GB" sz="1100" dirty="0">
                <a:latin typeface="Roboto" panose="02000000000000000000" pitchFamily="2" charset="0"/>
                <a:ea typeface="Roboto" panose="02000000000000000000" pitchFamily="2" charset="0"/>
                <a:cs typeface="Roboto" panose="02000000000000000000" pitchFamily="2" charset="0"/>
              </a:rPr>
              <a:t>?        What do we want to adjust? </a:t>
            </a:r>
            <a:endParaRPr lang="en-GB" sz="1100" i="0" dirty="0">
              <a:latin typeface="Roboto Thin" panose="02000000000000000000" pitchFamily="2" charset="0"/>
            </a:endParaRPr>
          </a:p>
        </p:txBody>
      </p:sp>
      <p:grpSp>
        <p:nvGrpSpPr>
          <p:cNvPr id="45" name="Group 44">
            <a:extLst>
              <a:ext uri="{FF2B5EF4-FFF2-40B4-BE49-F238E27FC236}">
                <a16:creationId xmlns:a16="http://schemas.microsoft.com/office/drawing/2014/main" id="{1E6B8C4D-D8AE-4938-AFB8-A435FA4DD92F}"/>
              </a:ext>
            </a:extLst>
          </p:cNvPr>
          <p:cNvGrpSpPr/>
          <p:nvPr/>
        </p:nvGrpSpPr>
        <p:grpSpPr>
          <a:xfrm>
            <a:off x="5509083" y="839450"/>
            <a:ext cx="668498" cy="183405"/>
            <a:chOff x="5561830" y="828712"/>
            <a:chExt cx="668498" cy="183405"/>
          </a:xfrm>
        </p:grpSpPr>
        <p:pic>
          <p:nvPicPr>
            <p:cNvPr id="46" name="Graphic 45" descr="Clock outline">
              <a:extLst>
                <a:ext uri="{FF2B5EF4-FFF2-40B4-BE49-F238E27FC236}">
                  <a16:creationId xmlns:a16="http://schemas.microsoft.com/office/drawing/2014/main" id="{AF40EE2C-8E09-49EA-9EA3-77AF3DA76C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7" name="TextBox 46">
              <a:extLst>
                <a:ext uri="{FF2B5EF4-FFF2-40B4-BE49-F238E27FC236}">
                  <a16:creationId xmlns:a16="http://schemas.microsoft.com/office/drawing/2014/main" id="{360CC867-917F-44A2-B4BF-39A5FFE6A3D8}"/>
                </a:ext>
              </a:extLst>
            </p:cNvPr>
            <p:cNvSpPr txBox="1">
              <a:spLocks/>
            </p:cNvSpPr>
            <p:nvPr/>
          </p:nvSpPr>
          <p:spPr>
            <a:xfrm>
              <a:off x="5561830" y="845218"/>
              <a:ext cx="447238"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15 mins</a:t>
              </a:r>
              <a:endParaRPr lang="en-GB" sz="1000" dirty="0">
                <a:solidFill>
                  <a:srgbClr val="404042"/>
                </a:solidFill>
                <a:latin typeface="Roboto Thin" panose="02000000000000000000" pitchFamily="2" charset="0"/>
              </a:endParaRPr>
            </a:p>
          </p:txBody>
        </p:sp>
      </p:grpSp>
      <p:grpSp>
        <p:nvGrpSpPr>
          <p:cNvPr id="48" name="Group 47">
            <a:extLst>
              <a:ext uri="{FF2B5EF4-FFF2-40B4-BE49-F238E27FC236}">
                <a16:creationId xmlns:a16="http://schemas.microsoft.com/office/drawing/2014/main" id="{E70C3A0C-6CE5-4413-9EF2-E3544B841D35}"/>
              </a:ext>
            </a:extLst>
          </p:cNvPr>
          <p:cNvGrpSpPr/>
          <p:nvPr/>
        </p:nvGrpSpPr>
        <p:grpSpPr>
          <a:xfrm>
            <a:off x="11059713" y="813361"/>
            <a:ext cx="659789" cy="183405"/>
            <a:chOff x="5570539" y="828712"/>
            <a:chExt cx="659789" cy="183405"/>
          </a:xfrm>
        </p:grpSpPr>
        <p:pic>
          <p:nvPicPr>
            <p:cNvPr id="49" name="Graphic 48" descr="Clock outline">
              <a:extLst>
                <a:ext uri="{FF2B5EF4-FFF2-40B4-BE49-F238E27FC236}">
                  <a16:creationId xmlns:a16="http://schemas.microsoft.com/office/drawing/2014/main" id="{CC825984-8E54-4D7C-AD4B-A4A2205600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0" name="TextBox 49">
              <a:extLst>
                <a:ext uri="{FF2B5EF4-FFF2-40B4-BE49-F238E27FC236}">
                  <a16:creationId xmlns:a16="http://schemas.microsoft.com/office/drawing/2014/main" id="{CA6865E5-C662-48F4-BA77-5E69BA59CDFA}"/>
                </a:ext>
              </a:extLst>
            </p:cNvPr>
            <p:cNvSpPr txBox="1">
              <a:spLocks/>
            </p:cNvSpPr>
            <p:nvPr/>
          </p:nvSpPr>
          <p:spPr>
            <a:xfrm>
              <a:off x="5570539" y="845218"/>
              <a:ext cx="447238"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30 mins</a:t>
              </a:r>
              <a:endParaRPr lang="en-GB" sz="1000" dirty="0">
                <a:solidFill>
                  <a:srgbClr val="404042"/>
                </a:solidFill>
                <a:latin typeface="Roboto Thin" panose="02000000000000000000" pitchFamily="2" charset="0"/>
              </a:endParaRPr>
            </a:p>
          </p:txBody>
        </p:sp>
      </p:grpSp>
      <p:grpSp>
        <p:nvGrpSpPr>
          <p:cNvPr id="51" name="Group 50">
            <a:extLst>
              <a:ext uri="{FF2B5EF4-FFF2-40B4-BE49-F238E27FC236}">
                <a16:creationId xmlns:a16="http://schemas.microsoft.com/office/drawing/2014/main" id="{8BC7C11C-5C46-4BBF-9342-BE67809F6C4C}"/>
              </a:ext>
            </a:extLst>
          </p:cNvPr>
          <p:cNvGrpSpPr>
            <a:grpSpLocks/>
          </p:cNvGrpSpPr>
          <p:nvPr/>
        </p:nvGrpSpPr>
        <p:grpSpPr>
          <a:xfrm>
            <a:off x="3825128" y="3991555"/>
            <a:ext cx="659789" cy="183405"/>
            <a:chOff x="5570539" y="828712"/>
            <a:chExt cx="659789" cy="183405"/>
          </a:xfrm>
        </p:grpSpPr>
        <p:pic>
          <p:nvPicPr>
            <p:cNvPr id="52" name="Graphic 51" descr="Clock outline">
              <a:extLst>
                <a:ext uri="{FF2B5EF4-FFF2-40B4-BE49-F238E27FC236}">
                  <a16:creationId xmlns:a16="http://schemas.microsoft.com/office/drawing/2014/main" id="{C30DCB7F-DFFA-437F-9995-54DA4181C0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3" name="TextBox 52">
              <a:extLst>
                <a:ext uri="{FF2B5EF4-FFF2-40B4-BE49-F238E27FC236}">
                  <a16:creationId xmlns:a16="http://schemas.microsoft.com/office/drawing/2014/main" id="{FF75B872-4EA7-477A-ACF6-86FBFE43E392}"/>
                </a:ext>
              </a:extLst>
            </p:cNvPr>
            <p:cNvSpPr txBox="1">
              <a:spLocks/>
            </p:cNvSpPr>
            <p:nvPr/>
          </p:nvSpPr>
          <p:spPr>
            <a:xfrm>
              <a:off x="5570539" y="845218"/>
              <a:ext cx="447238"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15 mins</a:t>
              </a:r>
              <a:endParaRPr lang="en-GB" sz="1000" dirty="0">
                <a:solidFill>
                  <a:srgbClr val="404042"/>
                </a:solidFill>
                <a:latin typeface="Roboto Thin" panose="02000000000000000000" pitchFamily="2" charset="0"/>
              </a:endParaRPr>
            </a:p>
          </p:txBody>
        </p:sp>
      </p:grpSp>
      <p:grpSp>
        <p:nvGrpSpPr>
          <p:cNvPr id="54" name="Group 53">
            <a:extLst>
              <a:ext uri="{FF2B5EF4-FFF2-40B4-BE49-F238E27FC236}">
                <a16:creationId xmlns:a16="http://schemas.microsoft.com/office/drawing/2014/main" id="{F635AD5E-8543-453E-A5B1-6DC97AA22090}"/>
              </a:ext>
            </a:extLst>
          </p:cNvPr>
          <p:cNvGrpSpPr>
            <a:grpSpLocks/>
          </p:cNvGrpSpPr>
          <p:nvPr/>
        </p:nvGrpSpPr>
        <p:grpSpPr>
          <a:xfrm>
            <a:off x="7446723" y="3991555"/>
            <a:ext cx="659789" cy="183405"/>
            <a:chOff x="5570539" y="828712"/>
            <a:chExt cx="659789" cy="183405"/>
          </a:xfrm>
        </p:grpSpPr>
        <p:pic>
          <p:nvPicPr>
            <p:cNvPr id="55" name="Graphic 54" descr="Clock outline">
              <a:extLst>
                <a:ext uri="{FF2B5EF4-FFF2-40B4-BE49-F238E27FC236}">
                  <a16:creationId xmlns:a16="http://schemas.microsoft.com/office/drawing/2014/main" id="{79E6B6DD-D025-4646-BA89-04A8F690A3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6" name="TextBox 55">
              <a:extLst>
                <a:ext uri="{FF2B5EF4-FFF2-40B4-BE49-F238E27FC236}">
                  <a16:creationId xmlns:a16="http://schemas.microsoft.com/office/drawing/2014/main" id="{43C1786D-8642-4721-AF67-97A36A3F5711}"/>
                </a:ext>
              </a:extLst>
            </p:cNvPr>
            <p:cNvSpPr txBox="1">
              <a:spLocks/>
            </p:cNvSpPr>
            <p:nvPr/>
          </p:nvSpPr>
          <p:spPr>
            <a:xfrm>
              <a:off x="5570539" y="845218"/>
              <a:ext cx="447238"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15 mins</a:t>
              </a:r>
              <a:endParaRPr lang="en-GB" sz="1000" dirty="0">
                <a:solidFill>
                  <a:srgbClr val="404042"/>
                </a:solidFill>
                <a:latin typeface="Roboto Thin" panose="02000000000000000000" pitchFamily="2" charset="0"/>
              </a:endParaRPr>
            </a:p>
          </p:txBody>
        </p:sp>
      </p:grpSp>
      <p:grpSp>
        <p:nvGrpSpPr>
          <p:cNvPr id="57" name="Group 56">
            <a:extLst>
              <a:ext uri="{FF2B5EF4-FFF2-40B4-BE49-F238E27FC236}">
                <a16:creationId xmlns:a16="http://schemas.microsoft.com/office/drawing/2014/main" id="{94E56729-9DF4-4448-943C-4972FFAB16A0}"/>
              </a:ext>
            </a:extLst>
          </p:cNvPr>
          <p:cNvGrpSpPr>
            <a:grpSpLocks/>
          </p:cNvGrpSpPr>
          <p:nvPr/>
        </p:nvGrpSpPr>
        <p:grpSpPr>
          <a:xfrm>
            <a:off x="11068318" y="3991555"/>
            <a:ext cx="659789" cy="183405"/>
            <a:chOff x="5570539" y="828712"/>
            <a:chExt cx="659789" cy="183405"/>
          </a:xfrm>
        </p:grpSpPr>
        <p:pic>
          <p:nvPicPr>
            <p:cNvPr id="58" name="Graphic 57" descr="Clock outline">
              <a:extLst>
                <a:ext uri="{FF2B5EF4-FFF2-40B4-BE49-F238E27FC236}">
                  <a16:creationId xmlns:a16="http://schemas.microsoft.com/office/drawing/2014/main" id="{C9755175-DB3A-4F5A-8BA0-9F96B3BF11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9" name="TextBox 58">
              <a:extLst>
                <a:ext uri="{FF2B5EF4-FFF2-40B4-BE49-F238E27FC236}">
                  <a16:creationId xmlns:a16="http://schemas.microsoft.com/office/drawing/2014/main" id="{A9EA7931-4B5F-4EAF-B64A-3321F1DD7C91}"/>
                </a:ext>
              </a:extLst>
            </p:cNvPr>
            <p:cNvSpPr txBox="1">
              <a:spLocks/>
            </p:cNvSpPr>
            <p:nvPr/>
          </p:nvSpPr>
          <p:spPr>
            <a:xfrm>
              <a:off x="5570539" y="845218"/>
              <a:ext cx="447238"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15 mins</a:t>
              </a:r>
              <a:endParaRPr lang="en-GB" sz="1000" dirty="0">
                <a:solidFill>
                  <a:srgbClr val="404042"/>
                </a:solidFill>
                <a:latin typeface="Roboto Thin" panose="02000000000000000000" pitchFamily="2" charset="0"/>
              </a:endParaRPr>
            </a:p>
          </p:txBody>
        </p:sp>
      </p:grpSp>
      <p:sp>
        <p:nvSpPr>
          <p:cNvPr id="41" name="Text Placeholder 33">
            <a:extLst>
              <a:ext uri="{FF2B5EF4-FFF2-40B4-BE49-F238E27FC236}">
                <a16:creationId xmlns:a16="http://schemas.microsoft.com/office/drawing/2014/main" id="{8E0E6310-B6D2-4C9E-8412-99B36566DA3D}"/>
              </a:ext>
            </a:extLst>
          </p:cNvPr>
          <p:cNvSpPr txBox="1">
            <a:spLocks/>
          </p:cNvSpPr>
          <p:nvPr/>
        </p:nvSpPr>
        <p:spPr>
          <a:xfrm>
            <a:off x="1053102" y="1567159"/>
            <a:ext cx="5206400" cy="175827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endParaRPr lang="en-GB" dirty="0"/>
          </a:p>
        </p:txBody>
      </p:sp>
      <p:sp>
        <p:nvSpPr>
          <p:cNvPr id="43" name="Text Placeholder 33">
            <a:extLst>
              <a:ext uri="{FF2B5EF4-FFF2-40B4-BE49-F238E27FC236}">
                <a16:creationId xmlns:a16="http://schemas.microsoft.com/office/drawing/2014/main" id="{44B738CA-28E2-4CD4-93E7-2856F35B41CA}"/>
              </a:ext>
            </a:extLst>
          </p:cNvPr>
          <p:cNvSpPr txBox="1">
            <a:spLocks/>
          </p:cNvSpPr>
          <p:nvPr/>
        </p:nvSpPr>
        <p:spPr>
          <a:xfrm>
            <a:off x="1053102" y="4846259"/>
            <a:ext cx="3438697" cy="1532418"/>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endParaRPr lang="en-GB" dirty="0"/>
          </a:p>
        </p:txBody>
      </p:sp>
      <p:sp>
        <p:nvSpPr>
          <p:cNvPr id="44" name="Text Placeholder 33">
            <a:extLst>
              <a:ext uri="{FF2B5EF4-FFF2-40B4-BE49-F238E27FC236}">
                <a16:creationId xmlns:a16="http://schemas.microsoft.com/office/drawing/2014/main" id="{F728D0C0-0E99-45C4-83D1-1C5785714344}"/>
              </a:ext>
            </a:extLst>
          </p:cNvPr>
          <p:cNvSpPr txBox="1">
            <a:spLocks/>
          </p:cNvSpPr>
          <p:nvPr/>
        </p:nvSpPr>
        <p:spPr>
          <a:xfrm>
            <a:off x="4680147" y="4846259"/>
            <a:ext cx="3438697" cy="1532418"/>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endParaRPr lang="en-GB" dirty="0"/>
          </a:p>
        </p:txBody>
      </p:sp>
      <p:sp>
        <p:nvSpPr>
          <p:cNvPr id="60" name="Text Placeholder 33">
            <a:extLst>
              <a:ext uri="{FF2B5EF4-FFF2-40B4-BE49-F238E27FC236}">
                <a16:creationId xmlns:a16="http://schemas.microsoft.com/office/drawing/2014/main" id="{C386B923-DC34-4922-90C4-2BDCE89F15C0}"/>
              </a:ext>
            </a:extLst>
          </p:cNvPr>
          <p:cNvSpPr txBox="1">
            <a:spLocks/>
          </p:cNvSpPr>
          <p:nvPr/>
        </p:nvSpPr>
        <p:spPr>
          <a:xfrm>
            <a:off x="8309617" y="4846259"/>
            <a:ext cx="3438697" cy="1532418"/>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endParaRPr lang="en-GB" dirty="0"/>
          </a:p>
        </p:txBody>
      </p:sp>
    </p:spTree>
    <p:extLst>
      <p:ext uri="{BB962C8B-B14F-4D97-AF65-F5344CB8AC3E}">
        <p14:creationId xmlns:p14="http://schemas.microsoft.com/office/powerpoint/2010/main" val="1875146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en-GB">
                <a:latin typeface="Roboto" panose="02000000000000000000" pitchFamily="2" charset="0"/>
              </a:rPr>
              <a:t>START</a:t>
            </a:r>
            <a:r>
              <a:rPr lang="en-US"/>
              <a:t> SMART summary, follow-up and check-out</a:t>
            </a:r>
            <a:endParaRPr lang="en-GB"/>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265" y="1687927"/>
            <a:ext cx="3274795" cy="2906375"/>
          </a:xfrm>
        </p:spPr>
        <p:txBody>
          <a:bodyPr>
            <a:normAutofit/>
          </a:bodyPr>
          <a:lstStyle/>
          <a:p>
            <a:endParaRPr lang="en-GB" sz="1300"/>
          </a:p>
          <a:p>
            <a:r>
              <a:rPr lang="en-GB" sz="1300"/>
              <a:t>Allocate 5-10 minutes at the end of each meeting for a meta-meeting (i.e., reflect on how you worked together today): What worked well, and what can we possibly adjust?</a:t>
            </a:r>
          </a:p>
          <a:p>
            <a:endParaRPr lang="en-GB" sz="1300"/>
          </a:p>
          <a:p>
            <a:r>
              <a:rPr lang="en-GB" sz="1300"/>
              <a:t>If you're going to work together for an extended period, we recommend conducting another follow-up session after some time to explore how team collaboration continues to function</a:t>
            </a:r>
            <a:endParaRPr lang="nb-NO" sz="130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8063154" y="1645177"/>
            <a:ext cx="3274795" cy="2140253"/>
          </a:xfrm>
        </p:spPr>
        <p:txBody>
          <a:bodyPr>
            <a:normAutofit/>
          </a:bodyPr>
          <a:lstStyle/>
          <a:p>
            <a:pPr marL="33" indent="0">
              <a:buNone/>
            </a:pPr>
            <a:endParaRPr lang="en-GB" sz="1300"/>
          </a:p>
          <a:p>
            <a:r>
              <a:rPr lang="en-GB" sz="1300"/>
              <a:t>How was it to work together as a team today? </a:t>
            </a: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4"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latin typeface="Roboto Thin" panose="02000000000000000000" pitchFamily="2" charset="0"/>
              </a:rPr>
              <a:t>Follow-up</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8063154"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accent1"/>
                </a:solidFill>
                <a:latin typeface="Roboto Thin"/>
                <a:ea typeface="Roboto Thin"/>
                <a:cs typeface="Roboto Thin"/>
              </a:rPr>
              <a:t>Check-out </a:t>
            </a:r>
            <a:endParaRPr lang="en-GB">
              <a:solidFill>
                <a:schemeClr val="accent1"/>
              </a:solidFill>
              <a:latin typeface="Roboto Thin" panose="02000000000000000000" pitchFamily="2" charset="0"/>
            </a:endParaRPr>
          </a:p>
        </p:txBody>
      </p:sp>
      <p:sp>
        <p:nvSpPr>
          <p:cNvPr id="14" name="Content Placeholder 8">
            <a:extLst>
              <a:ext uri="{FF2B5EF4-FFF2-40B4-BE49-F238E27FC236}">
                <a16:creationId xmlns:a16="http://schemas.microsoft.com/office/drawing/2014/main" id="{F13EF4AA-7DA8-45C0-B7E9-91CEB579734F}"/>
              </a:ext>
            </a:extLst>
          </p:cNvPr>
          <p:cNvSpPr txBox="1">
            <a:spLocks/>
          </p:cNvSpPr>
          <p:nvPr/>
        </p:nvSpPr>
        <p:spPr>
          <a:xfrm>
            <a:off x="853640" y="1687927"/>
            <a:ext cx="3274795" cy="3355791"/>
          </a:xfrm>
          <a:prstGeom prst="rect">
            <a:avLst/>
          </a:prstGeom>
        </p:spPr>
        <p:txBody>
          <a:bodyPr vert="horz" lIns="0" tIns="0" rIns="0" bIns="0" rtlCol="0" anchor="t">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0" indent="0">
              <a:buFont typeface="Wingdings 3" panose="05040102010807070707" pitchFamily="18" charset="2"/>
              <a:buNone/>
            </a:pPr>
            <a:endParaRPr lang="en-GB" sz="1300"/>
          </a:p>
          <a:p>
            <a:r>
              <a:rPr lang="en-GB" sz="1300"/>
              <a:t>Summarize what there is consensus on, what may still be unclear, and how this will be followed up. Any points requiring further clarification will be noted by the facilitator.</a:t>
            </a:r>
            <a:endParaRPr lang="en-GB" sz="1300" dirty="0"/>
          </a:p>
          <a:p>
            <a:pPr marL="261620" indent="-261620"/>
            <a:endParaRPr lang="en-GB" sz="1300"/>
          </a:p>
          <a:p>
            <a:pPr marR="0" lvl="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1300" b="0" i="0" u="none" strike="noStrike" kern="1200" cap="none" spc="0" normalizeH="0" baseline="0" noProof="0">
                <a:ln>
                  <a:noFill/>
                </a:ln>
                <a:solidFill>
                  <a:prstClr val="black"/>
                </a:solidFill>
                <a:effectLst/>
                <a:uLnTx/>
                <a:uFillTx/>
                <a:latin typeface="Merriweather Light"/>
                <a:ea typeface="+mn-ea"/>
                <a:cs typeface="+mn-cs"/>
              </a:rPr>
              <a:t>Agree on when a revised team contract based on the input provided in the workshop should be ready. This includes the team’s goals, roles, work methods and collaboration norms.</a:t>
            </a:r>
            <a:endParaRPr kumimoji="0" lang="en-GB" sz="1300" b="0" i="0" u="none" strike="noStrike" kern="1200" cap="none" spc="0" normalizeH="0" baseline="0" noProof="0" dirty="0">
              <a:ln>
                <a:noFill/>
              </a:ln>
              <a:solidFill>
                <a:prstClr val="black"/>
              </a:solidFill>
              <a:effectLst/>
              <a:uLnTx/>
              <a:uFillTx/>
              <a:latin typeface="Merriweather Light"/>
              <a:ea typeface="+mn-ea"/>
              <a:cs typeface="+mn-cs"/>
            </a:endParaRPr>
          </a:p>
        </p:txBody>
      </p:sp>
      <p:sp>
        <p:nvSpPr>
          <p:cNvPr id="16" name="Rectangle 15">
            <a:extLst>
              <a:ext uri="{FF2B5EF4-FFF2-40B4-BE49-F238E27FC236}">
                <a16:creationId xmlns:a16="http://schemas.microsoft.com/office/drawing/2014/main" id="{397CB1C2-2D35-4394-815D-36EF28F0227B}"/>
              </a:ext>
            </a:extLst>
          </p:cNvPr>
          <p:cNvSpPr>
            <a:spLocks/>
          </p:cNvSpPr>
          <p:nvPr/>
        </p:nvSpPr>
        <p:spPr>
          <a:xfrm>
            <a:off x="853640"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solidFill>
                <a:latin typeface="Roboto Thin" panose="02000000000000000000" pitchFamily="2" charset="0"/>
              </a:rPr>
              <a:t>Summary </a:t>
            </a:r>
          </a:p>
        </p:txBody>
      </p:sp>
    </p:spTree>
    <p:extLst>
      <p:ext uri="{BB962C8B-B14F-4D97-AF65-F5344CB8AC3E}">
        <p14:creationId xmlns:p14="http://schemas.microsoft.com/office/powerpoint/2010/main" val="54383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3198-AC4C-40BB-BE5D-9C85E433CB86}"/>
              </a:ext>
            </a:extLst>
          </p:cNvPr>
          <p:cNvSpPr>
            <a:spLocks noGrp="1"/>
          </p:cNvSpPr>
          <p:nvPr>
            <p:ph type="title"/>
          </p:nvPr>
        </p:nvSpPr>
        <p:spPr>
          <a:xfrm>
            <a:off x="877507" y="501389"/>
            <a:ext cx="10436985" cy="654995"/>
          </a:xfrm>
        </p:spPr>
        <p:txBody>
          <a:bodyPr>
            <a:noAutofit/>
          </a:bodyPr>
          <a:lstStyle/>
          <a:p>
            <a:pPr>
              <a:spcBef>
                <a:spcPts val="1200"/>
              </a:spcBef>
              <a:spcAft>
                <a:spcPts val="1200"/>
              </a:spcAft>
            </a:pPr>
            <a:r>
              <a:rPr lang="en-GB"/>
              <a:t>Parking lot </a:t>
            </a:r>
            <a:br>
              <a:rPr lang="en-GB"/>
            </a:br>
            <a:r>
              <a:rPr lang="en-GB" sz="1000"/>
              <a:t> </a:t>
            </a:r>
            <a:br>
              <a:rPr lang="en-GB"/>
            </a:br>
            <a:r>
              <a:rPr lang="en-GB" sz="1200">
                <a:latin typeface="+mn-lt"/>
              </a:rPr>
              <a:t>Anything that arises during the workshop that cannot be addressed there but should be discussed in another relevant forum or meeting</a:t>
            </a:r>
            <a:r>
              <a:rPr lang="en-GB" sz="1200" dirty="0">
                <a:latin typeface="+mn-lt"/>
              </a:rPr>
              <a:t>.</a:t>
            </a:r>
            <a:br>
              <a:rPr lang="en-GB">
                <a:solidFill>
                  <a:srgbClr val="3D5471"/>
                </a:solidFill>
              </a:rPr>
            </a:br>
            <a:endParaRPr lang="en-GB">
              <a:solidFill>
                <a:srgbClr val="3D5471"/>
              </a:solidFill>
            </a:endParaRPr>
          </a:p>
        </p:txBody>
      </p:sp>
      <p:sp>
        <p:nvSpPr>
          <p:cNvPr id="3" name="Content Placeholder 2">
            <a:extLst>
              <a:ext uri="{FF2B5EF4-FFF2-40B4-BE49-F238E27FC236}">
                <a16:creationId xmlns:a16="http://schemas.microsoft.com/office/drawing/2014/main" id="{9A13F5FF-1930-4BA3-8229-2609E55C29D4}"/>
              </a:ext>
            </a:extLst>
          </p:cNvPr>
          <p:cNvSpPr>
            <a:spLocks noGrp="1"/>
          </p:cNvSpPr>
          <p:nvPr>
            <p:ph idx="1"/>
          </p:nvPr>
        </p:nvSpPr>
        <p:spPr>
          <a:ln>
            <a:noFill/>
          </a:ln>
        </p:spPr>
        <p:txBody>
          <a:bodyPr/>
          <a:lstStyle/>
          <a:p>
            <a:endParaRPr lang="en-GB"/>
          </a:p>
        </p:txBody>
      </p:sp>
    </p:spTree>
    <p:extLst>
      <p:ext uri="{BB962C8B-B14F-4D97-AF65-F5344CB8AC3E}">
        <p14:creationId xmlns:p14="http://schemas.microsoft.com/office/powerpoint/2010/main" val="23243130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SlideNumber"/>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heme/theme1.xml><?xml version="1.0" encoding="utf-8"?>
<a:theme xmlns:a="http://schemas.openxmlformats.org/drawingml/2006/main" name="Start Smart mal">
  <a:themeElements>
    <a:clrScheme name="Start Smart">
      <a:dk1>
        <a:sysClr val="windowText" lastClr="000000"/>
      </a:dk1>
      <a:lt1>
        <a:sysClr val="window" lastClr="FFFFFF"/>
      </a:lt1>
      <a:dk2>
        <a:srgbClr val="404042"/>
      </a:dk2>
      <a:lt2>
        <a:srgbClr val="F5F5F5"/>
      </a:lt2>
      <a:accent1>
        <a:srgbClr val="231651"/>
      </a:accent1>
      <a:accent2>
        <a:srgbClr val="8CA5BF"/>
      </a:accent2>
      <a:accent3>
        <a:srgbClr val="FB4D3D"/>
      </a:accent3>
      <a:accent4>
        <a:srgbClr val="CA1551"/>
      </a:accent4>
      <a:accent5>
        <a:srgbClr val="D9DBF1"/>
      </a:accent5>
      <a:accent6>
        <a:srgbClr val="EAC435"/>
      </a:accent6>
      <a:hlink>
        <a:srgbClr val="0563C1"/>
      </a:hlink>
      <a:folHlink>
        <a:srgbClr val="954F72"/>
      </a:folHlink>
    </a:clrScheme>
    <a:fontScheme name="Start Smart">
      <a:majorFont>
        <a:latin typeface="Roboto Thin"/>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 id="{AE06B84C-D773-4A1E-9A89-9E3781D56943}" vid="{36A6C21E-4382-45A6-9817-9382342205C9}"/>
    </a:ext>
  </a:extLst>
</a:theme>
</file>

<file path=ppt/theme/theme2.xml><?xml version="1.0" encoding="utf-8"?>
<a:theme xmlns:a="http://schemas.openxmlformats.org/drawingml/2006/main" name="Teamkontrakter">
  <a:themeElements>
    <a:clrScheme name="Start Smart">
      <a:dk1>
        <a:sysClr val="windowText" lastClr="000000"/>
      </a:dk1>
      <a:lt1>
        <a:sysClr val="window" lastClr="FFFFFF"/>
      </a:lt1>
      <a:dk2>
        <a:srgbClr val="404042"/>
      </a:dk2>
      <a:lt2>
        <a:srgbClr val="F5F5F5"/>
      </a:lt2>
      <a:accent1>
        <a:srgbClr val="231651"/>
      </a:accent1>
      <a:accent2>
        <a:srgbClr val="8CA5BF"/>
      </a:accent2>
      <a:accent3>
        <a:srgbClr val="FB4D3D"/>
      </a:accent3>
      <a:accent4>
        <a:srgbClr val="CA1551"/>
      </a:accent4>
      <a:accent5>
        <a:srgbClr val="D9DBF1"/>
      </a:accent5>
      <a:accent6>
        <a:srgbClr val="EAC435"/>
      </a:accent6>
      <a:hlink>
        <a:srgbClr val="0563C1"/>
      </a:hlink>
      <a:folHlink>
        <a:srgbClr val="954F72"/>
      </a:folHlink>
    </a:clrScheme>
    <a:fontScheme name="AFF">
      <a:majorFont>
        <a:latin typeface="Riks Normal"/>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 id="{AE06B84C-D773-4A1E-9A89-9E3781D56943}" vid="{997EDB35-A12A-48A4-8A38-1A774E74C4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60C73D15F7EDE4AB71BC2A5F644F7E3" ma:contentTypeVersion="11" ma:contentTypeDescription="Opprett et nytt dokument." ma:contentTypeScope="" ma:versionID="a66f39512469725f8860d226e7623c6c">
  <xsd:schema xmlns:xsd="http://www.w3.org/2001/XMLSchema" xmlns:xs="http://www.w3.org/2001/XMLSchema" xmlns:p="http://schemas.microsoft.com/office/2006/metadata/properties" xmlns:ns2="8812dd19-0318-46c9-adfe-191c1f339381" xmlns:ns3="31c56389-846b-4729-87b7-b5f409bf553f" targetNamespace="http://schemas.microsoft.com/office/2006/metadata/properties" ma:root="true" ma:fieldsID="8a0fb21e3d08cc81fea213b661965971" ns2:_="" ns3:_="">
    <xsd:import namespace="8812dd19-0318-46c9-adfe-191c1f339381"/>
    <xsd:import namespace="31c56389-846b-4729-87b7-b5f409bf553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2dd19-0318-46c9-adfe-191c1f3393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da416309-978b-475a-8186-0e7e88e79991"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c56389-846b-4729-87b7-b5f409bf553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957c0b2-be7f-476f-8fab-c16c4961aadb}" ma:internalName="TaxCatchAll" ma:showField="CatchAllData" ma:web="31c56389-846b-4729-87b7-b5f409bf553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812dd19-0318-46c9-adfe-191c1f339381">
      <Terms xmlns="http://schemas.microsoft.com/office/infopath/2007/PartnerControls"/>
    </lcf76f155ced4ddcb4097134ff3c332f>
    <TaxCatchAll xmlns="31c56389-846b-4729-87b7-b5f409bf553f" xsi:nil="true"/>
    <SharedWithUsers xmlns="31c56389-846b-4729-87b7-b5f409bf553f">
      <UserInfo>
        <DisplayName>Harald Engesæth</DisplayName>
        <AccountId>12</AccountId>
        <AccountType/>
      </UserInfo>
    </SharedWithUsers>
  </documentManagement>
</p:properties>
</file>

<file path=customXml/itemProps1.xml><?xml version="1.0" encoding="utf-8"?>
<ds:datastoreItem xmlns:ds="http://schemas.openxmlformats.org/officeDocument/2006/customXml" ds:itemID="{D6D9A385-FC0F-4FD7-A089-C7CD655C6297}">
  <ds:schemaRefs>
    <ds:schemaRef ds:uri="http://schemas.microsoft.com/sharepoint/v3/contenttype/forms"/>
  </ds:schemaRefs>
</ds:datastoreItem>
</file>

<file path=customXml/itemProps2.xml><?xml version="1.0" encoding="utf-8"?>
<ds:datastoreItem xmlns:ds="http://schemas.openxmlformats.org/officeDocument/2006/customXml" ds:itemID="{59A1695E-B3CF-44E5-AA20-CD90768BF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12dd19-0318-46c9-adfe-191c1f339381"/>
    <ds:schemaRef ds:uri="31c56389-846b-4729-87b7-b5f409bf55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069D85-F7F3-415C-AEFE-1D0F594EBDD5}">
  <ds:schemaRefs>
    <ds:schemaRef ds:uri="31c56389-846b-4729-87b7-b5f409bf553f"/>
    <ds:schemaRef ds:uri="8812dd19-0318-46c9-adfe-191c1f3393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Start Smart ppt template</Template>
  <TotalTime>0</TotalTime>
  <Words>2876</Words>
  <Application>Microsoft Office PowerPoint</Application>
  <PresentationFormat>Widescreen</PresentationFormat>
  <Paragraphs>281</Paragraphs>
  <Slides>16</Slides>
  <Notes>9</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Start Smart mal</vt:lpstr>
      <vt:lpstr>Teamkontrakter</vt:lpstr>
      <vt:lpstr>PowerPoint Presentation</vt:lpstr>
      <vt:lpstr>Get to know START SMART</vt:lpstr>
      <vt:lpstr>Teamguide</vt:lpstr>
      <vt:lpstr>START SMART agenda and check-in</vt:lpstr>
      <vt:lpstr>Recap </vt:lpstr>
      <vt:lpstr>PowerPoint Presentation</vt:lpstr>
      <vt:lpstr>PowerPoint Presentation</vt:lpstr>
      <vt:lpstr>START SMART summary, follow-up and check-out</vt:lpstr>
      <vt:lpstr>Parking lot    Anything that arises during the workshop that cannot be addressed there but should be discussed in another relevant forum or meeting. </vt:lpstr>
      <vt:lpstr>Facilitator guide</vt:lpstr>
      <vt:lpstr>Preparations for the facilitator</vt:lpstr>
      <vt:lpstr>The workshop - 1/4 </vt:lpstr>
      <vt:lpstr>The workshop – 2/4</vt:lpstr>
      <vt:lpstr>The workshop – 3/4</vt:lpstr>
      <vt:lpstr>The workshop 4/4</vt:lpstr>
      <vt:lpstr>Facilitator slide with sub-questions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Linn Lien Lømo</dc:creator>
  <cp:lastModifiedBy>Marie Bjerga</cp:lastModifiedBy>
  <cp:revision>2</cp:revision>
  <cp:lastPrinted>2023-09-11T07:51:05Z</cp:lastPrinted>
  <dcterms:created xsi:type="dcterms:W3CDTF">2023-09-08T10:31:16Z</dcterms:created>
  <dcterms:modified xsi:type="dcterms:W3CDTF">2023-09-11T16:05:59Z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aff</vt:lpwstr>
  </property>
  <property fmtid="{D5CDD505-2E9C-101B-9397-08002B2CF9AE}" pid="3" name="TemplateId">
    <vt:lpwstr>636967130208446213</vt:lpwstr>
  </property>
  <property fmtid="{D5CDD505-2E9C-101B-9397-08002B2CF9AE}" pid="4" name="UserProfileId">
    <vt:lpwstr>636946435778362070</vt:lpwstr>
  </property>
  <property fmtid="{D5CDD505-2E9C-101B-9397-08002B2CF9AE}" pid="5" name="ContentTypeId">
    <vt:lpwstr>0x010100260C73D15F7EDE4AB71BC2A5F644F7E3</vt:lpwstr>
  </property>
  <property fmtid="{D5CDD505-2E9C-101B-9397-08002B2CF9AE}" pid="6" name="MediaServiceImageTags">
    <vt:lpwstr/>
  </property>
</Properties>
</file>