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5" r:id="rId4"/>
    <p:sldMasterId id="2147483668" r:id="rId5"/>
  </p:sldMasterIdLst>
  <p:notesMasterIdLst>
    <p:notesMasterId r:id="rId22"/>
  </p:notesMasterIdLst>
  <p:sldIdLst>
    <p:sldId id="295" r:id="rId6"/>
    <p:sldId id="298" r:id="rId7"/>
    <p:sldId id="290" r:id="rId8"/>
    <p:sldId id="284" r:id="rId9"/>
    <p:sldId id="299" r:id="rId10"/>
    <p:sldId id="305" r:id="rId11"/>
    <p:sldId id="306" r:id="rId12"/>
    <p:sldId id="297" r:id="rId13"/>
    <p:sldId id="286" r:id="rId14"/>
    <p:sldId id="289" r:id="rId15"/>
    <p:sldId id="278" r:id="rId16"/>
    <p:sldId id="279" r:id="rId17"/>
    <p:sldId id="281" r:id="rId18"/>
    <p:sldId id="291" r:id="rId19"/>
    <p:sldId id="282" r:id="rId20"/>
    <p:sldId id="30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erriweather Light" panose="00000400000000000000" pitchFamily="2" charset="0"/>
      <p:regular r:id="rId27"/>
      <p: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Thin" panose="02000000000000000000" pitchFamily="2" charset="0"/>
      <p:regular r:id="rId33"/>
      <p:italic r:id="rId34"/>
    </p:embeddedFont>
    <p:embeddedFont>
      <p:font typeface="Wingdings 3" panose="05040102010807070707" pitchFamily="18" charset="2"/>
      <p:regular r:id="rId35"/>
    </p:embeddedFont>
  </p:embeddedFontLst>
  <p:custDataLst>
    <p:tags r:id="rId36"/>
  </p:custDataLst>
  <p:defaultTextStyle>
    <a:defPPr>
      <a:defRPr lang="nb-NO"/>
    </a:defPPr>
    <a:lvl1pPr marL="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9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8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5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4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3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52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C34E3B-0F02-4374-B9A4-A03468F1429C}">
          <p14:sldIdLst/>
        </p14:section>
        <p14:section name="+ Title Section" id="{63C616C7-A2C6-42D3-A945-660027590C85}">
          <p14:sldIdLst>
            <p14:sldId id="295"/>
            <p14:sldId id="298"/>
          </p14:sldIdLst>
        </p14:section>
        <p14:section name="Teamguide" id="{7C0EF269-C1B5-4C3A-9F3D-2BEBE3275EE6}">
          <p14:sldIdLst>
            <p14:sldId id="290"/>
            <p14:sldId id="284"/>
            <p14:sldId id="299"/>
            <p14:sldId id="305"/>
            <p14:sldId id="306"/>
            <p14:sldId id="297"/>
            <p14:sldId id="286"/>
          </p14:sldIdLst>
        </p14:section>
        <p14:section name="Fasilitatorguide" id="{17AF80B5-6296-413F-8651-FE3F09A52B4A}">
          <p14:sldIdLst>
            <p14:sldId id="289"/>
            <p14:sldId id="278"/>
            <p14:sldId id="279"/>
            <p14:sldId id="281"/>
            <p14:sldId id="291"/>
            <p14:sldId id="282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7B014-7786-DE50-FC1A-20BEF862DABE}" name="Therese Egeland" initials="TE" userId="S::Therese.Egeland@nhh.no::fede74bc-7dae-45a6-a514-33668504c638" providerId="AD"/>
  <p188:author id="{E3AE1C33-71F9-E47A-BFA0-E8E75FDA37EB}" name="Cinta Lilis Jacobsen" initials="CLJ" userId="S::Cinta.Jacobsen@student.nhh.no::92db34bd-c27a-44a8-9fea-8b5d8b534797" providerId="AD"/>
  <p188:author id="{9461E675-100F-FABC-BA4B-01748AECB138}" name="Linn Lien Lømo" initials="LLL" userId="S::linn.lomo@aff.no::4c328ff5-2ca2-4df5-8c15-3268c04a7909" providerId="AD"/>
  <p188:author id="{C602E0DC-E5E4-A2D0-63AD-85ABD2F539CB}" name="Therese E. Sverdrup" initials="TES" userId="S::Therese.Sverdrup@nhh.no::fede74bc-7dae-45a6-a514-33668504c6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937"/>
    <a:srgbClr val="D9DBF1"/>
    <a:srgbClr val="8CA5BF"/>
    <a:srgbClr val="D94C00"/>
    <a:srgbClr val="EFECE7"/>
    <a:srgbClr val="231651"/>
    <a:srgbClr val="3D5471"/>
    <a:srgbClr val="FF3300"/>
    <a:srgbClr val="C4D8DD"/>
    <a:srgbClr val="9F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3CB3C-8017-4B46-8723-705E985EEEE7}" v="281" dt="2023-09-11T12:58:44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25" autoAdjust="0"/>
  </p:normalViewPr>
  <p:slideViewPr>
    <p:cSldViewPr snapToGrid="0">
      <p:cViewPr varScale="1">
        <p:scale>
          <a:sx n="106" d="100"/>
          <a:sy n="106" d="100"/>
        </p:scale>
        <p:origin x="11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D4B22-1BDE-42D6-9EA3-30EB705DC4B0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7A900-E83A-4738-99F8-0543BD825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883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7A900-E83A-4738-99F8-0543BD8254B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0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544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303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428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48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59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GJENNOMGÅ AGENDA 5 min </a:t>
            </a:r>
          </a:p>
          <a:p>
            <a:r>
              <a:rPr lang="nb-NO" b="1"/>
              <a:t>INNSJEKK </a:t>
            </a:r>
            <a:r>
              <a:rPr lang="nb-NO" b="1" dirty="0"/>
              <a:t>5</a:t>
            </a:r>
            <a:r>
              <a:rPr lang="nb-NO" b="1"/>
              <a:t> min – ta runden innom alle</a:t>
            </a:r>
          </a:p>
          <a:p>
            <a:endParaRPr lang="nb-NO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solidFill>
                  <a:srgbClr val="414042"/>
                </a:solidFill>
                <a:effectLst/>
              </a:rPr>
              <a:t>I denne </a:t>
            </a:r>
            <a:r>
              <a:rPr lang="nb-NO" err="1">
                <a:solidFill>
                  <a:srgbClr val="414042"/>
                </a:solidFill>
                <a:effectLst/>
              </a:rPr>
              <a:t>Follow</a:t>
            </a:r>
            <a:r>
              <a:rPr lang="nb-NO">
                <a:solidFill>
                  <a:srgbClr val="414042"/>
                </a:solidFill>
                <a:effectLst/>
              </a:rPr>
              <a:t>-up workshopen skal vi jobbe med å videreutvikle vår teamkontrakt. For å få til et godt teamarbeid er det viktig at vi klarer å lære av våre erfaringer som team. Vi skal derfor utforske hva vi mener har fungert godt i vårt team og hva vi mener vi bør justere.</a:t>
            </a:r>
            <a:endParaRPr lang="nb-NO"/>
          </a:p>
          <a:p>
            <a:endParaRPr lang="nb-NO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564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259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Denne versjonen kan skrives ut og henges på veggen til workshopen.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57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Dette er en teamkontraktsmal hvor dere kan fylle inn det dere har blitt enige om i etterkant av workshopen. </a:t>
            </a:r>
          </a:p>
          <a:p>
            <a:r>
              <a:rPr lang="nb-NO" dirty="0"/>
              <a:t>Boksene i denne kan justeres og redigeres.</a:t>
            </a:r>
          </a:p>
          <a:p>
            <a:r>
              <a:rPr lang="nb-NO" dirty="0"/>
              <a:t>De personlige bruksanvisningene trengs ikke å legges inn her i teamkontrakten, men vi har beholdt feltet for å synliggjøre hva dere har gjennomgått i Start Smart workshopen.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28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OPPSUMMERING, OPPFØLGING OG UTSJEKK 15 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26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553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67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294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BF37-6A9B-4B3E-ACB5-EB7A52FD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68579-6F16-4341-9D7A-758CB709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913E3-595F-4A3E-B1A4-63C1C7E0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9EA5E-3A31-4BE0-9ABE-BCA2A6E3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94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1762F-12D6-4DA0-84C0-66B51BD5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14870-F92B-4C10-A8A3-17E77C45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DABCB-3FD8-4831-B01F-F729379B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66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kontrakt uten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288735"/>
            <a:ext cx="3439399" cy="2056775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288736"/>
            <a:ext cx="3439399" cy="2056776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288735"/>
            <a:ext cx="3443415" cy="2057453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120775"/>
            <a:ext cx="5200639" cy="2201340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</a:t>
            </a:r>
            <a:r>
              <a:rPr lang="nb-NO" sz="2400">
                <a:solidFill>
                  <a:srgbClr val="231651"/>
                </a:solidFill>
                <a:latin typeface="Roboto Thin" panose="02000000000000000000" pitchFamily="2" charset="0"/>
              </a:rPr>
              <a:t>teamkontrakt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Styrker, svakheter og behov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117216"/>
            <a:ext cx="5200639" cy="2208221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36720-455F-458A-A367-CD2563ACC872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522D58-4602-4DD2-86E0-4CB38EB7EB0C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75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kontrakt med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675536"/>
            <a:ext cx="3439399" cy="1669974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675536"/>
            <a:ext cx="3439399" cy="166997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675537"/>
            <a:ext cx="3443415" cy="16706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485341"/>
            <a:ext cx="5200639" cy="183677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teamkontrakt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Styrker, svakheter og behov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485341"/>
            <a:ext cx="5200639" cy="184009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Hva er det vi som gruppe ønsker å oppnå?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Hvorfor er det viktig for oss å nå dette? 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Hva er mine egenopplevde styrker og svakheter i samarbeidssituasjoner?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Hva trenger jeg fra gruppen for å være på mitt beste?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Hvilke roller trenger vi i denne gruppen for å levere på </a:t>
            </a:r>
            <a:br>
              <a:rPr lang="nb-NO" sz="1000" i="0">
                <a:latin typeface="Roboto Thin" panose="02000000000000000000" pitchFamily="2" charset="0"/>
              </a:rPr>
            </a:br>
            <a:r>
              <a:rPr lang="nb-NO" sz="1000" i="0">
                <a:latin typeface="Roboto Thin" panose="02000000000000000000" pitchFamily="2" charset="0"/>
              </a:rPr>
              <a:t>mål og ambisjon vi har satt oss?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0FA06A-4C3B-4494-8FF5-EF807E8A0BA3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40AB38-D571-4361-9DEB-5BD35538B060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67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kontrakt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898390"/>
            <a:ext cx="3439399" cy="144711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898391"/>
            <a:ext cx="3439399" cy="1447120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898391"/>
            <a:ext cx="3443415" cy="144779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724893"/>
            <a:ext cx="5200639" cy="159722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Styrker, svakheter og behov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724893"/>
            <a:ext cx="5200639" cy="160054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Hva er det vi som gruppe ønsker å oppnå?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Hvorfor er det viktig for oss å nå dette? 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Hva er mine egenopplevde styrker og svakheter i samarbeidssituasjoner?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Hva trenger jeg fra gruppen for å være på mitt beste?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Hvilke roller trenger vi i denne gruppen for å levere på mål og ambisjon vi har satt oss?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/>
          <p:nvPr userDrawn="1"/>
        </p:nvSpPr>
        <p:spPr>
          <a:xfrm rot="16200000">
            <a:off x="-1254691" y="1694366"/>
            <a:ext cx="3512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err="1">
                <a:solidFill>
                  <a:schemeClr val="accent4"/>
                </a:solidFill>
                <a:latin typeface="Roboto Thin" panose="02000000000000000000" pitchFamily="2" charset="0"/>
              </a:rPr>
              <a:t>Fasilitatorspørsmål</a:t>
            </a:r>
            <a:r>
              <a:rPr lang="nb-NO" sz="1800">
                <a:solidFill>
                  <a:schemeClr val="accent4"/>
                </a:solidFill>
                <a:latin typeface="Roboto Thin" panose="02000000000000000000" pitchFamily="2" charset="0"/>
              </a:rPr>
              <a:t> og aktuelle hjelpespørsmål for hvert område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7DBF46-8A0E-43B6-82CC-B10B735F42F3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E8058D-AF8D-4ACA-B278-6EFD6C7204FB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260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al til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E591C7-EB94-450C-B33F-6E068901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8070" y="2085989"/>
            <a:ext cx="3840681" cy="369334"/>
          </a:xfrm>
        </p:spPr>
        <p:txBody>
          <a:bodyPr>
            <a:normAutofit/>
          </a:bodyPr>
          <a:lstStyle>
            <a:lvl1pPr algn="r">
              <a:defRPr/>
            </a:lvl1pPr>
          </a:lstStyle>
          <a:p>
            <a:r>
              <a:rPr lang="nb-NO">
                <a:solidFill>
                  <a:schemeClr val="accent4"/>
                </a:solidFill>
              </a:rPr>
              <a:t>[Mal til utskrift]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35C2B-1BB6-498B-8D14-E55FDE3F2D9B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9CCDA8-C293-4C27-9A5A-F71A909E6934}"/>
              </a:ext>
            </a:extLst>
          </p:cNvPr>
          <p:cNvCxnSpPr>
            <a:cxnSpLocks/>
            <a:stCxn id="7" idx="0"/>
            <a:endCxn id="7" idx="2"/>
          </p:cNvCxnSpPr>
          <p:nvPr userDrawn="1"/>
        </p:nvCxnSpPr>
        <p:spPr>
          <a:xfrm>
            <a:off x="6403895" y="350315"/>
            <a:ext cx="0" cy="61573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EF8D197-F41F-4CCC-BC9F-476FACB846AD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47FC-6CE7-4810-818F-E6F104102050}"/>
              </a:ext>
            </a:extLst>
          </p:cNvPr>
          <p:cNvSpPr/>
          <p:nvPr userDrawn="1"/>
        </p:nvSpPr>
        <p:spPr>
          <a:xfrm>
            <a:off x="1058773" y="2644878"/>
            <a:ext cx="520220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EDC221-A6A0-4542-BA5A-270B796CDD0D}"/>
              </a:ext>
            </a:extLst>
          </p:cNvPr>
          <p:cNvSpPr>
            <a:spLocks/>
          </p:cNvSpPr>
          <p:nvPr userDrawn="1"/>
        </p:nvSpPr>
        <p:spPr>
          <a:xfrm>
            <a:off x="1058773" y="2978917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C1859-7118-46D7-B1A1-6FF9F9D8F822}"/>
              </a:ext>
            </a:extLst>
          </p:cNvPr>
          <p:cNvSpPr>
            <a:spLocks/>
          </p:cNvSpPr>
          <p:nvPr userDrawn="1"/>
        </p:nvSpPr>
        <p:spPr>
          <a:xfrm>
            <a:off x="3750642" y="2978917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08EC2-DD10-46FB-BD93-BAE521463D03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6D2768-8129-4B6E-9033-9E6F9807DEB3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421786-6E03-4B71-B59F-A5C7045B2577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6229C-A40F-4E3B-BB29-8BAF4D5D079F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98EBCD-BACA-4EE9-AD60-1F0772932BA7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98531D-1F2B-4850-94FC-64942D00AD06}"/>
              </a:ext>
            </a:extLst>
          </p:cNvPr>
          <p:cNvSpPr>
            <a:spLocks/>
          </p:cNvSpPr>
          <p:nvPr userDrawn="1"/>
        </p:nvSpPr>
        <p:spPr>
          <a:xfrm>
            <a:off x="1058773" y="4675812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575A8D-32FD-4A28-9247-6E9688E6AC71}"/>
              </a:ext>
            </a:extLst>
          </p:cNvPr>
          <p:cNvSpPr>
            <a:spLocks/>
          </p:cNvSpPr>
          <p:nvPr userDrawn="1"/>
        </p:nvSpPr>
        <p:spPr>
          <a:xfrm>
            <a:off x="3750642" y="4675812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BC1727-0A75-4C5B-9567-FF29A4292030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F04673-AD52-46D6-9F51-CC48AFEE18D7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53A368-1325-4592-82AF-86AE2B247001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13815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07254C-35B5-41CE-99DF-950983FAB19F}"/>
              </a:ext>
            </a:extLst>
          </p:cNvPr>
          <p:cNvCxnSpPr>
            <a:cxnSpLocks/>
          </p:cNvCxnSpPr>
          <p:nvPr userDrawn="1"/>
        </p:nvCxnSpPr>
        <p:spPr>
          <a:xfrm>
            <a:off x="943897" y="2488467"/>
            <a:ext cx="54599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EFDF62-10AC-4735-8F82-7CB3E78B8652}"/>
              </a:ext>
            </a:extLst>
          </p:cNvPr>
          <p:cNvCxnSpPr>
            <a:cxnSpLocks/>
          </p:cNvCxnSpPr>
          <p:nvPr userDrawn="1"/>
        </p:nvCxnSpPr>
        <p:spPr>
          <a:xfrm flipH="1">
            <a:off x="3655492" y="3006213"/>
            <a:ext cx="0" cy="3411416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855926C-7B6D-4328-9B67-D738D706D48F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17CF6A-187A-4782-93F7-AD81D3DBC0B8}"/>
              </a:ext>
            </a:extLst>
          </p:cNvPr>
          <p:cNvSpPr/>
          <p:nvPr userDrawn="1"/>
        </p:nvSpPr>
        <p:spPr>
          <a:xfrm>
            <a:off x="981037" y="2682977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97DA4-673E-484D-861B-09C82A34D3DB}"/>
              </a:ext>
            </a:extLst>
          </p:cNvPr>
          <p:cNvSpPr txBox="1"/>
          <p:nvPr userDrawn="1"/>
        </p:nvSpPr>
        <p:spPr>
          <a:xfrm>
            <a:off x="1058772" y="107390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Hvorfor er vi et team og </a:t>
            </a:r>
            <a:br>
              <a:rPr lang="nb-NO" sz="900" i="0">
                <a:latin typeface="Roboto Thin" panose="02000000000000000000" pitchFamily="2" charset="0"/>
              </a:rPr>
            </a:br>
            <a:r>
              <a:rPr lang="nb-NO" sz="900" i="0">
                <a:latin typeface="Roboto Thin" panose="02000000000000000000" pitchFamily="2" charset="0"/>
              </a:rPr>
              <a:t>hva er vår overordnede ambisjon?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C2B3F2-A256-4DE9-8743-E621D66DE1A2}"/>
              </a:ext>
            </a:extLst>
          </p:cNvPr>
          <p:cNvSpPr txBox="1"/>
          <p:nvPr userDrawn="1"/>
        </p:nvSpPr>
        <p:spPr>
          <a:xfrm>
            <a:off x="3750642" y="1068091"/>
            <a:ext cx="25103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Hva er gruppens konkrete mål?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F2798B-9BB5-43E6-A361-3905CD323F69}"/>
              </a:ext>
            </a:extLst>
          </p:cNvPr>
          <p:cNvSpPr txBox="1"/>
          <p:nvPr userDrawn="1"/>
        </p:nvSpPr>
        <p:spPr>
          <a:xfrm>
            <a:off x="6569227" y="1073918"/>
            <a:ext cx="44484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453C04-D683-4582-AF21-9D1F428D6AC5}"/>
              </a:ext>
            </a:extLst>
          </p:cNvPr>
          <p:cNvSpPr txBox="1"/>
          <p:nvPr userDrawn="1"/>
        </p:nvSpPr>
        <p:spPr>
          <a:xfrm>
            <a:off x="1064796" y="3239257"/>
            <a:ext cx="251033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6A1836-A02A-477D-9A43-C5085171801C}"/>
              </a:ext>
            </a:extLst>
          </p:cNvPr>
          <p:cNvSpPr txBox="1"/>
          <p:nvPr userDrawn="1"/>
        </p:nvSpPr>
        <p:spPr>
          <a:xfrm>
            <a:off x="3750642" y="323464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54E1CF-92E8-4BC8-8FF6-29384F2CBBB7}"/>
              </a:ext>
            </a:extLst>
          </p:cNvPr>
          <p:cNvSpPr txBox="1"/>
          <p:nvPr userDrawn="1"/>
        </p:nvSpPr>
        <p:spPr>
          <a:xfrm>
            <a:off x="1058772" y="4931333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F76B01-862E-49EA-A20F-2A2AD5261EDB}"/>
              </a:ext>
            </a:extLst>
          </p:cNvPr>
          <p:cNvSpPr txBox="1"/>
          <p:nvPr userDrawn="1"/>
        </p:nvSpPr>
        <p:spPr>
          <a:xfrm>
            <a:off x="3761390" y="4930034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</p:spTree>
    <p:extLst>
      <p:ext uri="{BB962C8B-B14F-4D97-AF65-F5344CB8AC3E}">
        <p14:creationId xmlns:p14="http://schemas.microsoft.com/office/powerpoint/2010/main" val="3140143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al til utfylling med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8C97BA8A-9C31-4BA5-8751-5CA57F01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8070" y="2085989"/>
            <a:ext cx="3840681" cy="369334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Vår teamkontrakt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A4AFC7-0D70-430E-9FC2-8C866ED43CD9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5F9D18-ED38-42E8-9D5B-3CBBA0E178BE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7DDC9C-AE0F-4565-A1AC-9D0612C687E4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866F59-6D71-4313-975E-05406948D10B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D2A8EA-B76E-451D-8718-723E595ADD4D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2EBDFF-8EFC-470F-A90F-7B6164B18105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29F7E5-1C80-4605-85B1-A39376DBE8F5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EF0F51-1A9D-4D90-923F-D8396F85FA52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E1DF064-67E7-4336-BC26-A2337DC583AA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8FB076-E77A-49FB-97FF-0F22B4054A69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0FBF1D-79BA-498B-BC6D-CBCA13C65DF5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129D90D-9B83-4E61-BBD7-62053290FEC2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0E1A78-7EC7-4D50-84F4-0926440C1B0F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AA9FC7-F78D-40AC-A0D3-CCE1BDD8A11E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4BED6C-AF63-4164-B4AE-F50159500004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733CF2-E029-4E73-B935-FC159445771F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30C678C-DFF8-489C-BDB9-50EF8E1D8381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BF17469-5C3A-4CD8-A7EB-4599163D532A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F89DEF-3472-499C-A443-5C6DFCC3ECB6}"/>
              </a:ext>
            </a:extLst>
          </p:cNvPr>
          <p:cNvSpPr txBox="1"/>
          <p:nvPr userDrawn="1"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endParaRPr lang="nb-NO" sz="1200" b="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64F1CFA-A60A-4126-A503-AF576131A824}"/>
              </a:ext>
            </a:extLst>
          </p:cNvPr>
          <p:cNvSpPr txBox="1"/>
          <p:nvPr userDrawn="1"/>
        </p:nvSpPr>
        <p:spPr>
          <a:xfrm>
            <a:off x="3750642" y="1068091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912BA0-E5FE-4E61-9438-988C9810ED08}"/>
              </a:ext>
            </a:extLst>
          </p:cNvPr>
          <p:cNvSpPr txBox="1"/>
          <p:nvPr userDrawn="1"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1AC0E2-A454-4E6D-8011-8DA79CD64A97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D9AE35-A86F-4481-A3B7-0F91FD727F52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4ED036-90B9-40E9-804F-2E5B485509A9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82741A-392E-4C68-9B8D-74FB6A4BF6AE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2192A84-C799-4A09-BC27-C38DAEE7BF4D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3F1D6A3-40D4-42CD-9603-3E6D1D81669E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52194A-5265-489A-9D85-4ECC83DBDC84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544B81-66CC-4403-A71E-08BC129C83F9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638ADC33-8117-4E79-B5DA-3865425AD234}"/>
              </a:ext>
            </a:extLst>
          </p:cNvPr>
          <p:cNvSpPr txBox="1">
            <a:spLocks/>
          </p:cNvSpPr>
          <p:nvPr userDrawn="1"/>
        </p:nvSpPr>
        <p:spPr>
          <a:xfrm>
            <a:off x="1053102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FD91CA9-42E0-43E8-BC29-970005ABD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5213" y="1485900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769F1C90-A6E3-41C0-8449-DE1028233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0642" y="1490984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CBD9D0E9-4F5A-407D-B3DC-A5CF5FF47F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3624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D6066DE4-B40F-4782-A7DC-479CE539B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318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3" name="Text Placeholder 78">
            <a:extLst>
              <a:ext uri="{FF2B5EF4-FFF2-40B4-BE49-F238E27FC236}">
                <a16:creationId xmlns:a16="http://schemas.microsoft.com/office/drawing/2014/main" id="{D104D883-F2DE-4DA5-8D0B-54FA759B85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2039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4" name="Text Placeholder 78">
            <a:extLst>
              <a:ext uri="{FF2B5EF4-FFF2-40B4-BE49-F238E27FC236}">
                <a16:creationId xmlns:a16="http://schemas.microsoft.com/office/drawing/2014/main" id="{0B7384BE-50E3-46EC-88AA-C86D7B80EB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9760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7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kontrakt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799AE17-48D0-4FDB-9427-C3C94992D9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0642" y="1864122"/>
            <a:ext cx="2498289" cy="127055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772" y="1865935"/>
            <a:ext cx="2498289" cy="126873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/>
          <p:nvPr userDrawn="1"/>
        </p:nvSpPr>
        <p:spPr>
          <a:xfrm rot="16200000">
            <a:off x="-1247072" y="1829574"/>
            <a:ext cx="3512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" err="1">
                <a:solidFill>
                  <a:schemeClr val="accent4"/>
                </a:solidFill>
                <a:latin typeface="Roboto Thin" panose="02000000000000000000" pitchFamily="2" charset="0"/>
              </a:rPr>
              <a:t>Fasilitatorspørsmål</a:t>
            </a:r>
            <a:r>
              <a:rPr lang="nb-NO" sz="1800">
                <a:solidFill>
                  <a:schemeClr val="accent4"/>
                </a:solidFill>
                <a:latin typeface="Roboto Thin" panose="02000000000000000000" pitchFamily="2" charset="0"/>
              </a:rPr>
              <a:t> og aktuelle hjelpespørsmål for hvert område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65DE1A-6669-4B3F-8911-C034CA2E0A81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9AC16A-3D04-4A9B-BF55-79C607C79EAD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04AFD-EC11-4B97-8D39-F86BE11A66D2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C197DA-C092-4A5A-92E5-3E47CE6098C9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46B53F-54C1-4A94-B56D-26AC5FB9A5A0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58772" y="1073907"/>
            <a:ext cx="25103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br>
              <a:rPr lang="nb-NO" sz="1200" b="0" i="0">
                <a:latin typeface="Roboto Thin" panose="02000000000000000000" pitchFamily="2" charset="0"/>
              </a:rPr>
            </a:br>
            <a:endParaRPr lang="nb-NO" sz="1200" b="0" i="0">
              <a:latin typeface="Roboto Thin" panose="02000000000000000000" pitchFamily="2" charset="0"/>
            </a:endParaRPr>
          </a:p>
          <a:p>
            <a:pPr algn="l"/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ABED73-03D3-4319-8CE4-B6FC660936D6}"/>
              </a:ext>
            </a:extLst>
          </p:cNvPr>
          <p:cNvSpPr txBox="1"/>
          <p:nvPr userDrawn="1"/>
        </p:nvSpPr>
        <p:spPr>
          <a:xfrm>
            <a:off x="3750642" y="1068091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5D5ECB-529D-417C-B0F7-1BE72C8C6AEB}"/>
              </a:ext>
            </a:extLst>
          </p:cNvPr>
          <p:cNvSpPr txBox="1"/>
          <p:nvPr userDrawn="1"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C237D6-EF4C-4835-A593-FE02F2E4D5CB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5D6B67-CD61-4F0D-9F5C-1AF57D5E7E16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91EBA-4479-4BE8-BD69-9572EC97BD4A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74D12-5BF8-4131-A799-6A8BA4AD8893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FB6D79-2966-41EC-91E9-2C27C0389CD0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8E6AFEFF-907F-4823-B793-C4D0637144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6844" y="4953968"/>
            <a:ext cx="2498289" cy="139222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1EEAF48F-7795-4053-8482-669EBCB811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1469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F5854C4D-A2D4-4D10-9407-35EC9F57AC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6093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2BC8FA06-4C87-4AE7-86C3-57002731D9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0720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2073C2-81E5-4AD0-A962-32E5B5AD9A8F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75DB7-8071-439B-9792-3D586D4B9EF2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48608D-C484-4D76-9E2D-80D23BFF2700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77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up_Mal til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E8620-13D9-42F0-A23A-316195D03EC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8070" y="2085989"/>
            <a:ext cx="3840681" cy="369334"/>
          </a:xfrm>
          <a:prstGeom prst="rect">
            <a:avLst/>
          </a:prstGeom>
        </p:spPr>
        <p:txBody>
          <a:bodyPr/>
          <a:lstStyle>
            <a:lvl1pPr algn="r" defTabSz="553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7" b="0" i="0" kern="1200" cap="none" baseline="0">
                <a:solidFill>
                  <a:srgbClr val="231651"/>
                </a:solidFill>
                <a:latin typeface="Roboto Thin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>
                <a:solidFill>
                  <a:schemeClr val="accent4"/>
                </a:solidFill>
              </a:rPr>
              <a:t>[</a:t>
            </a:r>
            <a:r>
              <a:rPr lang="nb-NO" err="1">
                <a:solidFill>
                  <a:schemeClr val="accent4"/>
                </a:solidFill>
              </a:rPr>
              <a:t>Follow</a:t>
            </a:r>
            <a:r>
              <a:rPr lang="nb-NO">
                <a:solidFill>
                  <a:schemeClr val="accent4"/>
                </a:solidFill>
              </a:rPr>
              <a:t>-up mal til utskrift]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2FE0D-15E1-43FF-AE9D-DFD6913B761B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F6C11-4FA7-45FC-8016-9953BBBE0498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 nå?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68A5E-F859-4C0A-8BB9-22B0D61EB3FC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BDAEE8-80B5-40D4-9642-AFE0E09D37BE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DD1FD-5900-44DA-986A-7506D3AAA05F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AA7AA0-B93E-4CF1-B8D6-7755445B9BE7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4E3A-B5B3-4348-B073-11C7D838133F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29BC3-B138-473E-AE6E-D7D5B85BB124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 videre?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86101-92B6-492F-AD5F-D0F8C1E822FD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9BE215-F37F-45C9-8DCE-43F35E026099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hverandre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D8322-69B0-47BD-ABCB-B9F12B7DA0D1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DA1A46-91CE-4264-B5B1-F2DEA9C0B5F6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AABA85-68E5-4084-9250-108CC6D21438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37746C-A0FC-41F2-BB4E-20BAE5B275E0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C9B579-AFBA-47E5-A737-DFFD44A17440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04EA15-D145-4342-95C4-E68AA801EAE2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2684A3E-4C6A-43BD-A28B-AAA576A80B50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6606F-3E31-4F00-A397-807F7C4C1CF8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85055C-C9C7-46C4-A8BC-00C29BAD450C}"/>
              </a:ext>
            </a:extLst>
          </p:cNvPr>
          <p:cNvSpPr txBox="1"/>
          <p:nvPr userDrawn="1"/>
        </p:nvSpPr>
        <p:spPr>
          <a:xfrm>
            <a:off x="1058772" y="107390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i="0" kern="1200">
                <a:solidFill>
                  <a:schemeClr val="tx1"/>
                </a:solidFill>
                <a:latin typeface="Roboto Thin" panose="02000000000000000000" pitchFamily="2" charset="0"/>
              </a:rPr>
              <a:t>Gir formålet vårt fortsatt mening eller bør det justeres? I så fall til hva?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E0438-E3E2-42A7-9DA7-9D2ECF9BC6DF}"/>
              </a:ext>
            </a:extLst>
          </p:cNvPr>
          <p:cNvSpPr txBox="1"/>
          <p:nvPr userDrawn="1"/>
        </p:nvSpPr>
        <p:spPr>
          <a:xfrm>
            <a:off x="3750642" y="1068091"/>
            <a:ext cx="25103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b="0" i="0">
                <a:latin typeface="Roboto Thin" panose="02000000000000000000" pitchFamily="2" charset="0"/>
              </a:rPr>
              <a:t>Hva er NÅ våre viktigste mål?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EE5374-A66D-4064-A652-63BC22FABC57}"/>
              </a:ext>
            </a:extLst>
          </p:cNvPr>
          <p:cNvSpPr txBox="1"/>
          <p:nvPr userDrawn="1"/>
        </p:nvSpPr>
        <p:spPr>
          <a:xfrm>
            <a:off x="6569227" y="1073918"/>
            <a:ext cx="44484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9A1778-D234-4B48-A73C-1693A1AE0938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Gitt vårt formål, mål og hvem vi er, hvilke roller og ansvarsfordeling må vi sikre i dette teamet for å lykkes?</a:t>
            </a: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541F3B-45A9-4990-A5E9-1882A60F51C1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endParaRPr lang="nb-NO" sz="900" i="1">
              <a:latin typeface="Roboto Thin" panose="02000000000000000000" pitchFamily="2" charset="0"/>
            </a:endParaRP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BC3E7-B2B1-4925-BF89-59557EF5B38B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endParaRPr lang="nb-NO" sz="900" i="0">
              <a:latin typeface="Roboto Thin" panose="02000000000000000000" pitchFamily="2" charset="0"/>
            </a:endParaRP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84EA7-3499-4800-BDD4-45678F288A4D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Hvordan kan vi følge opp det vi har avtalt i denne kontrakten og sikre at vi utvikler oss som et team?</a:t>
            </a:r>
          </a:p>
          <a:p>
            <a:pPr algn="l"/>
            <a:endParaRPr lang="nb-NO" sz="900" i="1">
              <a:latin typeface="Roboto Thin" panose="02000000000000000000" pitchFamily="2" charset="0"/>
            </a:endParaRPr>
          </a:p>
          <a:p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8A53C1-7602-4A12-B4E7-66007D878A01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531F23-D08D-494B-8078-5FAFC0D5B0CA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0963F-A221-4AA1-A706-DFF6E4F735E4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BDC8DC-C2CC-4D13-B40F-CBCBD5E303B7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CCFAF2E-8FB4-441B-9343-9B4B2323143C}"/>
              </a:ext>
            </a:extLst>
          </p:cNvPr>
          <p:cNvSpPr txBox="1"/>
          <p:nvPr userDrawn="1"/>
        </p:nvSpPr>
        <p:spPr>
          <a:xfrm>
            <a:off x="6565529" y="2431393"/>
            <a:ext cx="41925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har jeg satt pris på ved deg i vårt samarbeid?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067AFAD-B4B4-4D61-888D-305B3DB0EC32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38" name="Graphic 7" descr="Clock outline">
              <a:extLst>
                <a:ext uri="{FF2B5EF4-FFF2-40B4-BE49-F238E27FC236}">
                  <a16:creationId xmlns:a16="http://schemas.microsoft.com/office/drawing/2014/main" id="{E6BD9DB9-93FA-4CAD-A101-F4EE19E20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5A2BB3AB-BAD2-46EF-AF6D-36A645E80CA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10 min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BEF0E5-21BF-4042-949E-293502D6695E}"/>
              </a:ext>
            </a:extLst>
          </p:cNvPr>
          <p:cNvGrpSpPr>
            <a:grpSpLocks/>
          </p:cNvGrpSpPr>
          <p:nvPr userDrawn="1"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1" name="Graphic 7" descr="Clock outline">
              <a:extLst>
                <a:ext uri="{FF2B5EF4-FFF2-40B4-BE49-F238E27FC236}">
                  <a16:creationId xmlns:a16="http://schemas.microsoft.com/office/drawing/2014/main" id="{D4040961-F9D7-47C9-B6CA-3DE0443E5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EF93DBDB-1E7D-4A32-9A3A-D32AE028E58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1D0B23-8ED5-4ECC-910C-278D9D9A13CF}"/>
              </a:ext>
            </a:extLst>
          </p:cNvPr>
          <p:cNvGrpSpPr>
            <a:grpSpLocks/>
          </p:cNvGrpSpPr>
          <p:nvPr userDrawn="1"/>
        </p:nvGrpSpPr>
        <p:grpSpPr>
          <a:xfrm>
            <a:off x="6659584" y="817977"/>
            <a:ext cx="1168083" cy="183405"/>
            <a:chOff x="5336562" y="909039"/>
            <a:chExt cx="1168083" cy="183405"/>
          </a:xfrm>
        </p:grpSpPr>
        <p:pic>
          <p:nvPicPr>
            <p:cNvPr id="44" name="Graphic 7" descr="Clock outline">
              <a:extLst>
                <a:ext uri="{FF2B5EF4-FFF2-40B4-BE49-F238E27FC236}">
                  <a16:creationId xmlns:a16="http://schemas.microsoft.com/office/drawing/2014/main" id="{C2B77939-4E96-4AB9-B935-38BA328EA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16977" y="909039"/>
              <a:ext cx="187668" cy="183405"/>
            </a:xfrm>
            <a:prstGeom prst="rect">
              <a:avLst/>
            </a:prstGeom>
          </p:spPr>
        </p:pic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5FCA95E8-7DA0-419A-B8C6-FADA376AE80C}"/>
                </a:ext>
              </a:extLst>
            </p:cNvPr>
            <p:cNvSpPr txBox="1">
              <a:spLocks/>
            </p:cNvSpPr>
            <p:nvPr/>
          </p:nvSpPr>
          <p:spPr>
            <a:xfrm>
              <a:off x="5336562" y="942867"/>
              <a:ext cx="9233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7 min forberedelse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DBDC3E-9DC3-4B77-A08A-56A76D4DA590}"/>
              </a:ext>
            </a:extLst>
          </p:cNvPr>
          <p:cNvGrpSpPr>
            <a:grpSpLocks/>
          </p:cNvGrpSpPr>
          <p:nvPr userDrawn="1"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47" name="Graphic 7" descr="Clock outline">
              <a:extLst>
                <a:ext uri="{FF2B5EF4-FFF2-40B4-BE49-F238E27FC236}">
                  <a16:creationId xmlns:a16="http://schemas.microsoft.com/office/drawing/2014/main" id="{55E1FB85-D8BD-41C1-9E4E-F4071ACB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C55A431E-A9DC-4DB2-A202-8F9C3255CBC2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8 min per pers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8D7EA6-4A10-4E5E-B4FE-F4C9563C8D05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0" name="Graphic 7" descr="Clock outline">
              <a:extLst>
                <a:ext uri="{FF2B5EF4-FFF2-40B4-BE49-F238E27FC236}">
                  <a16:creationId xmlns:a16="http://schemas.microsoft.com/office/drawing/2014/main" id="{4168E3B6-ABD5-4CD7-8E57-A3A9A1270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F3CEF153-92B2-4AFC-B04B-A9B21EB747B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3D54C3-822F-4B51-B621-BCB7110ABE92}"/>
              </a:ext>
            </a:extLst>
          </p:cNvPr>
          <p:cNvGrpSpPr>
            <a:grpSpLocks/>
          </p:cNvGrpSpPr>
          <p:nvPr userDrawn="1"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53" name="Graphic 7" descr="Clock outline">
              <a:extLst>
                <a:ext uri="{FF2B5EF4-FFF2-40B4-BE49-F238E27FC236}">
                  <a16:creationId xmlns:a16="http://schemas.microsoft.com/office/drawing/2014/main" id="{67F5FE8C-A1F8-4812-BB2C-26DB096E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36C223C8-ADD4-451B-9C0C-1C4EC276747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B6DEB5-C903-458B-A1FA-7F112E7EE3B6}"/>
              </a:ext>
            </a:extLst>
          </p:cNvPr>
          <p:cNvGrpSpPr>
            <a:grpSpLocks/>
          </p:cNvGrpSpPr>
          <p:nvPr userDrawn="1"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56" name="Graphic 7" descr="Clock outline">
              <a:extLst>
                <a:ext uri="{FF2B5EF4-FFF2-40B4-BE49-F238E27FC236}">
                  <a16:creationId xmlns:a16="http://schemas.microsoft.com/office/drawing/2014/main" id="{4257AA1D-488E-4101-80CC-FE476973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256D5EC7-6D13-4923-BECF-8F144E4943B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A45D00-A234-428B-A663-7E0418FA774B}"/>
              </a:ext>
            </a:extLst>
          </p:cNvPr>
          <p:cNvGrpSpPr>
            <a:grpSpLocks/>
          </p:cNvGrpSpPr>
          <p:nvPr userDrawn="1"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59" name="Graphic 7" descr="Clock outline">
              <a:extLst>
                <a:ext uri="{FF2B5EF4-FFF2-40B4-BE49-F238E27FC236}">
                  <a16:creationId xmlns:a16="http://schemas.microsoft.com/office/drawing/2014/main" id="{ED3B3F5F-D21F-47BF-B586-A96AEB53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0" name="TextBox 8">
              <a:extLst>
                <a:ext uri="{FF2B5EF4-FFF2-40B4-BE49-F238E27FC236}">
                  <a16:creationId xmlns:a16="http://schemas.microsoft.com/office/drawing/2014/main" id="{6A668330-A641-45A3-BE63-112D2E7D921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42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up mal til utfy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032F90-D218-4A7B-AC65-1A99DD66E5F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8070" y="2085989"/>
            <a:ext cx="3840681" cy="369334"/>
          </a:xfrm>
          <a:prstGeom prst="rect">
            <a:avLst/>
          </a:prstGeom>
        </p:spPr>
        <p:txBody>
          <a:bodyPr/>
          <a:lstStyle>
            <a:lvl1pPr algn="r" defTabSz="553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7" b="0" i="0" kern="1200" cap="none" baseline="0">
                <a:solidFill>
                  <a:srgbClr val="231651"/>
                </a:solidFill>
                <a:latin typeface="Roboto Thin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Vår </a:t>
            </a:r>
            <a:r>
              <a:rPr lang="nb-NO" err="1"/>
              <a:t>Follow</a:t>
            </a:r>
            <a:r>
              <a:rPr lang="nb-NO"/>
              <a:t>-up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F881-D828-40C4-95A4-F2127C2F7CC4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34173B-92AC-499D-8EF4-46CBF9C3CEFA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 nå?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789A2-9415-4F95-80F9-EC467B07E057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85F89-D536-4FB7-8B36-741B990A3095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F540D-88BE-4FB4-84A2-EAC27E40B6AC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89F409-C7D2-473C-8089-ABED990C6932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FC75B0-EDAE-4C3C-9148-4604B128EB59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8CEDD1-3CE0-4801-8A12-EA48E1E0C50B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 videre?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BE1DF-811F-4572-95E8-9DEF18247298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1EA921-93D6-4E79-A485-2061058AC759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hverandre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6EE67-9C7C-4AC4-8B84-9DD055FF889B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54DE64-0E40-426B-9A0B-95E31691F349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9A372F-68A5-4761-AF64-2A21DCE039A0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69AC53-A434-4583-8A72-DBEBF52EF554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69B77-676C-4692-8497-E585604759B4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1C733F-DE4A-4D86-AC65-655E33EC06C3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6A1A69C-EE2C-4E16-9FA9-F029C4BDDB68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A9709E-3753-4265-A957-D6944029229B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C4A404-FE11-4123-890F-0414E9A62E2E}"/>
              </a:ext>
            </a:extLst>
          </p:cNvPr>
          <p:cNvSpPr txBox="1"/>
          <p:nvPr userDrawn="1"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Gir formålet vårt fortsatt mening eller bør det justeres? I så fall til hva?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C6F2A9-8956-4F3C-BEF4-202CA029F9EC}"/>
              </a:ext>
            </a:extLst>
          </p:cNvPr>
          <p:cNvSpPr txBox="1"/>
          <p:nvPr userDrawn="1"/>
        </p:nvSpPr>
        <p:spPr>
          <a:xfrm>
            <a:off x="3750642" y="1068091"/>
            <a:ext cx="25103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NÅ våre viktigste mål?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CE4AD-D5BE-43EA-8163-AF97C6DEA584}"/>
              </a:ext>
            </a:extLst>
          </p:cNvPr>
          <p:cNvSpPr txBox="1"/>
          <p:nvPr userDrawn="1"/>
        </p:nvSpPr>
        <p:spPr>
          <a:xfrm>
            <a:off x="6569227" y="1073918"/>
            <a:ext cx="44484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i="0">
                <a:latin typeface="Roboto Thin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86F6F-0814-4909-8029-14718029BD53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59F602-6157-42F9-B97A-6943E684FD7A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46B5EE-320C-4100-A131-A9B34AA824E5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69FDFF-2191-4DDA-9989-AA38351475B4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41181C-40E3-4520-BB99-D423CF05ADD9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8AF73B-DF50-4633-A5A6-FFCBFC3BAA07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DA588A-1339-484F-9035-4A955FBDAEDC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677BAE-C431-441B-9A9E-CDC751075F8E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FDE303DB-E4EB-4E2E-81F1-D9AFE4034744}"/>
              </a:ext>
            </a:extLst>
          </p:cNvPr>
          <p:cNvSpPr txBox="1">
            <a:spLocks/>
          </p:cNvSpPr>
          <p:nvPr userDrawn="1"/>
        </p:nvSpPr>
        <p:spPr>
          <a:xfrm>
            <a:off x="1053102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F1E7A3-15FB-4EE6-854C-80EDF9ABBB6D}"/>
              </a:ext>
            </a:extLst>
          </p:cNvPr>
          <p:cNvSpPr txBox="1"/>
          <p:nvPr userDrawn="1"/>
        </p:nvSpPr>
        <p:spPr>
          <a:xfrm>
            <a:off x="6565529" y="2431393"/>
            <a:ext cx="41925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i="0">
                <a:latin typeface="Roboto Thin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har jeg satt pris på ved deg i vårt samarbeid?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0EF99D-5FB6-4C40-9F64-E612D3EBCA81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45" name="Graphic 7" descr="Clock outline">
              <a:extLst>
                <a:ext uri="{FF2B5EF4-FFF2-40B4-BE49-F238E27FC236}">
                  <a16:creationId xmlns:a16="http://schemas.microsoft.com/office/drawing/2014/main" id="{F77AF854-D929-44FF-A9B6-F6BBA4BF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A2401249-8FFB-4097-AB6E-53ED804F0A1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10 min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859F4A1-8841-4550-8BD7-BFD6F31DDE09}"/>
              </a:ext>
            </a:extLst>
          </p:cNvPr>
          <p:cNvGrpSpPr>
            <a:grpSpLocks/>
          </p:cNvGrpSpPr>
          <p:nvPr userDrawn="1"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8" name="Graphic 7" descr="Clock outline">
              <a:extLst>
                <a:ext uri="{FF2B5EF4-FFF2-40B4-BE49-F238E27FC236}">
                  <a16:creationId xmlns:a16="http://schemas.microsoft.com/office/drawing/2014/main" id="{6B7E05EC-A61E-41AF-9A45-8D379E91E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5F23EE06-EE13-4916-89AF-55025C3FB9E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6943FB-2A25-4E55-AE03-DC0D3A0137C1}"/>
              </a:ext>
            </a:extLst>
          </p:cNvPr>
          <p:cNvGrpSpPr>
            <a:grpSpLocks/>
          </p:cNvGrpSpPr>
          <p:nvPr userDrawn="1"/>
        </p:nvGrpSpPr>
        <p:grpSpPr>
          <a:xfrm>
            <a:off x="6659584" y="817977"/>
            <a:ext cx="1168083" cy="183405"/>
            <a:chOff x="5336562" y="909039"/>
            <a:chExt cx="1168083" cy="183405"/>
          </a:xfrm>
        </p:grpSpPr>
        <p:pic>
          <p:nvPicPr>
            <p:cNvPr id="51" name="Graphic 7" descr="Clock outline">
              <a:extLst>
                <a:ext uri="{FF2B5EF4-FFF2-40B4-BE49-F238E27FC236}">
                  <a16:creationId xmlns:a16="http://schemas.microsoft.com/office/drawing/2014/main" id="{B5EF4315-7B4D-4085-B9B4-7C184816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16977" y="909039"/>
              <a:ext cx="187668" cy="183405"/>
            </a:xfrm>
            <a:prstGeom prst="rect">
              <a:avLst/>
            </a:prstGeom>
          </p:spPr>
        </p:pic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3AE11A60-0EBF-44D2-90BF-6844FE81DA8B}"/>
                </a:ext>
              </a:extLst>
            </p:cNvPr>
            <p:cNvSpPr txBox="1">
              <a:spLocks/>
            </p:cNvSpPr>
            <p:nvPr/>
          </p:nvSpPr>
          <p:spPr>
            <a:xfrm>
              <a:off x="5336562" y="942867"/>
              <a:ext cx="9233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7 min forberedelse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DD411EA-A061-43DA-B443-B3ED86BD6031}"/>
              </a:ext>
            </a:extLst>
          </p:cNvPr>
          <p:cNvGrpSpPr>
            <a:grpSpLocks/>
          </p:cNvGrpSpPr>
          <p:nvPr userDrawn="1"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54" name="Graphic 7" descr="Clock outline">
              <a:extLst>
                <a:ext uri="{FF2B5EF4-FFF2-40B4-BE49-F238E27FC236}">
                  <a16:creationId xmlns:a16="http://schemas.microsoft.com/office/drawing/2014/main" id="{9ABDD14F-A988-4042-9ECD-609A2E3D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C2519663-DBBA-4747-92F8-673BAA562132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8 min per pers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03A246-51A7-490C-B54C-C643C31ADC65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7" name="Graphic 7" descr="Clock outline">
              <a:extLst>
                <a:ext uri="{FF2B5EF4-FFF2-40B4-BE49-F238E27FC236}">
                  <a16:creationId xmlns:a16="http://schemas.microsoft.com/office/drawing/2014/main" id="{DFF5329D-BC34-4B9D-8085-3C2C3474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8" name="TextBox 8">
              <a:extLst>
                <a:ext uri="{FF2B5EF4-FFF2-40B4-BE49-F238E27FC236}">
                  <a16:creationId xmlns:a16="http://schemas.microsoft.com/office/drawing/2014/main" id="{C6CCE569-9F68-41D9-BFA4-C2C770A89E4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1547C8-6D24-4A76-9C21-1F00CC3D6B7F}"/>
              </a:ext>
            </a:extLst>
          </p:cNvPr>
          <p:cNvGrpSpPr>
            <a:grpSpLocks/>
          </p:cNvGrpSpPr>
          <p:nvPr userDrawn="1"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60" name="Graphic 7" descr="Clock outline">
              <a:extLst>
                <a:ext uri="{FF2B5EF4-FFF2-40B4-BE49-F238E27FC236}">
                  <a16:creationId xmlns:a16="http://schemas.microsoft.com/office/drawing/2014/main" id="{E00F26D0-54BB-4BA4-A85A-395FBA35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1" name="TextBox 8">
              <a:extLst>
                <a:ext uri="{FF2B5EF4-FFF2-40B4-BE49-F238E27FC236}">
                  <a16:creationId xmlns:a16="http://schemas.microsoft.com/office/drawing/2014/main" id="{5336F06A-2DAB-460B-8470-B5E503A0A9D6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B52838-DA4B-4A6A-83ED-EA1C23F6F7A5}"/>
              </a:ext>
            </a:extLst>
          </p:cNvPr>
          <p:cNvGrpSpPr>
            <a:grpSpLocks/>
          </p:cNvGrpSpPr>
          <p:nvPr userDrawn="1"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63" name="Graphic 7" descr="Clock outline">
              <a:extLst>
                <a:ext uri="{FF2B5EF4-FFF2-40B4-BE49-F238E27FC236}">
                  <a16:creationId xmlns:a16="http://schemas.microsoft.com/office/drawing/2014/main" id="{6402DA45-0B12-47F7-8940-A1877EB7C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4" name="TextBox 8">
              <a:extLst>
                <a:ext uri="{FF2B5EF4-FFF2-40B4-BE49-F238E27FC236}">
                  <a16:creationId xmlns:a16="http://schemas.microsoft.com/office/drawing/2014/main" id="{AB883B07-7D6A-46A2-B3EE-E0DD3A36681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FD7FE1-BA61-40C8-B3A1-7D6B1A468219}"/>
              </a:ext>
            </a:extLst>
          </p:cNvPr>
          <p:cNvGrpSpPr>
            <a:grpSpLocks/>
          </p:cNvGrpSpPr>
          <p:nvPr userDrawn="1"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66" name="Graphic 7" descr="Clock outline">
              <a:extLst>
                <a:ext uri="{FF2B5EF4-FFF2-40B4-BE49-F238E27FC236}">
                  <a16:creationId xmlns:a16="http://schemas.microsoft.com/office/drawing/2014/main" id="{19BCD6C8-4680-4E4E-BFC7-DD14A645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B73BB4B9-B465-4E85-B813-7EC181C4F63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sp>
        <p:nvSpPr>
          <p:cNvPr id="68" name="Text Placeholder 78">
            <a:extLst>
              <a:ext uri="{FF2B5EF4-FFF2-40B4-BE49-F238E27FC236}">
                <a16:creationId xmlns:a16="http://schemas.microsoft.com/office/drawing/2014/main" id="{CE86D5D2-E9D2-4E99-98AA-A3F33F52AB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5213" y="1485900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9" name="Text Placeholder 78">
            <a:extLst>
              <a:ext uri="{FF2B5EF4-FFF2-40B4-BE49-F238E27FC236}">
                <a16:creationId xmlns:a16="http://schemas.microsoft.com/office/drawing/2014/main" id="{89CFE6D9-DEB1-415A-A95E-D205FB94C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0642" y="1490984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0" name="Text Placeholder 78">
            <a:extLst>
              <a:ext uri="{FF2B5EF4-FFF2-40B4-BE49-F238E27FC236}">
                <a16:creationId xmlns:a16="http://schemas.microsoft.com/office/drawing/2014/main" id="{8E26A404-3933-4FB1-8466-EC4598B74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3624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1" name="Text Placeholder 78">
            <a:extLst>
              <a:ext uri="{FF2B5EF4-FFF2-40B4-BE49-F238E27FC236}">
                <a16:creationId xmlns:a16="http://schemas.microsoft.com/office/drawing/2014/main" id="{FBF46D23-1CF3-453A-91B2-F450BF17C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318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2" name="Text Placeholder 78">
            <a:extLst>
              <a:ext uri="{FF2B5EF4-FFF2-40B4-BE49-F238E27FC236}">
                <a16:creationId xmlns:a16="http://schemas.microsoft.com/office/drawing/2014/main" id="{D06039E3-61AC-456D-8840-278612FF49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2039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3" name="Text Placeholder 78">
            <a:extLst>
              <a:ext uri="{FF2B5EF4-FFF2-40B4-BE49-F238E27FC236}">
                <a16:creationId xmlns:a16="http://schemas.microsoft.com/office/drawing/2014/main" id="{2DBE1469-89E2-4A52-AD91-D4CC415F02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9760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5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3E70-5003-47D5-94AE-336576D8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768E1-4CAD-4624-8528-22A293F0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330EA-A3C1-4702-B06E-14796BB7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C142E-C2B9-403A-858E-795E3977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A59DCCC3-EA03-4ED0-8783-5E5A0F0D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FF330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FF330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FF33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FF33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6206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46" y="3101502"/>
            <a:ext cx="4826229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A9ADB-C456-4932-9A48-75529EA4136F}"/>
              </a:ext>
            </a:extLst>
          </p:cNvPr>
          <p:cNvSpPr/>
          <p:nvPr userDrawn="1"/>
        </p:nvSpPr>
        <p:spPr>
          <a:xfrm>
            <a:off x="-75414" y="1"/>
            <a:ext cx="5128181" cy="6858000"/>
          </a:xfrm>
          <a:prstGeom prst="rect">
            <a:avLst/>
          </a:prstGeom>
          <a:solidFill>
            <a:srgbClr val="23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11BDAD-1AD7-4495-B986-5DBCC113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402" y="941444"/>
            <a:ext cx="5727716" cy="4975112"/>
          </a:xfrm>
          <a:prstGeom prst="rect">
            <a:avLst/>
          </a:prstGeom>
        </p:spPr>
      </p:pic>
      <p:pic>
        <p:nvPicPr>
          <p:cNvPr id="7" name="Picture 6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B6FAAA1-C2FF-43A3-8BD2-E2C31BFD4D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4C1A2272-0926-494A-8064-9724279CA8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190E4-B7BD-4EBC-BE98-347E8DD8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A739F-450F-4A35-A7AF-A52215C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F0C47-D1C1-4574-A12E-F3C6A919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747CC-E7DA-4BA0-9EF1-60B62A61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636F1883-0003-4C18-800D-23E2AF11E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4941641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 sz="1400">
                <a:latin typeface="Merriweather Light" panose="00000400000000000000" pitchFamily="2" charset="0"/>
              </a:defRPr>
            </a:lvl1pPr>
            <a:lvl2pPr>
              <a:buClr>
                <a:srgbClr val="FF3300"/>
              </a:buClr>
              <a:defRPr sz="1400">
                <a:latin typeface="Merriweather Light" panose="00000400000000000000" pitchFamily="2" charset="0"/>
              </a:defRPr>
            </a:lvl2pPr>
            <a:lvl3pPr>
              <a:buClr>
                <a:srgbClr val="FF3300"/>
              </a:buClr>
              <a:defRPr/>
            </a:lvl3pPr>
            <a:lvl4pPr>
              <a:buClr>
                <a:srgbClr val="FF3300"/>
              </a:buClr>
              <a:defRPr/>
            </a:lvl4pPr>
            <a:lvl5pPr>
              <a:buClr>
                <a:srgbClr val="FF33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E0FDC96D-C6D1-4256-A315-E3D4FDBB0E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7921" y="1669640"/>
            <a:ext cx="5120440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/>
            </a:lvl1pPr>
            <a:lvl2pPr>
              <a:buClr>
                <a:srgbClr val="FF3300"/>
              </a:buClr>
              <a:defRPr/>
            </a:lvl2pPr>
            <a:lvl3pPr>
              <a:buClr>
                <a:srgbClr val="FF3300"/>
              </a:buClr>
              <a:defRPr/>
            </a:lvl3pPr>
            <a:lvl4pPr>
              <a:buClr>
                <a:srgbClr val="FF3300"/>
              </a:buClr>
              <a:defRPr/>
            </a:lvl4pPr>
            <a:lvl5pPr>
              <a:buClr>
                <a:srgbClr val="FF33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9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B676-3B8B-4B07-989E-B7AF6A5A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C73F7-ECE6-4CBC-A8DD-6686488A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F015D-6DF4-41BE-8770-65F6D4FC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B6B71-6EF6-4CB6-9A90-66334A2D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7CAB68-FFB6-4F7C-91C7-240307436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374" y="1687928"/>
            <a:ext cx="3274795" cy="2140253"/>
          </a:xfrm>
        </p:spPr>
        <p:txBody>
          <a:bodyPr/>
          <a:lstStyle>
            <a:lvl1pPr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A1558D7D-337A-4820-A1FF-F8C90AE01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3565" y="1687927"/>
            <a:ext cx="3274795" cy="2140253"/>
          </a:xfrm>
        </p:spPr>
        <p:txBody>
          <a:bodyPr/>
          <a:lstStyle>
            <a:lvl1pPr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0555E30A-6145-4D75-9DDC-E8265C28CC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82265" y="1687927"/>
            <a:ext cx="3274795" cy="2140253"/>
          </a:xfrm>
        </p:spPr>
        <p:txBody>
          <a:bodyPr/>
          <a:lstStyle>
            <a:lvl1pPr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46851DB5-394C-4514-8A51-FD17FA11A2F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0555" y="4041648"/>
            <a:ext cx="3274795" cy="2140253"/>
          </a:xfrm>
        </p:spPr>
        <p:txBody>
          <a:bodyPr wrap="square" anchor="t">
            <a:norm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503DB077-8D26-45E3-90AE-0560E57C485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82677" y="4007675"/>
            <a:ext cx="3274795" cy="2140253"/>
          </a:xfrm>
        </p:spPr>
        <p:txBody>
          <a:bodyPr wrap="square" anchor="t">
            <a:noAutofit/>
          </a:bodyPr>
          <a:lstStyle>
            <a:lvl1pPr algn="l"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A30C1FF5-E9A6-4288-8C73-6CCA2525DDD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3158" y="4038820"/>
            <a:ext cx="3274795" cy="1047151"/>
          </a:xfrm>
        </p:spPr>
        <p:txBody>
          <a:bodyPr wrap="square" anchor="t">
            <a:normAutofit/>
          </a:bodyPr>
          <a:lstStyle>
            <a:lvl1pPr algn="l"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67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20" name="Section Title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/>
                <a:t>&lt;TEXT&gt;</a:t>
              </a:r>
            </a:p>
          </p:txBody>
        </p:sp>
        <p:sp>
          <p:nvSpPr>
            <p:cNvPr id="21" name="Section Number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/>
                <a:t>&lt;N&gt;</a:t>
              </a:r>
            </a:p>
          </p:txBody>
        </p:sp>
        <p:sp>
          <p:nvSpPr>
            <p:cNvPr id="22" name="Slide Number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/>
                <a:t>&lt;P&gt;</a:t>
              </a:r>
            </a:p>
          </p:txBody>
        </p:sp>
        <p:sp>
          <p:nvSpPr>
            <p:cNvPr id="24" name="Timeslot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&lt;TIMESLOT&gt;</a:t>
              </a:r>
            </a:p>
          </p:txBody>
        </p:sp>
        <p:sp>
          <p:nvSpPr>
            <p:cNvPr id="28" name="Responsible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&lt;RESPONSIBLE&gt;</a:t>
              </a:r>
            </a:p>
          </p:txBody>
        </p:sp>
        <p:sp>
          <p:nvSpPr>
            <p:cNvPr id="29" name="Duration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Section Title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/>
                <a:t>&lt;TEXT&gt;</a:t>
              </a:r>
            </a:p>
          </p:txBody>
        </p:sp>
        <p:sp>
          <p:nvSpPr>
            <p:cNvPr id="33" name="Section Number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/>
                <a:t>&lt;N&gt;</a:t>
              </a:r>
            </a:p>
          </p:txBody>
        </p:sp>
        <p:sp>
          <p:nvSpPr>
            <p:cNvPr id="34" name="Slide Number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/>
                <a:t>&lt;P&gt;</a:t>
              </a:r>
            </a:p>
          </p:txBody>
        </p:sp>
        <p:sp>
          <p:nvSpPr>
            <p:cNvPr id="35" name="Timeslot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&lt;TIMESLOT&gt;</a:t>
              </a:r>
            </a:p>
          </p:txBody>
        </p:sp>
        <p:sp>
          <p:nvSpPr>
            <p:cNvPr id="36" name="Responsible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&lt;RESPONSIBLE&gt;</a:t>
              </a:r>
            </a:p>
          </p:txBody>
        </p:sp>
        <p:sp>
          <p:nvSpPr>
            <p:cNvPr id="37" name="Duration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39" name="Section Title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/>
                <a:t>&lt;TEXT&gt;</a:t>
              </a:r>
            </a:p>
          </p:txBody>
        </p:sp>
        <p:sp>
          <p:nvSpPr>
            <p:cNvPr id="40" name="Section Number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/>
                <a:t>&lt;N&gt;</a:t>
              </a:r>
            </a:p>
          </p:txBody>
        </p:sp>
        <p:sp>
          <p:nvSpPr>
            <p:cNvPr id="41" name="Slide Number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/>
                <a:t>&lt;P&gt;</a:t>
              </a:r>
            </a:p>
          </p:txBody>
        </p:sp>
        <p:sp>
          <p:nvSpPr>
            <p:cNvPr id="42" name="Timeslot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&lt;TIMESLOT&gt;</a:t>
              </a:r>
            </a:p>
          </p:txBody>
        </p:sp>
        <p:sp>
          <p:nvSpPr>
            <p:cNvPr id="43" name="Responsible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&lt;RESPONSIBLE&gt;</a:t>
              </a:r>
            </a:p>
          </p:txBody>
        </p:sp>
        <p:sp>
          <p:nvSpPr>
            <p:cNvPr id="44" name="Duration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Section Title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/>
                <a:t>&lt;TEXT&gt;</a:t>
              </a:r>
            </a:p>
          </p:txBody>
        </p:sp>
        <p:sp>
          <p:nvSpPr>
            <p:cNvPr id="47" name="Section Number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/>
                <a:t>&lt;N&gt;</a:t>
              </a:r>
            </a:p>
          </p:txBody>
        </p:sp>
        <p:sp>
          <p:nvSpPr>
            <p:cNvPr id="48" name="Slide Number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/>
                <a:t>&lt;P&gt;</a:t>
              </a:r>
            </a:p>
          </p:txBody>
        </p:sp>
        <p:sp>
          <p:nvSpPr>
            <p:cNvPr id="49" name="Timeslot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&lt;TIMESLOT&gt;</a:t>
              </a:r>
            </a:p>
          </p:txBody>
        </p:sp>
        <p:sp>
          <p:nvSpPr>
            <p:cNvPr id="50" name="Responsible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&lt;RESPONSIBLE&gt;</a:t>
              </a:r>
            </a:p>
          </p:txBody>
        </p:sp>
        <p:sp>
          <p:nvSpPr>
            <p:cNvPr id="51" name="Duration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&lt;DURATION&gt;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5B1540-00C3-4D89-8428-1E5900A86A3E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>
            <a:lvl1pPr>
              <a:defRPr>
                <a:solidFill>
                  <a:srgbClr val="231651"/>
                </a:solidFill>
              </a:defRPr>
            </a:lvl1pPr>
          </a:lstStyle>
          <a:p>
            <a:r>
              <a:rPr lang="en-US"/>
              <a:t>Agenda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789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23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08" y="3101503"/>
            <a:ext cx="10436985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EFE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3D360E-60A1-45BF-9D93-23879763D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5401" y="4136080"/>
            <a:ext cx="2403541" cy="3414986"/>
          </a:xfrm>
          <a:prstGeom prst="rect">
            <a:avLst/>
          </a:prstGeom>
        </p:spPr>
      </p:pic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3C2969AA-85FF-4C27-B90F-3E66468AC1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8502" y="227921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EBEA06F-5029-4A1B-B26A-7BC0317A0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44717" y="227922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rgbClr val="D9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4096092"/>
            <a:ext cx="10080000" cy="369332"/>
            <a:chOff x="1797664" y="2085631"/>
            <a:chExt cx="5940745" cy="369332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4096092"/>
            <a:ext cx="10080000" cy="369332"/>
            <a:chOff x="1797664" y="2085631"/>
            <a:chExt cx="5940745" cy="369332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83A9B7D-C049-4C28-8D73-4D79C9C1C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5401" y="4136080"/>
            <a:ext cx="2403541" cy="3414986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4817807F-0340-45FE-9184-B7693C93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08" y="3101503"/>
            <a:ext cx="10436985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13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sonlig bruksanvi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D78B4-C7E6-4663-B1A8-CA73ACB9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28ACD-8080-43F8-8030-D5CD52D1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FF4F-FF0B-4F2B-BA37-59BC7F1D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D28E9F-B2BA-461E-817E-ADA0162252BB}"/>
              </a:ext>
            </a:extLst>
          </p:cNvPr>
          <p:cNvSpPr>
            <a:spLocks/>
          </p:cNvSpPr>
          <p:nvPr userDrawn="1"/>
        </p:nvSpPr>
        <p:spPr>
          <a:xfrm>
            <a:off x="8580948" y="3795912"/>
            <a:ext cx="2511875" cy="474330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Hva gjør meg motivert for arbeidet i dette teamet?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55DCB2A-730E-4C90-AFFA-E98CA88752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8288" y="2001341"/>
            <a:ext cx="2514536" cy="1262951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15B31007-4557-4BE9-B11E-819A60648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7318" y="2001341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22EE082-F4CF-4BB3-A10B-F6740AAA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267" y="501389"/>
            <a:ext cx="9764333" cy="65499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[….]s </a:t>
            </a:r>
            <a:r>
              <a:rPr lang="en-US" err="1"/>
              <a:t>personlige</a:t>
            </a:r>
            <a:r>
              <a:rPr lang="en-US"/>
              <a:t> </a:t>
            </a:r>
            <a:r>
              <a:rPr lang="en-US" err="1"/>
              <a:t>bruksanvisning</a:t>
            </a:r>
            <a:endParaRPr lang="nb-NO"/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A56A9FC7-39B9-492C-937F-3F98DC1F1B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531" y="1405812"/>
            <a:ext cx="1859217" cy="1645983"/>
          </a:xfrm>
          <a:ln>
            <a:solidFill>
              <a:schemeClr val="accent4"/>
            </a:solidFill>
            <a:prstDash val="dash"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E02A34-94D1-4C32-87AF-C7E4ECF92CF1}"/>
              </a:ext>
            </a:extLst>
          </p:cNvPr>
          <p:cNvSpPr>
            <a:spLocks/>
          </p:cNvSpPr>
          <p:nvPr userDrawn="1"/>
        </p:nvSpPr>
        <p:spPr>
          <a:xfrm>
            <a:off x="883192" y="3297820"/>
            <a:ext cx="1496347" cy="25805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Rolle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99E808-8F60-408B-84AF-451AE6A650B4}"/>
              </a:ext>
            </a:extLst>
          </p:cNvPr>
          <p:cNvSpPr>
            <a:spLocks/>
          </p:cNvSpPr>
          <p:nvPr userDrawn="1"/>
        </p:nvSpPr>
        <p:spPr>
          <a:xfrm>
            <a:off x="881217" y="4281598"/>
            <a:ext cx="1458436" cy="25805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Nøkkelkompetanse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E57B7D-F342-4E0E-AE48-F05A47F6D7FF}"/>
              </a:ext>
            </a:extLst>
          </p:cNvPr>
          <p:cNvSpPr>
            <a:spLocks/>
          </p:cNvSpPr>
          <p:nvPr userDrawn="1"/>
        </p:nvSpPr>
        <p:spPr>
          <a:xfrm>
            <a:off x="3119979" y="141139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største styrker og bidrag i samarbeidssituasjoner: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96DC5E-5A1A-49F6-AA78-418875C9ED14}"/>
              </a:ext>
            </a:extLst>
          </p:cNvPr>
          <p:cNvSpPr>
            <a:spLocks/>
          </p:cNvSpPr>
          <p:nvPr userDrawn="1"/>
        </p:nvSpPr>
        <p:spPr>
          <a:xfrm>
            <a:off x="5849134" y="1898669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svakheter i samarbeidssituasjoner: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7FBB15-03FD-40DC-BDFC-08B528237866}"/>
              </a:ext>
            </a:extLst>
          </p:cNvPr>
          <p:cNvSpPr>
            <a:spLocks/>
          </p:cNvSpPr>
          <p:nvPr userDrawn="1"/>
        </p:nvSpPr>
        <p:spPr>
          <a:xfrm>
            <a:off x="5846473" y="406648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folk kan finne på å misforstå når de samarbeider med meg: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75A7F1-C4FA-4930-8547-C0BF3AA27E48}"/>
              </a:ext>
            </a:extLst>
          </p:cNvPr>
          <p:cNvSpPr>
            <a:spLocks/>
          </p:cNvSpPr>
          <p:nvPr userDrawn="1"/>
        </p:nvSpPr>
        <p:spPr>
          <a:xfrm>
            <a:off x="8580948" y="140559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trenger jeg fra gruppen for å være på mitt beste: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83671C-E675-425D-8BE6-F865FFFD3DEF}"/>
              </a:ext>
            </a:extLst>
          </p:cNvPr>
          <p:cNvSpPr>
            <a:spLocks/>
          </p:cNvSpPr>
          <p:nvPr userDrawn="1"/>
        </p:nvSpPr>
        <p:spPr>
          <a:xfrm>
            <a:off x="3119979" y="3795912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som kan gå meg på nervene når jeg samarbeider med andre: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6D8B31A-38AE-4EF9-A93B-D188F1B00C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6473" y="2488614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1A1F2A41-484C-44C4-B9B4-671BFC1E1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17318" y="4385857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2A8F3689-1945-444C-9233-356602A6CB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8057" y="4664458"/>
            <a:ext cx="2490291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587FC934-6DF4-40D8-82B8-6CB49708C0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8288" y="4393884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BAEF750A-C04E-4E4C-A1F1-0AC9E8A180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217" y="4664458"/>
            <a:ext cx="1859217" cy="1262951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43E1BC-CEA5-48AC-AAA5-B13EC8C3ED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0786" y="3671343"/>
            <a:ext cx="1858962" cy="473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27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46" y="3101502"/>
            <a:ext cx="4826229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A9ADB-C456-4932-9A48-75529EA4136F}"/>
              </a:ext>
            </a:extLst>
          </p:cNvPr>
          <p:cNvSpPr/>
          <p:nvPr userDrawn="1"/>
        </p:nvSpPr>
        <p:spPr>
          <a:xfrm>
            <a:off x="-75414" y="1"/>
            <a:ext cx="5128181" cy="6858000"/>
          </a:xfrm>
          <a:prstGeom prst="rect">
            <a:avLst/>
          </a:prstGeom>
          <a:solidFill>
            <a:srgbClr val="23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11BDAD-1AD7-4495-B986-5DBCC113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402" y="941444"/>
            <a:ext cx="5727716" cy="49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4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01376" y="501389"/>
            <a:ext cx="9770254" cy="654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518" y="644657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4" y="6446579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9549" y="644657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D21C6AC3-9B97-4997-B7C3-266025B7FD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222" y="226755"/>
            <a:ext cx="336843" cy="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61B2-1CB8-42B0-94EB-01AC0C19F6CF}"/>
              </a:ext>
            </a:extLst>
          </p:cNvPr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4"/>
          <a:srcRect/>
          <a:stretch/>
        </p:blipFill>
        <p:spPr>
          <a:xfrm>
            <a:off x="11139675" y="226755"/>
            <a:ext cx="33576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2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5" r:id="rId5"/>
    <p:sldLayoutId id="2147483694" r:id="rId6"/>
    <p:sldLayoutId id="2147483696" r:id="rId7"/>
    <p:sldLayoutId id="2147483698" r:id="rId8"/>
    <p:sldLayoutId id="2147483701" r:id="rId9"/>
    <p:sldLayoutId id="2147483706" r:id="rId10"/>
  </p:sldLayoutIdLst>
  <p:txStyles>
    <p:titleStyle>
      <a:lvl1pPr algn="l" defTabSz="553938" rtl="0" eaLnBrk="1" latinLnBrk="0" hangingPunct="1">
        <a:lnSpc>
          <a:spcPct val="90000"/>
        </a:lnSpc>
        <a:spcBef>
          <a:spcPct val="0"/>
        </a:spcBef>
        <a:buNone/>
        <a:defRPr sz="2597" b="0" i="0" kern="1200" cap="none" baseline="0">
          <a:solidFill>
            <a:srgbClr val="231651"/>
          </a:solidFill>
          <a:latin typeface="Roboto Thin" panose="02000000000000000000" pitchFamily="2" charset="0"/>
          <a:ea typeface="+mj-ea"/>
          <a:cs typeface="+mj-cs"/>
        </a:defRPr>
      </a:lvl1pPr>
    </p:titleStyle>
    <p:bodyStyle>
      <a:lvl1pPr marL="261736" indent="-261703" algn="l" defTabSz="553938" rtl="0" eaLnBrk="1" latinLnBrk="0" hangingPunct="1">
        <a:lnSpc>
          <a:spcPct val="100000"/>
        </a:lnSpc>
        <a:spcBef>
          <a:spcPts val="605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1pPr>
      <a:lvl2pPr marL="523471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2pPr>
      <a:lvl3pPr marL="785207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3pPr>
      <a:lvl4pPr marL="1046942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4pPr>
      <a:lvl5pPr marL="1308678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5pPr>
      <a:lvl6pPr marL="152332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029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7267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4235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6969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3938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0906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7875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4844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1813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8782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5751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01375" y="501389"/>
            <a:ext cx="10436985" cy="654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518" y="644657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4" y="6446579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9549" y="644657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D21C6AC3-9B97-4997-B7C3-266025B7FD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0" y="5838813"/>
            <a:ext cx="336843" cy="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61B2-1CB8-42B0-94EB-01AC0C19F6CF}"/>
              </a:ext>
            </a:extLst>
          </p:cNvPr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4"/>
          <a:srcRect/>
          <a:stretch/>
        </p:blipFill>
        <p:spPr>
          <a:xfrm>
            <a:off x="351320" y="4963012"/>
            <a:ext cx="33576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8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73" r:id="rId2"/>
    <p:sldLayoutId id="2147483674" r:id="rId3"/>
    <p:sldLayoutId id="2147483675" r:id="rId4"/>
    <p:sldLayoutId id="2147483699" r:id="rId5"/>
    <p:sldLayoutId id="2147483700" r:id="rId6"/>
    <p:sldLayoutId id="2147483684" r:id="rId7"/>
    <p:sldLayoutId id="2147483704" r:id="rId8"/>
    <p:sldLayoutId id="2147483705" r:id="rId9"/>
    <p:sldLayoutId id="2147483683" r:id="rId10"/>
  </p:sldLayoutIdLst>
  <p:txStyles>
    <p:titleStyle>
      <a:lvl1pPr algn="l" defTabSz="553938" rtl="0" eaLnBrk="1" latinLnBrk="0" hangingPunct="1">
        <a:lnSpc>
          <a:spcPct val="90000"/>
        </a:lnSpc>
        <a:spcBef>
          <a:spcPct val="0"/>
        </a:spcBef>
        <a:buNone/>
        <a:defRPr sz="2597" b="0" i="0" kern="1200" cap="none" baseline="0">
          <a:solidFill>
            <a:srgbClr val="231651"/>
          </a:solidFill>
          <a:latin typeface="Roboto Thin" panose="02000000000000000000" pitchFamily="2" charset="0"/>
          <a:ea typeface="+mj-ea"/>
          <a:cs typeface="+mj-cs"/>
        </a:defRPr>
      </a:lvl1pPr>
    </p:titleStyle>
    <p:bodyStyle>
      <a:lvl1pPr marL="261736" indent="-261703" algn="l" defTabSz="553938" rtl="0" eaLnBrk="1" latinLnBrk="0" hangingPunct="1">
        <a:lnSpc>
          <a:spcPct val="100000"/>
        </a:lnSpc>
        <a:spcBef>
          <a:spcPts val="605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1pPr>
      <a:lvl2pPr marL="523471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2pPr>
      <a:lvl3pPr marL="785207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3pPr>
      <a:lvl4pPr marL="1046942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4pPr>
      <a:lvl5pPr marL="1308678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5pPr>
      <a:lvl6pPr marL="152332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029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7267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4235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6969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3938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0906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7875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4844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1813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8782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5751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ABB75B-5602-4873-8071-7080C3D338B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231651"/>
          </a:solidFill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rgbClr val="EFECE7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Velkommen til</a:t>
            </a: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129B5C-510E-42A6-99AC-DA22CFCB0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661" y="2733675"/>
            <a:ext cx="6924675" cy="1390650"/>
          </a:xfrm>
          <a:prstGeom prst="rect">
            <a:avLst/>
          </a:prstGeom>
        </p:spPr>
      </p:pic>
      <p:pic>
        <p:nvPicPr>
          <p:cNvPr id="8" name="Picture 7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D01D013-DFF0-4670-83D6-74186CE54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475" y="5447735"/>
            <a:ext cx="429848" cy="85328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3D002F95-73DA-41DC-9F9E-EF17CE7B6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045" y="5447736"/>
            <a:ext cx="428481" cy="853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71FED-E4BA-48ED-A425-7B8BAC341F7C}"/>
              </a:ext>
            </a:extLst>
          </p:cNvPr>
          <p:cNvSpPr txBox="1">
            <a:spLocks/>
          </p:cNvSpPr>
          <p:nvPr/>
        </p:nvSpPr>
        <p:spPr>
          <a:xfrm>
            <a:off x="4538507" y="4047667"/>
            <a:ext cx="311498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b-NO" sz="36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 </a:t>
            </a:r>
          </a:p>
          <a:p>
            <a:pPr algn="ctr"/>
            <a:r>
              <a:rPr lang="nb-NO" sz="24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- Kort versjon - </a:t>
            </a:r>
          </a:p>
        </p:txBody>
      </p:sp>
    </p:spTree>
    <p:extLst>
      <p:ext uri="{BB962C8B-B14F-4D97-AF65-F5344CB8AC3E}">
        <p14:creationId xmlns:p14="http://schemas.microsoft.com/office/powerpoint/2010/main" val="165682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7D44-297C-4145-A4DD-166085DD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FASILITATORGUIDE</a:t>
            </a:r>
          </a:p>
        </p:txBody>
      </p:sp>
      <p:pic>
        <p:nvPicPr>
          <p:cNvPr id="3" name="Picture 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E4E9F7A3-1A03-4F79-8349-C1676EF4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FBD26FD7-05D2-462B-AB82-E85A7B7D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C7B74B0-359D-3C72-E4F1-8DAAF2B6A0E3}"/>
              </a:ext>
            </a:extLst>
          </p:cNvPr>
          <p:cNvSpPr txBox="1"/>
          <p:nvPr/>
        </p:nvSpPr>
        <p:spPr>
          <a:xfrm>
            <a:off x="853766" y="3693073"/>
            <a:ext cx="229850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0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3549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A5A4-CBFD-4912-A119-BA707327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fasilitator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2EFD-DA84-4EBC-81BC-EF13F877E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  <a:ln>
            <a:noFill/>
          </a:ln>
        </p:spPr>
        <p:txBody>
          <a:bodyPr vert="horz" wrap="square" lIns="0" tIns="0" rIns="0" bIns="0" rtlCol="0" anchor="t">
            <a:normAutofit/>
          </a:bodyPr>
          <a:lstStyle/>
          <a:p>
            <a:pPr marL="261620" indent="-261620">
              <a:spcBef>
                <a:spcPts val="1200"/>
              </a:spcBef>
              <a:spcAft>
                <a:spcPts val="1200"/>
              </a:spcAft>
              <a:buClr>
                <a:srgbClr val="3D5471"/>
              </a:buClr>
              <a:buFont typeface="+mj-lt"/>
              <a:buAutoNum type="arabicPeriod"/>
            </a:pPr>
            <a:r>
              <a:rPr lang="nb-NO" sz="1200" b="1">
                <a:solidFill>
                  <a:schemeClr val="accent1"/>
                </a:solidFill>
              </a:rPr>
              <a:t>Mye i Start Smart </a:t>
            </a:r>
            <a:r>
              <a:rPr lang="nb-NO" sz="1200" b="1" err="1">
                <a:solidFill>
                  <a:schemeClr val="accent1"/>
                </a:solidFill>
              </a:rPr>
              <a:t>follow</a:t>
            </a:r>
            <a:r>
              <a:rPr lang="nb-NO" sz="1200" b="1">
                <a:solidFill>
                  <a:schemeClr val="accent1"/>
                </a:solidFill>
              </a:rPr>
              <a:t>-up er likt Start Smart. Gjør deg godt kjent med det som er annerledes i </a:t>
            </a:r>
            <a:r>
              <a:rPr lang="nb-NO" sz="1200" b="1" err="1">
                <a:solidFill>
                  <a:schemeClr val="accent1"/>
                </a:solidFill>
              </a:rPr>
              <a:t>follow</a:t>
            </a:r>
            <a:r>
              <a:rPr lang="nb-NO" sz="1200" b="1">
                <a:solidFill>
                  <a:schemeClr val="accent1"/>
                </a:solidFill>
              </a:rPr>
              <a:t>-up ved å lese gjennom innholdet i denne guiden. </a:t>
            </a:r>
            <a:endParaRPr lang="nb-NO"/>
          </a:p>
          <a:p>
            <a:pPr marL="261620" indent="-261620">
              <a:buClr>
                <a:srgbClr val="3D5471"/>
              </a:buClr>
              <a:buFont typeface="+mj-lt"/>
              <a:buAutoNum type="arabicPeriod"/>
            </a:pPr>
            <a:r>
              <a:rPr lang="nb-NO" sz="1200" b="1">
                <a:solidFill>
                  <a:schemeClr val="accent1"/>
                </a:solidFill>
                <a:effectLst/>
              </a:rPr>
              <a:t>Forbered workshopen ved å:</a:t>
            </a:r>
            <a:endParaRPr lang="nb-NO" sz="1200" b="1">
              <a:solidFill>
                <a:schemeClr val="accent1"/>
              </a:solidFill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>
                <a:solidFill>
                  <a:srgbClr val="000000"/>
                </a:solidFill>
                <a:effectLst/>
              </a:rPr>
              <a:t>Forankre prosessen med lederen for teamet dersom dette ikke er deg. </a:t>
            </a:r>
            <a:endParaRPr lang="nb-NO" sz="1100" dirty="0">
              <a:solidFill>
                <a:srgbClr val="000000"/>
              </a:solidFill>
              <a:effectLst/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>
                <a:solidFill>
                  <a:srgbClr val="000000"/>
                </a:solidFill>
                <a:effectLst/>
              </a:rPr>
              <a:t>Sende møteinnkalling hvor dere setter av ca. </a:t>
            </a:r>
            <a:r>
              <a:rPr lang="nb-NO" sz="1100"/>
              <a:t>2 </a:t>
            </a:r>
            <a:r>
              <a:rPr lang="nb-NO" sz="1100">
                <a:effectLst/>
              </a:rPr>
              <a:t>timer </a:t>
            </a:r>
            <a:r>
              <a:rPr lang="nb-NO" sz="1100">
                <a:solidFill>
                  <a:srgbClr val="000000"/>
                </a:solidFill>
                <a:effectLst/>
              </a:rPr>
              <a:t>(</a:t>
            </a:r>
            <a:r>
              <a:rPr lang="nb-NO" sz="1100">
                <a:solidFill>
                  <a:srgbClr val="000000"/>
                </a:solidFill>
              </a:rPr>
              <a:t>estimat </a:t>
            </a:r>
            <a:r>
              <a:rPr lang="nb-NO" sz="1100">
                <a:solidFill>
                  <a:srgbClr val="000000"/>
                </a:solidFill>
                <a:effectLst/>
              </a:rPr>
              <a:t>basert på team med 6 personer, hvis dere er flere så </a:t>
            </a:r>
            <a:r>
              <a:rPr lang="nb-NO" sz="1100" err="1">
                <a:solidFill>
                  <a:srgbClr val="000000"/>
                </a:solidFill>
                <a:effectLst/>
              </a:rPr>
              <a:t>beregn</a:t>
            </a:r>
            <a:r>
              <a:rPr lang="nb-NO" sz="1100">
                <a:solidFill>
                  <a:srgbClr val="000000"/>
                </a:solidFill>
                <a:effectLst/>
              </a:rPr>
              <a:t> gjerne mer tid). </a:t>
            </a:r>
            <a:endParaRPr lang="nb-NO" sz="1100" dirty="0">
              <a:solidFill>
                <a:srgbClr val="000000"/>
              </a:solidFill>
              <a:effectLst/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Orientere om at alle i forkant forbereder seg på å reflektere rundt egne bidrag i teamet og hva de har satt pris på ved de andre. </a:t>
            </a:r>
            <a:endParaRPr lang="nb-NO" sz="1100" dirty="0">
              <a:effectLst/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>
                <a:solidFill>
                  <a:srgbClr val="000000"/>
                </a:solidFill>
                <a:effectLst/>
              </a:rPr>
              <a:t>Vi anbefaler å samle teamet fysisk, men det kan også gjennomføres digitalt. Hybrid er ikke anbefalt.</a:t>
            </a:r>
            <a:endParaRPr lang="nb-NO" sz="1100" dirty="0">
              <a:solidFill>
                <a:srgbClr val="000000"/>
              </a:solidFill>
              <a:effectLst/>
            </a:endParaRPr>
          </a:p>
          <a:p>
            <a:pPr marL="261620" indent="-261620">
              <a:spcBef>
                <a:spcPts val="1200"/>
              </a:spcBef>
              <a:buClr>
                <a:srgbClr val="3D5471"/>
              </a:buClr>
              <a:buFont typeface="+mj-lt"/>
              <a:buAutoNum type="arabicPeriod"/>
            </a:pPr>
            <a:r>
              <a:rPr lang="nb-NO" sz="1200" b="1">
                <a:solidFill>
                  <a:schemeClr val="accent1"/>
                </a:solidFill>
              </a:rPr>
              <a:t>Klargjør utstyr:</a:t>
            </a:r>
            <a:br>
              <a:rPr lang="nb-NO" sz="1200" b="1"/>
            </a:br>
            <a:r>
              <a:rPr lang="nb-NO" sz="1100" i="1"/>
              <a:t>Hvis teamet møtes fysisk: 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 err="1"/>
              <a:t>Print</a:t>
            </a:r>
            <a:r>
              <a:rPr lang="nb-NO" sz="1100"/>
              <a:t> ut teamkontrakten i A0 - alternativt skriv opp overskriftene i teamkontrakten på et stort </a:t>
            </a:r>
            <a:r>
              <a:rPr lang="nb-NO" sz="1100" err="1"/>
              <a:t>whiteboard</a:t>
            </a:r>
            <a:r>
              <a:rPr lang="nb-NO" sz="1100"/>
              <a:t>/flippover.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Post-its, gjerne en blokk for hver deltaker i forskjellige farger.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Tusjer/penner til å skrive på </a:t>
            </a:r>
            <a:r>
              <a:rPr lang="nb-NO" sz="1100" err="1"/>
              <a:t>post-its</a:t>
            </a:r>
            <a:r>
              <a:rPr lang="nb-NO" sz="1100"/>
              <a:t>.</a:t>
            </a:r>
            <a:endParaRPr lang="nb-NO" sz="1100" dirty="0"/>
          </a:p>
          <a:p>
            <a:pPr marL="523240" lvl="1" indent="-261620">
              <a:spcAft>
                <a:spcPts val="1200"/>
              </a:spcAft>
              <a:buFont typeface="Wingdings 3" panose="05040102010807070707" pitchFamily="18" charset="2"/>
              <a:buChar char=""/>
            </a:pPr>
            <a:r>
              <a:rPr lang="nb-NO" sz="1100"/>
              <a:t>Klokke eller timer.</a:t>
            </a:r>
            <a:endParaRPr lang="nb-NO" sz="1200" i="1" dirty="0"/>
          </a:p>
          <a:p>
            <a:pPr marL="261620" lvl="1" indent="0">
              <a:buNone/>
            </a:pPr>
            <a:r>
              <a:rPr lang="nb-NO" sz="1100" i="1"/>
              <a:t>Hvis teamet møtes digitalt:</a:t>
            </a:r>
            <a:endParaRPr lang="nb-NO" sz="110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Bruk MURAL-versjonen av Start Smart </a:t>
            </a:r>
            <a:r>
              <a:rPr lang="nb-NO" sz="1100" err="1"/>
              <a:t>follow</a:t>
            </a:r>
            <a:r>
              <a:rPr lang="nb-NO" sz="1100"/>
              <a:t>-up eller et digitalt </a:t>
            </a:r>
            <a:r>
              <a:rPr lang="nb-NO" sz="1100" err="1"/>
              <a:t>whiteboard</a:t>
            </a:r>
            <a:r>
              <a:rPr lang="nb-NO" sz="1100"/>
              <a:t> hvor du setter opp feltene i teamkontrakten.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Gjør deg godt kjent med hvordan verktøyet fungerer slik at du kan hjelpe deltakerne å ta det i bruk.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Til nøds kan dere </a:t>
            </a:r>
            <a:r>
              <a:rPr lang="nb-NO" sz="1100" err="1"/>
              <a:t>samskrive</a:t>
            </a:r>
            <a:r>
              <a:rPr lang="nb-NO" sz="1100"/>
              <a:t> i et felles dokument (f.eks. Word online eller Google </a:t>
            </a:r>
            <a:r>
              <a:rPr lang="nb-NO" sz="1100" err="1"/>
              <a:t>docs</a:t>
            </a:r>
            <a:r>
              <a:rPr lang="nb-NO" sz="1100"/>
              <a:t>).</a:t>
            </a:r>
            <a:br>
              <a:rPr lang="nb-NO" sz="1100"/>
            </a:b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06384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- 1/4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E4CDC-1F24-41B2-820D-4D073202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wrap="square" anchor="t">
            <a:normAutofit/>
          </a:bodyPr>
          <a:lstStyle/>
          <a:p>
            <a:pPr marL="33" indent="0">
              <a:spcAft>
                <a:spcPts val="1200"/>
              </a:spcAft>
              <a:buNone/>
            </a:pPr>
            <a:r>
              <a:rPr lang="nb-NO" sz="1100" dirty="0"/>
              <a:t>Opplegget i denne workshopen forutsetter god tidsstyring. Vær obs på tiden, og sett av noe tid "til overs" om du forventer at noen aktiviteter tar lengre.</a:t>
            </a:r>
          </a:p>
          <a:p>
            <a:pPr marL="33" indent="0">
              <a:spcAft>
                <a:spcPts val="600"/>
              </a:spcAft>
              <a:buNone/>
            </a:pPr>
            <a:r>
              <a:rPr lang="nb-NO" sz="1400" b="1" dirty="0">
                <a:solidFill>
                  <a:schemeClr val="accent1"/>
                </a:solidFill>
              </a:rPr>
              <a:t>1. AGENDA, INNSJEKK OG OPPFRISKING 15 min</a:t>
            </a:r>
          </a:p>
          <a:p>
            <a:pPr marL="33" indent="0">
              <a:buNone/>
            </a:pPr>
            <a:r>
              <a:rPr lang="nb-NO" sz="1100" b="1" dirty="0">
                <a:solidFill>
                  <a:srgbClr val="231651"/>
                </a:solidFill>
              </a:rPr>
              <a:t>A. AGENDA </a:t>
            </a:r>
            <a:r>
              <a:rPr lang="nb-NO" sz="1100" dirty="0">
                <a:solidFill>
                  <a:schemeClr val="accent1"/>
                </a:solidFill>
              </a:rPr>
              <a:t>5 min</a:t>
            </a:r>
          </a:p>
          <a:p>
            <a:pPr>
              <a:buClr>
                <a:srgbClr val="FF3300"/>
              </a:buClr>
            </a:pPr>
            <a:r>
              <a:rPr lang="nb-NO" sz="1100" dirty="0"/>
              <a:t>Ta utgangspunkt i foreslått mal og gå gjennom hva som skal skje i denne økten.</a:t>
            </a:r>
          </a:p>
          <a:p>
            <a:pPr>
              <a:spcAft>
                <a:spcPts val="1200"/>
              </a:spcAft>
            </a:pPr>
            <a:r>
              <a:rPr lang="nb-NO" sz="1100" dirty="0"/>
              <a:t>Avklar om det er noen spørsmål eller innspill til dette. </a:t>
            </a:r>
          </a:p>
          <a:p>
            <a:pPr marL="33" indent="0">
              <a:buNone/>
            </a:pPr>
            <a:r>
              <a:rPr lang="nb-NO" sz="1100" b="1" dirty="0">
                <a:solidFill>
                  <a:srgbClr val="231651"/>
                </a:solidFill>
              </a:rPr>
              <a:t>B. INNSJEKK </a:t>
            </a:r>
            <a:r>
              <a:rPr lang="nb-NO" sz="1100" dirty="0">
                <a:solidFill>
                  <a:schemeClr val="accent1"/>
                </a:solidFill>
              </a:rPr>
              <a:t>5 min</a:t>
            </a:r>
          </a:p>
          <a:p>
            <a:r>
              <a:rPr lang="nb-NO" sz="1100" dirty="0"/>
              <a:t>I denne prosessen anbefaler vi å starte med en innsjekk med å be deltakerne si et par ord om hvordan du har det i dag.</a:t>
            </a:r>
          </a:p>
          <a:p>
            <a:pPr>
              <a:spcAft>
                <a:spcPts val="1200"/>
              </a:spcAft>
            </a:pPr>
            <a:r>
              <a:rPr lang="nb-NO" sz="1100" dirty="0"/>
              <a:t>Gjennomfør innsjekken muntlig "rundt bordet" og la alle få prate omtrent like mye.</a:t>
            </a:r>
          </a:p>
          <a:p>
            <a:pPr marL="33" indent="0">
              <a:buNone/>
            </a:pPr>
            <a:r>
              <a:rPr lang="nb-NO" sz="1100" b="1" dirty="0">
                <a:solidFill>
                  <a:srgbClr val="231651"/>
                </a:solidFill>
              </a:rPr>
              <a:t>C. OPPFRISKING </a:t>
            </a:r>
            <a:r>
              <a:rPr lang="nb-NO" sz="1100" dirty="0">
                <a:solidFill>
                  <a:srgbClr val="231651"/>
                </a:solidFill>
              </a:rPr>
              <a:t>5 min</a:t>
            </a:r>
          </a:p>
          <a:p>
            <a:pPr marL="33" indent="0">
              <a:buNone/>
            </a:pPr>
            <a:r>
              <a:rPr lang="nb-NO" sz="1100" dirty="0"/>
              <a:t>La hver deltaker lese gjennom teamkontrakten fra forrige Start Smart for å friske opp hva gruppen kom frem til da.</a:t>
            </a:r>
          </a:p>
          <a:p>
            <a:pPr marL="33" indent="0">
              <a:buNone/>
            </a:pPr>
            <a:endParaRPr lang="nb-NO" sz="1100" dirty="0"/>
          </a:p>
          <a:p>
            <a:endParaRPr lang="nb-NO" sz="1100" dirty="0"/>
          </a:p>
          <a:p>
            <a:endParaRPr lang="nb-NO" sz="1100" dirty="0"/>
          </a:p>
          <a:p>
            <a:endParaRPr lang="nb-NO" sz="1100" dirty="0"/>
          </a:p>
          <a:p>
            <a:pPr marL="33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445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– 2/4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A2D7-9502-4960-94A5-C1329F11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33" indent="0">
              <a:spcAft>
                <a:spcPts val="600"/>
              </a:spcAft>
              <a:buNone/>
            </a:pPr>
            <a:r>
              <a:rPr lang="nb-NO" sz="1400" b="1">
                <a:solidFill>
                  <a:schemeClr val="accent1"/>
                </a:solidFill>
              </a:rPr>
              <a:t>2. JUSTERE TEAMKONTRAKT - ca. 1,5 time</a:t>
            </a:r>
          </a:p>
          <a:p>
            <a:pPr marL="261620" indent="-261620"/>
            <a:r>
              <a:rPr lang="nb-NO" sz="1100"/>
              <a:t>På alle punktene i teamkontrakten anbefaler vi at deltakerne først tenker</a:t>
            </a:r>
            <a:r>
              <a:rPr lang="nb-NO" sz="1100">
                <a:solidFill>
                  <a:srgbClr val="FF0000"/>
                </a:solidFill>
              </a:rPr>
              <a:t> </a:t>
            </a:r>
            <a:r>
              <a:rPr lang="nb-NO" sz="1100"/>
              <a:t>2-3 min individuelt og noterer sine innspill på </a:t>
            </a:r>
            <a:r>
              <a:rPr lang="nb-NO" sz="1100" err="1"/>
              <a:t>post-its</a:t>
            </a:r>
            <a:r>
              <a:rPr lang="nb-NO" sz="1100"/>
              <a:t>. Deretter deler en og en deltaker hva hen har skrevet og henger opp </a:t>
            </a:r>
            <a:r>
              <a:rPr lang="nb-NO" sz="1100" err="1"/>
              <a:t>post-it</a:t>
            </a:r>
            <a:r>
              <a:rPr lang="nb-NO" sz="1100"/>
              <a:t> på dedikert område i kontrakten. Her er det rom for kort utdypelse, evt. avklarende spørsmål fra medlemmer i gruppen hvis noe oppleves uklart. Om deltakerne skriver lapper med likt innhold, kan disse henges oppå hverandre. </a:t>
            </a:r>
            <a:endParaRPr lang="nb-NO" sz="1100" dirty="0"/>
          </a:p>
          <a:p>
            <a:pPr marL="261620" indent="-261620"/>
            <a:r>
              <a:rPr lang="nb-NO" sz="1100"/>
              <a:t>Som </a:t>
            </a:r>
            <a:r>
              <a:rPr lang="nb-NO" sz="1100" err="1"/>
              <a:t>fasilitator</a:t>
            </a:r>
            <a:r>
              <a:rPr lang="nb-NO" sz="1100"/>
              <a:t> for økten kan du bli spurt om f.eks. 'Hvordan skal vi svare på dette spørsmålet?’ eller ‘Hva er det du forventer at vi skal si her?’. </a:t>
            </a:r>
            <a:br>
              <a:rPr lang="nb-NO" sz="1100"/>
            </a:br>
            <a:r>
              <a:rPr lang="nb-NO" sz="1100"/>
              <a:t>Det er viktig å forstå at Start Smart bidrar med en metodikk for teamet, heller enn innhold. Derfor er alle svar gyldige. </a:t>
            </a:r>
          </a:p>
          <a:p>
            <a:pPr marL="261620" indent="-261620">
              <a:spcAft>
                <a:spcPts val="1200"/>
              </a:spcAft>
              <a:buClr>
                <a:srgbClr val="FF3300"/>
              </a:buClr>
            </a:pPr>
            <a:r>
              <a:rPr lang="nb-NO" sz="1100"/>
              <a:t>Det vil være en god idé å parkere samtaler som synes å ta for mye tid av teamet eller ligger utenfor tema til en senere anledning. Disse kan noteres på 'parkeringsplassen’ (slide 9) og </a:t>
            </a:r>
            <a:r>
              <a:rPr lang="nb-NO" sz="1100">
                <a:effectLst/>
                <a:latin typeface="+mn-lt"/>
              </a:rPr>
              <a:t>tas opp i et annet relevant fora/møte</a:t>
            </a:r>
            <a:r>
              <a:rPr lang="nb-NO" sz="1100"/>
              <a:t>.</a:t>
            </a:r>
          </a:p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</a:rPr>
              <a:t>A) HVA er det vi skal få til videre? - MÅL og FORMÅL   15 min</a:t>
            </a:r>
            <a:endParaRPr lang="nb-NO" sz="1100">
              <a:solidFill>
                <a:schemeClr val="accent1"/>
              </a:solidFill>
            </a:endParaRPr>
          </a:p>
          <a:p>
            <a:pPr>
              <a:buFont typeface="+mj-lt"/>
              <a:buAutoNum type="arabicPeriod"/>
            </a:pPr>
            <a:r>
              <a:rPr lang="nb-NO" sz="1100"/>
              <a:t>Still spørsmålet:</a:t>
            </a:r>
            <a:r>
              <a:rPr lang="nb-NO" sz="1100" b="1"/>
              <a:t> </a:t>
            </a:r>
            <a:r>
              <a:rPr lang="nb-NO" sz="1100" b="1">
                <a:solidFill>
                  <a:schemeClr val="accent1"/>
                </a:solidFill>
              </a:rPr>
              <a:t>Hva er det vi som team ønsker å oppnå videre fremover? </a:t>
            </a:r>
            <a:r>
              <a:rPr lang="nb-NO" sz="1100"/>
              <a:t>Presiser at mål for teamet bør være gjennomførbart, målbart og tidsbegrenset.</a:t>
            </a:r>
            <a:endParaRPr lang="nb-NO" sz="1100" dirty="0"/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På punktet om teamets mål er det viktig at det er samsvar mellom innspillene, men de trenger ikke være helt like. </a:t>
            </a:r>
            <a:r>
              <a:rPr lang="nb-NO" sz="1100" err="1"/>
              <a:t>Fasilitator</a:t>
            </a:r>
            <a:r>
              <a:rPr lang="nb-NO" sz="1100"/>
              <a:t> oppsummerer det som er kommet inn, og sjekker med gruppen om det ser greit ut. 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>
                <a:solidFill>
                  <a:srgbClr val="000000"/>
                </a:solidFill>
                <a:effectLst/>
              </a:rPr>
              <a:t>Hvis det oppstår uenighet i </a:t>
            </a:r>
            <a:r>
              <a:rPr lang="nb-NO" sz="1100">
                <a:solidFill>
                  <a:srgbClr val="000000"/>
                </a:solidFill>
              </a:rPr>
              <a:t>teamet</a:t>
            </a:r>
            <a:r>
              <a:rPr lang="nb-NO" sz="1100">
                <a:solidFill>
                  <a:srgbClr val="000000"/>
                </a:solidFill>
                <a:effectLst/>
              </a:rPr>
              <a:t>, som ikke kan avklares av en evt. leder der og da, anbefales det å komme tilbake til dette ved første anledning etter workshopen.</a:t>
            </a:r>
          </a:p>
          <a:p>
            <a:pPr marL="261620" indent="-261620"/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4210888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17B9-CE40-43DA-AF08-642FB8BD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– 3/4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1DF2-09DE-494E-BBEC-3EA566D87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  <a:effectLst/>
              </a:rPr>
              <a:t>C. HVEM er vi i dette teamet nå? 30 min</a:t>
            </a:r>
            <a:br>
              <a:rPr lang="nb-NO" sz="1100" b="1">
                <a:solidFill>
                  <a:schemeClr val="accent1"/>
                </a:solidFill>
                <a:effectLst/>
              </a:rPr>
            </a:br>
            <a:r>
              <a:rPr lang="nb-NO" sz="1100" b="1">
                <a:solidFill>
                  <a:schemeClr val="accent1"/>
                </a:solidFill>
                <a:effectLst/>
              </a:rPr>
              <a:t>Ny innsikt om oss selv og hverandre. 5 min individuell forberedelse + 4 min per pers. En deltaker i fokus om gangen. </a:t>
            </a:r>
            <a:endParaRPr lang="nb-NO">
              <a:solidFill>
                <a:schemeClr val="accent1"/>
              </a:solidFill>
            </a:endParaRP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Be hver deltaker tenke gjennom de to spørsmålene individuelt: </a:t>
            </a:r>
          </a:p>
          <a:p>
            <a:pPr marL="547485" lvl="1" indent="-285750">
              <a:buFont typeface="+mj-lt"/>
              <a:buAutoNum type="romanLcPeriod"/>
            </a:pPr>
            <a:r>
              <a:rPr lang="nb-NO" sz="1100" b="1">
                <a:solidFill>
                  <a:srgbClr val="231651"/>
                </a:solidFill>
              </a:rPr>
              <a:t>Hva opplever jeg å ha bidratt med i teamet og hva ønsker jeg å justere fremover? </a:t>
            </a:r>
          </a:p>
          <a:p>
            <a:pPr marL="547485" lvl="1" indent="-285750">
              <a:buFont typeface="+mj-lt"/>
              <a:buAutoNum type="romanLcPeriod"/>
            </a:pPr>
            <a:r>
              <a:rPr lang="nb-NO" sz="1100" b="1">
                <a:solidFill>
                  <a:srgbClr val="231651"/>
                </a:solidFill>
              </a:rPr>
              <a:t>Formuler en setning om hva du har satt pris på ved hver enkelt person i teamet i samarbeidet dere i mellom. </a:t>
            </a:r>
            <a:endParaRPr lang="nb-NO" sz="1100"/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Begynn med en deltaker og la hen dele sitt svar på det første spørsmålet, deretter lar du de andre i gruppen dele sin setning om hva hen har satt pris på i samarbeidet med deltakeren. Fortsett runden til alle har vær gjennom. Hvis gruppen er stor behøver ikke alle å gi tilbakemelding til hver enkelt.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Når alle har presentert og fått tilbakemeldinger kan </a:t>
            </a:r>
            <a:r>
              <a:rPr lang="nb-NO" sz="1100" err="1"/>
              <a:t>fasilitator</a:t>
            </a:r>
            <a:r>
              <a:rPr lang="nb-NO" sz="1100"/>
              <a:t> kort høre med gruppen hvis det er tid: Hvordan var dette? Hva kan vi ta med oss videre fra denne runden?  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Her er det fort gjort å gå over på tiden, så bruk gjerne mobilen med nedtelling på 4 min person.</a:t>
            </a:r>
            <a:endParaRPr lang="nb-NO"/>
          </a:p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</a:rPr>
              <a:t>D. HVORDAN skal vi arbeide sammen? 45 min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nb-NO" sz="1100"/>
              <a:t>Under hvert av de påfølgende punktene vil du spørre gruppen om hva som har fungert godt og hva de ønsker å justere siden sist Start Smart. La deltakerne få tenke seg om og dele sine svar på begge disse spørsmålene samtidig.</a:t>
            </a:r>
          </a:p>
          <a:p>
            <a:pPr marL="0" indent="0">
              <a:buNone/>
            </a:pPr>
            <a:r>
              <a:rPr lang="nb-NO" sz="1100" b="1">
                <a:solidFill>
                  <a:schemeClr val="tx2"/>
                </a:solidFill>
              </a:rPr>
              <a:t>ROLLER OG ANSVAR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Henvis til det opprinnelige spørsmålet i Start Smart </a:t>
            </a:r>
            <a:r>
              <a:rPr lang="nb-NO" sz="1100" i="1">
                <a:solidFill>
                  <a:schemeClr val="tx2"/>
                </a:solidFill>
              </a:rPr>
              <a:t>Hvilke roller trenger vi i denne gruppen for å levere på mål og ambisjon vi har satt oss</a:t>
            </a:r>
            <a:r>
              <a:rPr lang="nb-NO" sz="1100"/>
              <a:t>? Inviter gruppen til å nå vurdere: </a:t>
            </a:r>
            <a:r>
              <a:rPr lang="nb-NO" sz="1100" b="1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Etter at alle har fått hengt opp sine lapper og gitt sine innspill oppsummerer du det som er kommet inn, sjekk med gruppen om det ser greit ut. </a:t>
            </a: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749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4/4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3D8E-7104-4279-A342-1E783908C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100" b="1">
                <a:solidFill>
                  <a:schemeClr val="tx2"/>
                </a:solidFill>
              </a:rPr>
              <a:t>ARBEIDSFORM  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Henvis til det opprinnelige spørsmålet i Start Smart </a:t>
            </a:r>
            <a:r>
              <a:rPr lang="nb-NO" sz="1100" i="1">
                <a:solidFill>
                  <a:schemeClr val="tx2"/>
                </a:solidFill>
              </a:rPr>
              <a:t>Hvordan kan vi best organisere arbeidet vårt for å lykkes med oppgavene og målene vi har? </a:t>
            </a:r>
            <a:r>
              <a:rPr lang="nb-NO" sz="1100"/>
              <a:t>Inviter gruppen til å nå vurdere: </a:t>
            </a:r>
            <a:r>
              <a:rPr lang="nb-NO" sz="1100" b="1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Etter at alle har fått hengt opp sine lapper og gitt sine innspill oppsummerer du det som er kommet inn, sjekk med gruppen om det ser greit ut. </a:t>
            </a:r>
            <a:endParaRPr lang="nb-NO" sz="1100" b="1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1100" b="1">
                <a:solidFill>
                  <a:schemeClr val="tx2"/>
                </a:solidFill>
              </a:rPr>
              <a:t>SPILLEREGLER   15 min</a:t>
            </a:r>
            <a:endParaRPr lang="nb-NO">
              <a:solidFill>
                <a:schemeClr val="tx2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nb-NO" sz="1100"/>
              <a:t>Henvis til det opprinnelige spørsmålet i Start Smart </a:t>
            </a:r>
            <a:r>
              <a:rPr lang="nb-NO" sz="1100" i="1">
                <a:solidFill>
                  <a:schemeClr val="tx2"/>
                </a:solidFill>
              </a:rPr>
              <a:t>Hvilke spilleregler bør vi ha for å jobbe best sammen som et team?  </a:t>
            </a:r>
            <a:r>
              <a:rPr lang="nb-NO" sz="1100"/>
              <a:t>Inviter gruppen til å nå vurdere: </a:t>
            </a:r>
            <a:r>
              <a:rPr lang="nb-NO" sz="1100" b="1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Etter alle har delt, sjekk med gruppen om det ser greit ut. Er det gode spilleregler som støtter opp under mål og arbeidsform? </a:t>
            </a:r>
          </a:p>
          <a:p>
            <a:pPr marL="33" indent="0">
              <a:spcAft>
                <a:spcPts val="600"/>
              </a:spcAft>
              <a:buNone/>
            </a:pPr>
            <a:r>
              <a:rPr lang="nb-NO" sz="1400" b="1">
                <a:solidFill>
                  <a:schemeClr val="accent1"/>
                </a:solidFill>
              </a:rPr>
              <a:t>3. OPPSUMMERING OG UTSJEKK  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 err="1"/>
              <a:t>Fasilitator</a:t>
            </a:r>
            <a:r>
              <a:rPr lang="nb-NO" sz="1100"/>
              <a:t> eller teamlederen oppsummerer hva det er enighet om, hva som evt. fortsatt er uklart og hvordan dette følges opp. Noter ned aksjonspunkter med ansvarlige som kan følge opp.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Avklar når oppsummert og justert teamkontrakt skal være klart. 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Gjennomfør en kort utsjekk hvor alle deltakerne får lik tid til å si noe om hvordan det har vært å jobbe sammen i dag.</a:t>
            </a:r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0" indent="0">
              <a:buNone/>
            </a:pPr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475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2">
            <a:extLst>
              <a:ext uri="{FF2B5EF4-FFF2-40B4-BE49-F238E27FC236}">
                <a16:creationId xmlns:a16="http://schemas.microsoft.com/office/drawing/2014/main" id="{60DBEE2B-A91B-40E6-A4D4-9BBDFD8EBBD2}"/>
              </a:ext>
            </a:extLst>
          </p:cNvPr>
          <p:cNvSpPr txBox="1"/>
          <p:nvPr/>
        </p:nvSpPr>
        <p:spPr>
          <a:xfrm>
            <a:off x="1048716" y="4073217"/>
            <a:ext cx="34386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100" i="1">
                <a:latin typeface="Roboto Thin" panose="02000000000000000000" pitchFamily="2" charset="0"/>
              </a:rPr>
              <a:t>Hvilke roller trenger vi i denne gruppen for å levere på </a:t>
            </a:r>
            <a:br>
              <a:rPr lang="nb-NO" sz="1100" i="1">
                <a:latin typeface="Roboto Thin" panose="02000000000000000000" pitchFamily="2" charset="0"/>
              </a:rPr>
            </a:br>
            <a:r>
              <a:rPr lang="nb-NO" sz="1100" i="1">
                <a:latin typeface="Roboto Thin" panose="02000000000000000000" pitchFamily="2" charset="0"/>
              </a:rPr>
              <a:t>mål og ambisjon vi har satt oss?</a:t>
            </a:r>
          </a:p>
          <a:p>
            <a:r>
              <a:rPr lang="nb-NO" sz="1100" b="0">
                <a:latin typeface="Roboto Thin" panose="02000000000000000000" pitchFamily="2" charset="0"/>
              </a:rPr>
              <a:t>Hva har fungert godt? </a:t>
            </a:r>
          </a:p>
          <a:p>
            <a:r>
              <a:rPr lang="nb-NO" sz="1100">
                <a:latin typeface="Roboto Thin" panose="02000000000000000000" pitchFamily="2" charset="0"/>
              </a:rPr>
              <a:t>Hva ønsker vi å justere? </a:t>
            </a:r>
            <a:r>
              <a:rPr lang="nb-NO" sz="1100" b="0">
                <a:latin typeface="Roboto Thin" panose="02000000000000000000" pitchFamily="2" charset="0"/>
              </a:rPr>
              <a:t> </a:t>
            </a:r>
          </a:p>
          <a:p>
            <a:r>
              <a:rPr lang="nb-NO" sz="120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r>
              <a:rPr lang="nb-NO" sz="1200" i="0">
                <a:solidFill>
                  <a:schemeClr val="accent4"/>
                </a:solidFill>
                <a:latin typeface="Roboto Thin" panose="02000000000000000000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D8668-56FA-43F6-97B3-BEE56B20770B}"/>
              </a:ext>
            </a:extLst>
          </p:cNvPr>
          <p:cNvSpPr>
            <a:spLocks/>
          </p:cNvSpPr>
          <p:nvPr/>
        </p:nvSpPr>
        <p:spPr>
          <a:xfrm>
            <a:off x="914401" y="248345"/>
            <a:ext cx="3985589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/>
                </a:solidFill>
                <a:latin typeface="Roboto Thin" panose="02000000000000000000" pitchFamily="2" charset="0"/>
              </a:rPr>
              <a:t>Oppstart: Forklar Start Smart</a:t>
            </a:r>
            <a:endParaRPr lang="nb-NO" sz="1200" dirty="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28C2CA-9B1F-401F-BEFE-4C2B300E23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1775640" y="2369245"/>
            <a:ext cx="4611688" cy="369888"/>
          </a:xfrm>
        </p:spPr>
        <p:txBody>
          <a:bodyPr>
            <a:normAutofit fontScale="90000"/>
          </a:bodyPr>
          <a:lstStyle/>
          <a:p>
            <a:pPr algn="r"/>
            <a:r>
              <a:rPr lang="nb-NO" err="1">
                <a:solidFill>
                  <a:schemeClr val="accent4"/>
                </a:solidFill>
              </a:rPr>
              <a:t>Fasilitatorark</a:t>
            </a:r>
            <a:r>
              <a:rPr lang="nb-NO">
                <a:solidFill>
                  <a:schemeClr val="accent4"/>
                </a:solidFill>
              </a:rPr>
              <a:t> med hjelpespørsmål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BFAE6-1A6B-4515-A8C0-DBD7C57FC57B}"/>
              </a:ext>
            </a:extLst>
          </p:cNvPr>
          <p:cNvSpPr>
            <a:spLocks/>
          </p:cNvSpPr>
          <p:nvPr/>
        </p:nvSpPr>
        <p:spPr>
          <a:xfrm>
            <a:off x="914402" y="949185"/>
            <a:ext cx="10919995" cy="527767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96B659-F3EA-4DF7-9563-058A13F32FED}"/>
              </a:ext>
            </a:extLst>
          </p:cNvPr>
          <p:cNvSpPr/>
          <p:nvPr/>
        </p:nvSpPr>
        <p:spPr>
          <a:xfrm>
            <a:off x="1029277" y="3358155"/>
            <a:ext cx="10716430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45E5C6-9BBD-4CB1-921F-3A53B6C9AEAA}"/>
              </a:ext>
            </a:extLst>
          </p:cNvPr>
          <p:cNvSpPr/>
          <p:nvPr/>
        </p:nvSpPr>
        <p:spPr>
          <a:xfrm>
            <a:off x="6539732" y="1259536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81998-2373-401A-B685-7D28CD5973FD}"/>
              </a:ext>
            </a:extLst>
          </p:cNvPr>
          <p:cNvSpPr/>
          <p:nvPr/>
        </p:nvSpPr>
        <p:spPr>
          <a:xfrm>
            <a:off x="6539732" y="1593575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50656B-72A2-4DAE-B78D-1C507E71420E}"/>
              </a:ext>
            </a:extLst>
          </p:cNvPr>
          <p:cNvCxnSpPr>
            <a:cxnSpLocks/>
          </p:cNvCxnSpPr>
          <p:nvPr/>
        </p:nvCxnSpPr>
        <p:spPr>
          <a:xfrm>
            <a:off x="914402" y="3201744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A293F3A-4C77-436C-86A1-970E8BA9EBD5}"/>
              </a:ext>
            </a:extLst>
          </p:cNvPr>
          <p:cNvSpPr/>
          <p:nvPr/>
        </p:nvSpPr>
        <p:spPr>
          <a:xfrm>
            <a:off x="6465887" y="1292702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24C43D-12BE-4EEE-B5B7-CD7F09A019F2}"/>
              </a:ext>
            </a:extLst>
          </p:cNvPr>
          <p:cNvSpPr/>
          <p:nvPr/>
        </p:nvSpPr>
        <p:spPr>
          <a:xfrm>
            <a:off x="951542" y="3396254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B0D7C7-DCD5-4236-9D77-DCBDF046088B}"/>
              </a:ext>
            </a:extLst>
          </p:cNvPr>
          <p:cNvSpPr txBox="1"/>
          <p:nvPr/>
        </p:nvSpPr>
        <p:spPr>
          <a:xfrm>
            <a:off x="6539731" y="1854132"/>
            <a:ext cx="514687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 </a:t>
            </a:r>
          </a:p>
          <a:p>
            <a:r>
              <a:rPr lang="nb-NO" sz="1200" b="0" i="0">
                <a:latin typeface="Roboto Thin" panose="02000000000000000000" pitchFamily="2" charset="0"/>
              </a:rPr>
              <a:t>Hva opplever jeg å ha bidratt med i teamet og hva ønsker jeg å justere fremover?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En setning om hva jeg har satt pris på ved deg i vårt samarbeid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nb-NO" sz="1200">
              <a:latin typeface="Roboto Thin" panose="02000000000000000000" pitchFamily="2" charset="0"/>
            </a:endParaRPr>
          </a:p>
          <a:p>
            <a:pPr algn="l"/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Refleksjon etter alle har delt: </a:t>
            </a:r>
            <a:r>
              <a:rPr lang="nb-NO" sz="1200" b="0" i="0">
                <a:latin typeface="Roboto Thin" panose="02000000000000000000" pitchFamily="2" charset="0"/>
              </a:rPr>
              <a:t>Hvordan var dette?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F59F8A-EA52-4EDD-9151-A9B6FC018B21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6374400" y="949185"/>
            <a:ext cx="0" cy="22525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8">
            <a:extLst>
              <a:ext uri="{FF2B5EF4-FFF2-40B4-BE49-F238E27FC236}">
                <a16:creationId xmlns:a16="http://schemas.microsoft.com/office/drawing/2014/main" id="{1895664E-F0FB-4FA3-AEA6-DA95B3E38823}"/>
              </a:ext>
            </a:extLst>
          </p:cNvPr>
          <p:cNvSpPr txBox="1">
            <a:spLocks/>
          </p:cNvSpPr>
          <p:nvPr/>
        </p:nvSpPr>
        <p:spPr>
          <a:xfrm>
            <a:off x="11254569" y="1626719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 min</a:t>
            </a:r>
          </a:p>
        </p:txBody>
      </p:sp>
      <p:pic>
        <p:nvPicPr>
          <p:cNvPr id="43" name="Graphic 7" descr="Clock outline">
            <a:extLst>
              <a:ext uri="{FF2B5EF4-FFF2-40B4-BE49-F238E27FC236}">
                <a16:creationId xmlns:a16="http://schemas.microsoft.com/office/drawing/2014/main" id="{C5C532AA-27EE-4C8C-AF81-CB03F854B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859" y="1604171"/>
            <a:ext cx="187668" cy="183405"/>
          </a:xfrm>
          <a:prstGeom prst="rect">
            <a:avLst/>
          </a:prstGeom>
        </p:spPr>
      </p:pic>
      <p:pic>
        <p:nvPicPr>
          <p:cNvPr id="46" name="Graphic 7" descr="Clock outline">
            <a:extLst>
              <a:ext uri="{FF2B5EF4-FFF2-40B4-BE49-F238E27FC236}">
                <a16:creationId xmlns:a16="http://schemas.microsoft.com/office/drawing/2014/main" id="{0BE86DCF-8453-49D9-922C-E490FB96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9805" y="320088"/>
            <a:ext cx="187668" cy="183405"/>
          </a:xfrm>
          <a:prstGeom prst="rect">
            <a:avLst/>
          </a:prstGeom>
        </p:spPr>
      </p:pic>
      <p:sp>
        <p:nvSpPr>
          <p:cNvPr id="47" name="TextBox 8">
            <a:extLst>
              <a:ext uri="{FF2B5EF4-FFF2-40B4-BE49-F238E27FC236}">
                <a16:creationId xmlns:a16="http://schemas.microsoft.com/office/drawing/2014/main" id="{5DF2D112-BA32-43F3-80C3-82E55AD7B184}"/>
              </a:ext>
            </a:extLst>
          </p:cNvPr>
          <p:cNvSpPr txBox="1">
            <a:spLocks/>
          </p:cNvSpPr>
          <p:nvPr/>
        </p:nvSpPr>
        <p:spPr>
          <a:xfrm>
            <a:off x="4467473" y="342541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6A845142-756E-4C8B-82AA-B1E2D9A59C8D}"/>
              </a:ext>
            </a:extLst>
          </p:cNvPr>
          <p:cNvSpPr txBox="1">
            <a:spLocks/>
          </p:cNvSpPr>
          <p:nvPr/>
        </p:nvSpPr>
        <p:spPr>
          <a:xfrm>
            <a:off x="914401" y="605162"/>
            <a:ext cx="4095932" cy="17764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Intensjon – Ønsket resultat – Agenda – Roller – Møteregler - Tid </a:t>
            </a: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4C14419E-57B1-493B-8942-7DCC35822389}"/>
              </a:ext>
            </a:extLst>
          </p:cNvPr>
          <p:cNvSpPr>
            <a:spLocks/>
          </p:cNvSpPr>
          <p:nvPr/>
        </p:nvSpPr>
        <p:spPr>
          <a:xfrm>
            <a:off x="809097" y="248345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5A93D8A-2640-403B-893D-2C9DAF451468}"/>
              </a:ext>
            </a:extLst>
          </p:cNvPr>
          <p:cNvSpPr>
            <a:spLocks/>
          </p:cNvSpPr>
          <p:nvPr/>
        </p:nvSpPr>
        <p:spPr>
          <a:xfrm>
            <a:off x="927658" y="868773"/>
            <a:ext cx="10919995" cy="280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1"/>
                </a:solidFill>
                <a:latin typeface="Roboto Thin" panose="02000000000000000000" pitchFamily="2" charset="0"/>
              </a:rPr>
              <a:t>Utarbeide teamkontrakt</a:t>
            </a:r>
            <a:endParaRPr lang="nb-NO" sz="1200">
              <a:solidFill>
                <a:schemeClr val="bg1"/>
              </a:solidFill>
              <a:latin typeface="Roboto Thin" panose="02000000000000000000" pitchFamily="2" charset="0"/>
            </a:endParaRPr>
          </a:p>
        </p:txBody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7CFEB79F-C647-4F7F-BAB2-D1D7B9325CBB}"/>
              </a:ext>
            </a:extLst>
          </p:cNvPr>
          <p:cNvSpPr>
            <a:spLocks/>
          </p:cNvSpPr>
          <p:nvPr/>
        </p:nvSpPr>
        <p:spPr>
          <a:xfrm>
            <a:off x="812415" y="868773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pic>
        <p:nvPicPr>
          <p:cNvPr id="67" name="Graphic 7" descr="Clock outline">
            <a:extLst>
              <a:ext uri="{FF2B5EF4-FFF2-40B4-BE49-F238E27FC236}">
                <a16:creationId xmlns:a16="http://schemas.microsoft.com/office/drawing/2014/main" id="{994498ED-8D3A-465E-9966-8315FCE24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9258" y="921515"/>
            <a:ext cx="187668" cy="183405"/>
          </a:xfrm>
          <a:prstGeom prst="rect">
            <a:avLst/>
          </a:prstGeom>
        </p:spPr>
      </p:pic>
      <p:sp>
        <p:nvSpPr>
          <p:cNvPr id="68" name="TextBox 8">
            <a:extLst>
              <a:ext uri="{FF2B5EF4-FFF2-40B4-BE49-F238E27FC236}">
                <a16:creationId xmlns:a16="http://schemas.microsoft.com/office/drawing/2014/main" id="{5A696A53-DFE1-4122-8EB1-48DDECBF6D1C}"/>
              </a:ext>
            </a:extLst>
          </p:cNvPr>
          <p:cNvSpPr txBox="1">
            <a:spLocks/>
          </p:cNvSpPr>
          <p:nvPr/>
        </p:nvSpPr>
        <p:spPr>
          <a:xfrm>
            <a:off x="11316499" y="943968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 min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A02AB97-77B8-4629-8B3D-9DEFCCC720C6}"/>
              </a:ext>
            </a:extLst>
          </p:cNvPr>
          <p:cNvSpPr>
            <a:spLocks/>
          </p:cNvSpPr>
          <p:nvPr/>
        </p:nvSpPr>
        <p:spPr>
          <a:xfrm>
            <a:off x="917720" y="6356970"/>
            <a:ext cx="3014346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           Oppsummering og utsjekk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pic>
        <p:nvPicPr>
          <p:cNvPr id="70" name="Graphic 7" descr="Clock outline">
            <a:extLst>
              <a:ext uri="{FF2B5EF4-FFF2-40B4-BE49-F238E27FC236}">
                <a16:creationId xmlns:a16="http://schemas.microsoft.com/office/drawing/2014/main" id="{E5A3D5F0-D57D-47DD-BA2B-73AE341D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7752" y="6419591"/>
            <a:ext cx="187668" cy="183405"/>
          </a:xfrm>
          <a:prstGeom prst="rect">
            <a:avLst/>
          </a:prstGeom>
        </p:spPr>
      </p:pic>
      <p:sp>
        <p:nvSpPr>
          <p:cNvPr id="71" name="TextBox 8">
            <a:extLst>
              <a:ext uri="{FF2B5EF4-FFF2-40B4-BE49-F238E27FC236}">
                <a16:creationId xmlns:a16="http://schemas.microsoft.com/office/drawing/2014/main" id="{26A73EB1-BC15-482A-AC2C-43D58DC4901E}"/>
              </a:ext>
            </a:extLst>
          </p:cNvPr>
          <p:cNvSpPr txBox="1">
            <a:spLocks/>
          </p:cNvSpPr>
          <p:nvPr/>
        </p:nvSpPr>
        <p:spPr>
          <a:xfrm>
            <a:off x="3535420" y="6442044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FAC89A47-2D53-4128-99D2-3564432B3758}"/>
              </a:ext>
            </a:extLst>
          </p:cNvPr>
          <p:cNvSpPr txBox="1">
            <a:spLocks/>
          </p:cNvSpPr>
          <p:nvPr/>
        </p:nvSpPr>
        <p:spPr>
          <a:xfrm>
            <a:off x="4037371" y="6364837"/>
            <a:ext cx="7810282" cy="28021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Oppsummer hva teamet er enige om og hva som fortsatt er uklart, og hvordan dette følges opp.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Utsjekk rundt bordet: Hvordan har det vært å jobbe sammen i dag?</a:t>
            </a:r>
            <a:endParaRPr lang="nb-NO">
              <a:solidFill>
                <a:prstClr val="black"/>
              </a:solidFill>
              <a:latin typeface="Merriweather Light"/>
            </a:endParaRPr>
          </a:p>
          <a:p>
            <a:pPr marL="33" marR="0" lvl="0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Light"/>
              <a:ea typeface="+mn-ea"/>
              <a:cs typeface="+mn-cs"/>
            </a:endParaRPr>
          </a:p>
        </p:txBody>
      </p:sp>
      <p:sp>
        <p:nvSpPr>
          <p:cNvPr id="73" name="Hexagon 72">
            <a:extLst>
              <a:ext uri="{FF2B5EF4-FFF2-40B4-BE49-F238E27FC236}">
                <a16:creationId xmlns:a16="http://schemas.microsoft.com/office/drawing/2014/main" id="{62EDA6C9-2524-49F0-BB9B-8812A2608AAB}"/>
              </a:ext>
            </a:extLst>
          </p:cNvPr>
          <p:cNvSpPr>
            <a:spLocks/>
          </p:cNvSpPr>
          <p:nvPr/>
        </p:nvSpPr>
        <p:spPr>
          <a:xfrm>
            <a:off x="812415" y="6356970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75" name="TextBox 8">
            <a:extLst>
              <a:ext uri="{FF2B5EF4-FFF2-40B4-BE49-F238E27FC236}">
                <a16:creationId xmlns:a16="http://schemas.microsoft.com/office/drawing/2014/main" id="{B13B9AE8-D1E4-4B7E-B278-113DDDB2220C}"/>
              </a:ext>
            </a:extLst>
          </p:cNvPr>
          <p:cNvSpPr txBox="1">
            <a:spLocks/>
          </p:cNvSpPr>
          <p:nvPr/>
        </p:nvSpPr>
        <p:spPr>
          <a:xfrm>
            <a:off x="4446554" y="317948"/>
            <a:ext cx="28693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min</a:t>
            </a:r>
          </a:p>
        </p:txBody>
      </p:sp>
      <p:sp>
        <p:nvSpPr>
          <p:cNvPr id="79" name="TextBox 8">
            <a:extLst>
              <a:ext uri="{FF2B5EF4-FFF2-40B4-BE49-F238E27FC236}">
                <a16:creationId xmlns:a16="http://schemas.microsoft.com/office/drawing/2014/main" id="{68C3E34F-6020-48A0-A9AB-8C84FD685DBB}"/>
              </a:ext>
            </a:extLst>
          </p:cNvPr>
          <p:cNvSpPr txBox="1">
            <a:spLocks/>
          </p:cNvSpPr>
          <p:nvPr/>
        </p:nvSpPr>
        <p:spPr>
          <a:xfrm>
            <a:off x="3464803" y="6421184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80" name="Text Placeholder 33">
            <a:extLst>
              <a:ext uri="{FF2B5EF4-FFF2-40B4-BE49-F238E27FC236}">
                <a16:creationId xmlns:a16="http://schemas.microsoft.com/office/drawing/2014/main" id="{A853063C-3E7D-471B-A5FA-5CC7621B6DBC}"/>
              </a:ext>
            </a:extLst>
          </p:cNvPr>
          <p:cNvSpPr txBox="1">
            <a:spLocks/>
          </p:cNvSpPr>
          <p:nvPr/>
        </p:nvSpPr>
        <p:spPr>
          <a:xfrm>
            <a:off x="8332881" y="5009900"/>
            <a:ext cx="3439399" cy="999348"/>
          </a:xfrm>
          <a:prstGeom prst="rect">
            <a:avLst/>
          </a:prstGeom>
        </p:spPr>
        <p:txBody>
          <a:bodyPr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Hva er viktig for meg for å få til et godt samarbeid?</a:t>
            </a:r>
          </a:p>
          <a:p>
            <a:r>
              <a:rPr lang="nb-NO"/>
              <a:t>Hvordan skal vi sikre at vi er trygge på hverandre? </a:t>
            </a:r>
          </a:p>
          <a:p>
            <a:r>
              <a:rPr lang="nb-NO"/>
              <a:t>Hvordan skal vi sikre at alle tør å si ifra? </a:t>
            </a:r>
          </a:p>
          <a:p>
            <a:r>
              <a:rPr lang="nb-NO"/>
              <a:t>Hvordan skal vi håndtere uenighet i gruppen? </a:t>
            </a:r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E250E427-0F48-41B2-BF18-92AF9D52EF8F}"/>
              </a:ext>
            </a:extLst>
          </p:cNvPr>
          <p:cNvSpPr txBox="1">
            <a:spLocks/>
          </p:cNvSpPr>
          <p:nvPr/>
        </p:nvSpPr>
        <p:spPr>
          <a:xfrm>
            <a:off x="4694229" y="5049024"/>
            <a:ext cx="3439399" cy="1417469"/>
          </a:xfrm>
          <a:prstGeom prst="rect">
            <a:avLst/>
          </a:prstGeom>
        </p:spPr>
        <p:txBody>
          <a:bodyPr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Hvordan skal vi kommunisere sammen?</a:t>
            </a:r>
          </a:p>
          <a:p>
            <a:r>
              <a:rPr lang="nb-NO"/>
              <a:t>Hvilket lederskap trenger gruppen?</a:t>
            </a:r>
          </a:p>
          <a:p>
            <a:r>
              <a:rPr lang="nb-NO"/>
              <a:t>Hvordan tar vi avgjørelser i teamet? Leder, majoritet, enstemmig? Hvilke avgjørelser må hele gruppen være involvert i? </a:t>
            </a:r>
          </a:p>
          <a:p>
            <a:r>
              <a:rPr lang="nb-NO"/>
              <a:t>Hvilke møtepunkt trenger vi?</a:t>
            </a:r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2CCBAFCE-E9E5-4FBD-9841-F83F43494944}"/>
              </a:ext>
            </a:extLst>
          </p:cNvPr>
          <p:cNvSpPr txBox="1">
            <a:spLocks/>
          </p:cNvSpPr>
          <p:nvPr/>
        </p:nvSpPr>
        <p:spPr>
          <a:xfrm>
            <a:off x="1058513" y="4998050"/>
            <a:ext cx="3443415" cy="1425178"/>
          </a:xfrm>
          <a:prstGeom prst="rect">
            <a:avLst/>
          </a:prstGeom>
        </p:spPr>
        <p:txBody>
          <a:bodyPr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Hvilke formelle roller/kompetanse trenger vi?</a:t>
            </a:r>
          </a:p>
          <a:p>
            <a:r>
              <a:rPr lang="nb-NO"/>
              <a:t>Hvilke uformelle roller trenger vi?</a:t>
            </a:r>
          </a:p>
          <a:p>
            <a:pPr marL="33" indent="0">
              <a:buNone/>
            </a:pPr>
            <a:endParaRPr lang="nb-NO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8169D70-32BF-491E-8DD6-89A19CA99B5F}"/>
              </a:ext>
            </a:extLst>
          </p:cNvPr>
          <p:cNvSpPr>
            <a:spLocks/>
          </p:cNvSpPr>
          <p:nvPr/>
        </p:nvSpPr>
        <p:spPr>
          <a:xfrm>
            <a:off x="1058772" y="3760530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4C5349-E5D1-4E55-84BC-76E43FB00BB4}"/>
              </a:ext>
            </a:extLst>
          </p:cNvPr>
          <p:cNvSpPr>
            <a:spLocks/>
          </p:cNvSpPr>
          <p:nvPr/>
        </p:nvSpPr>
        <p:spPr>
          <a:xfrm>
            <a:off x="4682187" y="3760530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F689884-413E-45FC-A4E0-254976F92177}"/>
              </a:ext>
            </a:extLst>
          </p:cNvPr>
          <p:cNvSpPr>
            <a:spLocks/>
          </p:cNvSpPr>
          <p:nvPr/>
        </p:nvSpPr>
        <p:spPr>
          <a:xfrm>
            <a:off x="8305601" y="3760530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87" name="TextBox 2">
            <a:extLst>
              <a:ext uri="{FF2B5EF4-FFF2-40B4-BE49-F238E27FC236}">
                <a16:creationId xmlns:a16="http://schemas.microsoft.com/office/drawing/2014/main" id="{A1009555-6ECD-4910-9303-F48218E7D5E0}"/>
              </a:ext>
            </a:extLst>
          </p:cNvPr>
          <p:cNvSpPr txBox="1"/>
          <p:nvPr/>
        </p:nvSpPr>
        <p:spPr>
          <a:xfrm>
            <a:off x="4680147" y="4055794"/>
            <a:ext cx="3438698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r>
              <a:rPr lang="nb-NO" sz="1200" b="0">
                <a:latin typeface="Roboto Thin" panose="02000000000000000000" pitchFamily="2" charset="0"/>
              </a:rPr>
              <a:t>Hva har fungert godt? </a:t>
            </a:r>
          </a:p>
          <a:p>
            <a:r>
              <a:rPr lang="nb-NO" sz="1200">
                <a:latin typeface="Roboto Thin" panose="02000000000000000000" pitchFamily="2" charset="0"/>
              </a:rPr>
              <a:t>Hva ønsker vi å justere? </a:t>
            </a:r>
            <a:r>
              <a:rPr lang="nb-NO" sz="1200" b="0">
                <a:latin typeface="Roboto Thin" panose="02000000000000000000" pitchFamily="2" charset="0"/>
              </a:rPr>
              <a:t> </a:t>
            </a:r>
          </a:p>
          <a:p>
            <a:r>
              <a:rPr lang="nb-NO" sz="140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r>
              <a:rPr lang="nb-NO" sz="1400" i="0">
                <a:solidFill>
                  <a:schemeClr val="accent4"/>
                </a:solidFill>
                <a:latin typeface="Roboto Thin" panose="02000000000000000000" pitchFamily="2" charset="0"/>
              </a:rPr>
              <a:t> </a:t>
            </a:r>
          </a:p>
        </p:txBody>
      </p:sp>
      <p:sp>
        <p:nvSpPr>
          <p:cNvPr id="88" name="TextBox 2">
            <a:extLst>
              <a:ext uri="{FF2B5EF4-FFF2-40B4-BE49-F238E27FC236}">
                <a16:creationId xmlns:a16="http://schemas.microsoft.com/office/drawing/2014/main" id="{1DD98A98-F4D0-4B29-8744-332C8F537E3B}"/>
              </a:ext>
            </a:extLst>
          </p:cNvPr>
          <p:cNvSpPr txBox="1"/>
          <p:nvPr/>
        </p:nvSpPr>
        <p:spPr>
          <a:xfrm>
            <a:off x="8309617" y="4055793"/>
            <a:ext cx="3438698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r>
              <a:rPr lang="nb-NO" sz="1200" b="0">
                <a:latin typeface="Roboto Thin" panose="02000000000000000000" pitchFamily="2" charset="0"/>
              </a:rPr>
              <a:t>Hva har fungert godt? </a:t>
            </a:r>
          </a:p>
          <a:p>
            <a:r>
              <a:rPr lang="nb-NO" sz="1200">
                <a:latin typeface="Roboto Thin" panose="02000000000000000000" pitchFamily="2" charset="0"/>
              </a:rPr>
              <a:t>Hva ønsker vi å justere? </a:t>
            </a:r>
            <a:r>
              <a:rPr lang="nb-NO" sz="1200" b="0">
                <a:latin typeface="Roboto Thin" panose="02000000000000000000" pitchFamily="2" charset="0"/>
              </a:rPr>
              <a:t> </a:t>
            </a:r>
          </a:p>
          <a:p>
            <a:r>
              <a:rPr lang="nb-NO" sz="140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r>
              <a:rPr lang="nb-NO" sz="1400" i="0">
                <a:solidFill>
                  <a:schemeClr val="accent4"/>
                </a:solidFill>
                <a:latin typeface="Roboto Thin" panose="02000000000000000000" pitchFamily="2" charset="0"/>
              </a:rPr>
              <a:t>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9DBD56D-C169-465C-9576-7B66EBB9B20C}"/>
              </a:ext>
            </a:extLst>
          </p:cNvPr>
          <p:cNvCxnSpPr>
            <a:cxnSpLocks/>
          </p:cNvCxnSpPr>
          <p:nvPr/>
        </p:nvCxnSpPr>
        <p:spPr>
          <a:xfrm>
            <a:off x="4587309" y="4068017"/>
            <a:ext cx="0" cy="2099699"/>
          </a:xfrm>
          <a:prstGeom prst="line">
            <a:avLst/>
          </a:prstGeom>
          <a:ln w="9525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9505659-0F8F-4575-A8B0-6EF0DFB259B7}"/>
              </a:ext>
            </a:extLst>
          </p:cNvPr>
          <p:cNvCxnSpPr>
            <a:cxnSpLocks/>
          </p:cNvCxnSpPr>
          <p:nvPr/>
        </p:nvCxnSpPr>
        <p:spPr>
          <a:xfrm>
            <a:off x="8218633" y="4068017"/>
            <a:ext cx="0" cy="2099699"/>
          </a:xfrm>
          <a:prstGeom prst="line">
            <a:avLst/>
          </a:prstGeom>
          <a:ln w="9525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C03E965-7FBD-4626-BDDD-F6E303C414EA}"/>
              </a:ext>
            </a:extLst>
          </p:cNvPr>
          <p:cNvGrpSpPr/>
          <p:nvPr/>
        </p:nvGrpSpPr>
        <p:grpSpPr>
          <a:xfrm>
            <a:off x="3824979" y="3764849"/>
            <a:ext cx="607535" cy="183405"/>
            <a:chOff x="5622793" y="828712"/>
            <a:chExt cx="607535" cy="183405"/>
          </a:xfrm>
        </p:grpSpPr>
        <p:pic>
          <p:nvPicPr>
            <p:cNvPr id="92" name="Graphic 91" descr="Clock outline">
              <a:extLst>
                <a:ext uri="{FF2B5EF4-FFF2-40B4-BE49-F238E27FC236}">
                  <a16:creationId xmlns:a16="http://schemas.microsoft.com/office/drawing/2014/main" id="{CFBB122C-7892-4986-8570-D50E2E78B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0211039-3122-46A6-A930-F0E302A807B0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A4F00F4-D9F9-44FC-B58B-5ABD413B5733}"/>
              </a:ext>
            </a:extLst>
          </p:cNvPr>
          <p:cNvGrpSpPr/>
          <p:nvPr/>
        </p:nvGrpSpPr>
        <p:grpSpPr>
          <a:xfrm>
            <a:off x="7444379" y="3764849"/>
            <a:ext cx="607535" cy="183405"/>
            <a:chOff x="5622793" y="828712"/>
            <a:chExt cx="607535" cy="183405"/>
          </a:xfrm>
        </p:grpSpPr>
        <p:pic>
          <p:nvPicPr>
            <p:cNvPr id="95" name="Graphic 94" descr="Clock outline">
              <a:extLst>
                <a:ext uri="{FF2B5EF4-FFF2-40B4-BE49-F238E27FC236}">
                  <a16:creationId xmlns:a16="http://schemas.microsoft.com/office/drawing/2014/main" id="{A6000FB8-F453-4114-9B57-EA00AFA16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FEEBD3E-EEAD-4858-9E34-F6045D4208DC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61BFBFF-2720-4810-8677-F5E72688D3E3}"/>
              </a:ext>
            </a:extLst>
          </p:cNvPr>
          <p:cNvGrpSpPr/>
          <p:nvPr/>
        </p:nvGrpSpPr>
        <p:grpSpPr>
          <a:xfrm>
            <a:off x="11070005" y="3764848"/>
            <a:ext cx="607535" cy="183405"/>
            <a:chOff x="5622793" y="828712"/>
            <a:chExt cx="607535" cy="183405"/>
          </a:xfrm>
        </p:grpSpPr>
        <p:pic>
          <p:nvPicPr>
            <p:cNvPr id="98" name="Graphic 97" descr="Clock outline">
              <a:extLst>
                <a:ext uri="{FF2B5EF4-FFF2-40B4-BE49-F238E27FC236}">
                  <a16:creationId xmlns:a16="http://schemas.microsoft.com/office/drawing/2014/main" id="{FE544489-60CD-4E94-A727-0059A9CBE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8569F93-6E6F-46E7-B5D4-A97050D00CAE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sp>
        <p:nvSpPr>
          <p:cNvPr id="101" name="Text Placeholder 33">
            <a:extLst>
              <a:ext uri="{FF2B5EF4-FFF2-40B4-BE49-F238E27FC236}">
                <a16:creationId xmlns:a16="http://schemas.microsoft.com/office/drawing/2014/main" id="{58C31213-A5CA-4A7E-975F-9A15D3CDEEA7}"/>
              </a:ext>
            </a:extLst>
          </p:cNvPr>
          <p:cNvSpPr txBox="1">
            <a:spLocks/>
          </p:cNvSpPr>
          <p:nvPr/>
        </p:nvSpPr>
        <p:spPr>
          <a:xfrm>
            <a:off x="1006857" y="2454457"/>
            <a:ext cx="5200639" cy="73719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ct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indent="-261703" algn="l" defTabSz="553938"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</a:pPr>
            <a:r>
              <a:rPr lang="nb-NO">
                <a:solidFill>
                  <a:schemeClr val="tx1"/>
                </a:solidFill>
              </a:rPr>
              <a:t>Presiser at mål for gruppen bør være gjennomførbart, målbart og tidsbegrenset.</a:t>
            </a:r>
            <a:endParaRPr lang="nb-NO" dirty="0">
              <a:solidFill>
                <a:schemeClr val="tx1"/>
              </a:solidFill>
            </a:endParaRPr>
          </a:p>
          <a:p>
            <a:pPr marL="261736" indent="-261703" algn="l" defTabSz="553938"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</a:pPr>
            <a:r>
              <a:rPr lang="nb-NO">
                <a:solidFill>
                  <a:schemeClr val="tx1"/>
                </a:solidFill>
              </a:rPr>
              <a:t>Hva er det vi bidrar til i en større sammenheng?</a:t>
            </a:r>
            <a:endParaRPr lang="nb-NO" dirty="0">
              <a:solidFill>
                <a:schemeClr val="tx1"/>
              </a:solidFill>
            </a:endParaRPr>
          </a:p>
          <a:p>
            <a:pPr indent="-261703" algn="l" defTabSz="553938"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</a:pPr>
            <a:endParaRPr lang="nb-NO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E58B83E-D4DD-4944-8DDB-ABC86A9570D3}"/>
              </a:ext>
            </a:extLst>
          </p:cNvPr>
          <p:cNvSpPr/>
          <p:nvPr/>
        </p:nvSpPr>
        <p:spPr>
          <a:xfrm>
            <a:off x="1006857" y="1256979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5379DDF-5BA1-435A-BBD8-21F801B65121}"/>
              </a:ext>
            </a:extLst>
          </p:cNvPr>
          <p:cNvSpPr/>
          <p:nvPr/>
        </p:nvSpPr>
        <p:spPr>
          <a:xfrm>
            <a:off x="1006857" y="1593475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4FB78A2-FE49-4090-AC7D-C3D6F9ED9BCF}"/>
              </a:ext>
            </a:extLst>
          </p:cNvPr>
          <p:cNvSpPr/>
          <p:nvPr/>
        </p:nvSpPr>
        <p:spPr>
          <a:xfrm>
            <a:off x="948235" y="1289467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105" name="TextBox 2">
            <a:extLst>
              <a:ext uri="{FF2B5EF4-FFF2-40B4-BE49-F238E27FC236}">
                <a16:creationId xmlns:a16="http://schemas.microsoft.com/office/drawing/2014/main" id="{A193271F-F9C7-45EA-BB1F-3A88A1646B86}"/>
              </a:ext>
            </a:extLst>
          </p:cNvPr>
          <p:cNvSpPr txBox="1"/>
          <p:nvPr/>
        </p:nvSpPr>
        <p:spPr>
          <a:xfrm>
            <a:off x="1025970" y="1858698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200" i="0">
                <a:latin typeface="Roboto Thin" panose="02000000000000000000" pitchFamily="2" charset="0"/>
              </a:rPr>
              <a:t>Hva er det vi som team ønsker å oppnå videre fremover?</a:t>
            </a:r>
          </a:p>
          <a:p>
            <a:pPr algn="l"/>
            <a:endParaRPr lang="nb-NO" sz="1200" i="0">
              <a:latin typeface="Roboto Thin" panose="02000000000000000000" pitchFamily="2" charset="0"/>
            </a:endParaRPr>
          </a:p>
          <a:p>
            <a:pPr algn="l"/>
            <a:r>
              <a:rPr lang="nb-NO" sz="120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r>
              <a:rPr lang="nb-NO" sz="1200" i="0">
                <a:solidFill>
                  <a:schemeClr val="accent4"/>
                </a:solidFill>
                <a:latin typeface="Roboto Thin" panose="02000000000000000000" pitchFamily="2" charset="0"/>
              </a:rPr>
              <a:t>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01EA5C3-41D2-49BE-8BAF-A71AB14F4F74}"/>
              </a:ext>
            </a:extLst>
          </p:cNvPr>
          <p:cNvGrpSpPr/>
          <p:nvPr/>
        </p:nvGrpSpPr>
        <p:grpSpPr>
          <a:xfrm>
            <a:off x="5544750" y="1606368"/>
            <a:ext cx="607535" cy="183405"/>
            <a:chOff x="5622793" y="828712"/>
            <a:chExt cx="607535" cy="183405"/>
          </a:xfrm>
        </p:grpSpPr>
        <p:pic>
          <p:nvPicPr>
            <p:cNvPr id="107" name="Graphic 106" descr="Clock outline">
              <a:extLst>
                <a:ext uri="{FF2B5EF4-FFF2-40B4-BE49-F238E27FC236}">
                  <a16:creationId xmlns:a16="http://schemas.microsoft.com/office/drawing/2014/main" id="{EF04562D-4FA2-4B6D-8B32-F6B37A82C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2F24D23-B929-48B7-82F6-722231D313D9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70833F37-41FC-4D06-B1A8-4125515B98CE}"/>
              </a:ext>
            </a:extLst>
          </p:cNvPr>
          <p:cNvSpPr>
            <a:spLocks/>
          </p:cNvSpPr>
          <p:nvPr/>
        </p:nvSpPr>
        <p:spPr>
          <a:xfrm>
            <a:off x="9740900" y="247531"/>
            <a:ext cx="2106753" cy="280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Oppfrisking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E7DF454-0D24-4D70-A5A7-A5DEF3857439}"/>
              </a:ext>
            </a:extLst>
          </p:cNvPr>
          <p:cNvSpPr>
            <a:spLocks/>
          </p:cNvSpPr>
          <p:nvPr/>
        </p:nvSpPr>
        <p:spPr>
          <a:xfrm>
            <a:off x="5299217" y="248346"/>
            <a:ext cx="4056726" cy="280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Innsjekk rundt bordet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sp>
        <p:nvSpPr>
          <p:cNvPr id="110" name="Hexagon 109">
            <a:extLst>
              <a:ext uri="{FF2B5EF4-FFF2-40B4-BE49-F238E27FC236}">
                <a16:creationId xmlns:a16="http://schemas.microsoft.com/office/drawing/2014/main" id="{CA44F896-A1C5-46C7-831A-BDC014D7A0FE}"/>
              </a:ext>
            </a:extLst>
          </p:cNvPr>
          <p:cNvSpPr>
            <a:spLocks/>
          </p:cNvSpPr>
          <p:nvPr/>
        </p:nvSpPr>
        <p:spPr>
          <a:xfrm>
            <a:off x="5193913" y="248345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11" name="TextBox 8">
            <a:extLst>
              <a:ext uri="{FF2B5EF4-FFF2-40B4-BE49-F238E27FC236}">
                <a16:creationId xmlns:a16="http://schemas.microsoft.com/office/drawing/2014/main" id="{CBDF91F0-8696-494C-8F2A-F69C15D40A4F}"/>
              </a:ext>
            </a:extLst>
          </p:cNvPr>
          <p:cNvSpPr txBox="1">
            <a:spLocks/>
          </p:cNvSpPr>
          <p:nvPr/>
        </p:nvSpPr>
        <p:spPr>
          <a:xfrm>
            <a:off x="8899443" y="314269"/>
            <a:ext cx="28693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min</a:t>
            </a:r>
          </a:p>
        </p:txBody>
      </p:sp>
      <p:sp>
        <p:nvSpPr>
          <p:cNvPr id="112" name="Hexagon 111">
            <a:extLst>
              <a:ext uri="{FF2B5EF4-FFF2-40B4-BE49-F238E27FC236}">
                <a16:creationId xmlns:a16="http://schemas.microsoft.com/office/drawing/2014/main" id="{01E15430-AE61-4A9D-B3D4-9B19B458672C}"/>
              </a:ext>
            </a:extLst>
          </p:cNvPr>
          <p:cNvSpPr>
            <a:spLocks/>
          </p:cNvSpPr>
          <p:nvPr/>
        </p:nvSpPr>
        <p:spPr>
          <a:xfrm>
            <a:off x="9659441" y="247530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13" name="TextBox 8">
            <a:extLst>
              <a:ext uri="{FF2B5EF4-FFF2-40B4-BE49-F238E27FC236}">
                <a16:creationId xmlns:a16="http://schemas.microsoft.com/office/drawing/2014/main" id="{7E4B6C95-58BA-4CA4-8F15-D4D5DD9286AC}"/>
              </a:ext>
            </a:extLst>
          </p:cNvPr>
          <p:cNvSpPr txBox="1">
            <a:spLocks/>
          </p:cNvSpPr>
          <p:nvPr/>
        </p:nvSpPr>
        <p:spPr>
          <a:xfrm>
            <a:off x="11517603" y="317264"/>
            <a:ext cx="28693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min</a:t>
            </a:r>
          </a:p>
        </p:txBody>
      </p:sp>
      <p:sp>
        <p:nvSpPr>
          <p:cNvPr id="114" name="Text Placeholder 33">
            <a:extLst>
              <a:ext uri="{FF2B5EF4-FFF2-40B4-BE49-F238E27FC236}">
                <a16:creationId xmlns:a16="http://schemas.microsoft.com/office/drawing/2014/main" id="{4BCA27C7-C703-4F54-B123-B2882061F017}"/>
              </a:ext>
            </a:extLst>
          </p:cNvPr>
          <p:cNvSpPr txBox="1">
            <a:spLocks/>
          </p:cNvSpPr>
          <p:nvPr/>
        </p:nvSpPr>
        <p:spPr>
          <a:xfrm>
            <a:off x="9691151" y="599864"/>
            <a:ext cx="2500849" cy="125005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Se over eksisterende teamkontrakt</a:t>
            </a:r>
          </a:p>
        </p:txBody>
      </p:sp>
      <p:sp>
        <p:nvSpPr>
          <p:cNvPr id="115" name="Text Placeholder 33">
            <a:extLst>
              <a:ext uri="{FF2B5EF4-FFF2-40B4-BE49-F238E27FC236}">
                <a16:creationId xmlns:a16="http://schemas.microsoft.com/office/drawing/2014/main" id="{CB5F2D0D-D230-4EED-B357-AE399BB4693D}"/>
              </a:ext>
            </a:extLst>
          </p:cNvPr>
          <p:cNvSpPr txBox="1">
            <a:spLocks/>
          </p:cNvSpPr>
          <p:nvPr/>
        </p:nvSpPr>
        <p:spPr>
          <a:xfrm>
            <a:off x="5274676" y="614248"/>
            <a:ext cx="4600844" cy="119157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Hvordan har du det i dag? Hva kjenner du på nå når vi skal inn i denne økten? </a:t>
            </a:r>
          </a:p>
        </p:txBody>
      </p:sp>
      <p:pic>
        <p:nvPicPr>
          <p:cNvPr id="116" name="Graphic 7" descr="Clock outline">
            <a:extLst>
              <a:ext uri="{FF2B5EF4-FFF2-40B4-BE49-F238E27FC236}">
                <a16:creationId xmlns:a16="http://schemas.microsoft.com/office/drawing/2014/main" id="{E667D324-31FB-495C-A626-00E8F592B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3097" y="302117"/>
            <a:ext cx="187668" cy="183405"/>
          </a:xfrm>
          <a:prstGeom prst="rect">
            <a:avLst/>
          </a:prstGeom>
        </p:spPr>
      </p:pic>
      <p:pic>
        <p:nvPicPr>
          <p:cNvPr id="117" name="Graphic 7" descr="Clock outline">
            <a:extLst>
              <a:ext uri="{FF2B5EF4-FFF2-40B4-BE49-F238E27FC236}">
                <a16:creationId xmlns:a16="http://schemas.microsoft.com/office/drawing/2014/main" id="{B84C4E3E-0E35-4B72-9E34-2B7C0A25A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1046" y="291815"/>
            <a:ext cx="187668" cy="183405"/>
          </a:xfrm>
          <a:prstGeom prst="rect">
            <a:avLst/>
          </a:prstGeom>
        </p:spPr>
      </p:pic>
      <p:pic>
        <p:nvPicPr>
          <p:cNvPr id="118" name="Graphic 7" descr="Clock outline">
            <a:extLst>
              <a:ext uri="{FF2B5EF4-FFF2-40B4-BE49-F238E27FC236}">
                <a16:creationId xmlns:a16="http://schemas.microsoft.com/office/drawing/2014/main" id="{74BA447B-0FAE-4AA6-9F3D-449EE864A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0252" y="289464"/>
            <a:ext cx="187668" cy="183405"/>
          </a:xfrm>
          <a:prstGeom prst="rect">
            <a:avLst/>
          </a:prstGeom>
        </p:spPr>
      </p:pic>
      <p:pic>
        <p:nvPicPr>
          <p:cNvPr id="119" name="Graphic 7" descr="Clock outline">
            <a:extLst>
              <a:ext uri="{FF2B5EF4-FFF2-40B4-BE49-F238E27FC236}">
                <a16:creationId xmlns:a16="http://schemas.microsoft.com/office/drawing/2014/main" id="{2D4DBD18-9C02-4D90-BA0C-5B66AF9E4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8320" y="6399094"/>
            <a:ext cx="187668" cy="1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7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0ACF-F3B7-49D2-8E5F-2BF14D1D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Bli </a:t>
            </a:r>
            <a:r>
              <a:rPr lang="nb-NO">
                <a:solidFill>
                  <a:srgbClr val="231651"/>
                </a:solidFill>
              </a:rPr>
              <a:t>kjent</a:t>
            </a:r>
            <a:r>
              <a:rPr lang="nb-NO"/>
              <a:t> med </a:t>
            </a:r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E2F8A-645D-4289-AC46-DFF3D0D1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4941641" cy="4584964"/>
          </a:xfrm>
        </p:spPr>
        <p:txBody>
          <a:bodyPr wrap="square" anchor="t">
            <a:normAutofit/>
          </a:bodyPr>
          <a:lstStyle/>
          <a:p>
            <a:r>
              <a:rPr lang="nb-NO" sz="1400"/>
              <a:t>Start Smart </a:t>
            </a:r>
            <a:r>
              <a:rPr lang="nb-NO" sz="1400" err="1"/>
              <a:t>follow</a:t>
            </a:r>
            <a:r>
              <a:rPr lang="nb-NO" sz="1400"/>
              <a:t>-up er en videreutvikling av teamkontrakten dere jobbet frem gjennom deres Start Smart-workshop. Prosessen er lik sist, men med et større fokus på hva som har fungert og hva dere ønsker å justere. </a:t>
            </a:r>
          </a:p>
          <a:p>
            <a:r>
              <a:rPr lang="nb-NO" sz="1400"/>
              <a:t>Prosessen tar teamet gjennom en workshop på ca. 3 timer (avhengig av størrelsen på teamet) hvor dere utforsker og avklarer viktige tema for det videre teamsamarbeidet. </a:t>
            </a:r>
          </a:p>
          <a:p>
            <a:r>
              <a:rPr lang="nb-NO" sz="1400"/>
              <a:t>I løpet av workshopen skal dere oppdatere teamkontrakten deres for å tilpasse den de erfaringene dere har gjort dere som team frem til nå og den konteksten dere befinner dere i dag.   </a:t>
            </a:r>
          </a:p>
          <a:p>
            <a:r>
              <a:rPr lang="nb-NO" sz="1400"/>
              <a:t>På de neste sidene finner dere:</a:t>
            </a:r>
          </a:p>
          <a:p>
            <a:pPr lvl="1"/>
            <a:r>
              <a:rPr lang="nb-NO" sz="1400"/>
              <a:t>Teamguide for Start Smart </a:t>
            </a:r>
            <a:r>
              <a:rPr lang="nb-NO" sz="1400" err="1"/>
              <a:t>follow</a:t>
            </a:r>
            <a:r>
              <a:rPr lang="nb-NO" sz="1400"/>
              <a:t>-up</a:t>
            </a:r>
          </a:p>
          <a:p>
            <a:pPr lvl="1"/>
            <a:r>
              <a:rPr lang="nb-NO" sz="1400" err="1"/>
              <a:t>Fasilitatorguide</a:t>
            </a:r>
            <a:r>
              <a:rPr lang="nb-NO" sz="1400"/>
              <a:t> for Start Smart </a:t>
            </a:r>
            <a:r>
              <a:rPr lang="nb-NO" sz="1400" err="1"/>
              <a:t>follow</a:t>
            </a:r>
            <a:r>
              <a:rPr lang="nb-NO" sz="1400"/>
              <a:t>-up</a:t>
            </a:r>
          </a:p>
          <a:p>
            <a:pPr lvl="1"/>
            <a:endParaRPr lang="nb-NO" sz="1400"/>
          </a:p>
        </p:txBody>
      </p:sp>
      <p:pic>
        <p:nvPicPr>
          <p:cNvPr id="17" name="Start Smart How to Build High Performing Teams(1)">
            <a:hlinkClick r:id="" action="ppaction://media"/>
            <a:extLst>
              <a:ext uri="{FF2B5EF4-FFF2-40B4-BE49-F238E27FC236}">
                <a16:creationId xmlns:a16="http://schemas.microsoft.com/office/drawing/2014/main" id="{B52B570E-6332-4935-8F25-8103F59E1201}"/>
              </a:ext>
            </a:extLst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5317" y="2141284"/>
            <a:ext cx="5119687" cy="2879725"/>
          </a:xfrm>
          <a:effectLst>
            <a:softEdge rad="190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0DE2B-4B3A-4E40-AC5E-9F963451C4BD}"/>
              </a:ext>
            </a:extLst>
          </p:cNvPr>
          <p:cNvSpPr txBox="1"/>
          <p:nvPr/>
        </p:nvSpPr>
        <p:spPr>
          <a:xfrm>
            <a:off x="9964646" y="5428410"/>
            <a:ext cx="166035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700" i="1"/>
              <a:t>Illustrasjon: </a:t>
            </a:r>
            <a:r>
              <a:rPr lang="nb-NO" sz="700" i="1" err="1"/>
              <a:t>Chance</a:t>
            </a:r>
            <a:r>
              <a:rPr lang="nb-NO" sz="700" i="1"/>
              <a:t> McGee</a:t>
            </a:r>
          </a:p>
        </p:txBody>
      </p:sp>
    </p:spTree>
    <p:extLst>
      <p:ext uri="{BB962C8B-B14F-4D97-AF65-F5344CB8AC3E}">
        <p14:creationId xmlns:p14="http://schemas.microsoft.com/office/powerpoint/2010/main" val="34424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B2CA-ED38-4AB8-A0F2-FE931F68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TEAMGUIDE</a:t>
            </a:r>
          </a:p>
        </p:txBody>
      </p:sp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79B192BF-837A-43F8-B1E6-FCDCBAEB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FA8EA2F-64A5-4ED8-9F56-DCEF4819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A2F00C82-7A06-5191-176C-7D97F71FC81E}"/>
              </a:ext>
            </a:extLst>
          </p:cNvPr>
          <p:cNvSpPr txBox="1"/>
          <p:nvPr/>
        </p:nvSpPr>
        <p:spPr>
          <a:xfrm>
            <a:off x="853766" y="3693073"/>
            <a:ext cx="229850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0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  <a:endParaRPr lang="nb-NO">
              <a:solidFill>
                <a:srgbClr val="FB4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0E3A-2800-4B67-8F5A-B6BFFFAC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 </a:t>
            </a:r>
            <a:r>
              <a:rPr lang="nb-NO" err="1"/>
              <a:t>Follow</a:t>
            </a:r>
            <a:r>
              <a:rPr lang="nb-NO"/>
              <a:t>-up agenda og innsjekk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19B43-44BE-44BA-A5CC-70D592E5C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3" indent="0">
              <a:buNone/>
            </a:pPr>
            <a:endParaRPr lang="nb-NO" sz="1300"/>
          </a:p>
          <a:p>
            <a:pPr marL="33" indent="0">
              <a:buNone/>
            </a:pPr>
            <a:r>
              <a:rPr lang="nb-NO" sz="1300"/>
              <a:t>Gjøre nødvendige justeringer i vår teamkontrakt slik at vi med større sannsynlighet når de målene vi har satt oss.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A6735A-B4F1-47FB-A207-87203EE2F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2677" y="4007675"/>
            <a:ext cx="3274795" cy="2140253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Dele og lytte til hverandre, vise nysgjerrighet og åpenhet. </a:t>
            </a:r>
          </a:p>
          <a:p>
            <a:r>
              <a:rPr lang="nb-NO" sz="1300"/>
              <a:t>Det må ikke være 100% enighet.</a:t>
            </a:r>
          </a:p>
          <a:p>
            <a:r>
              <a:rPr lang="nb-NO" sz="1300"/>
              <a:t>Oppmerksomhet og tilstedeværelse, vent med mobil/PC til pausen.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43AF2-C2DA-4399-A1BC-49800F7AA5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3158" y="4038820"/>
            <a:ext cx="3274795" cy="1047151"/>
          </a:xfrm>
        </p:spPr>
        <p:txBody>
          <a:bodyPr>
            <a:norm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Si et par ord om hvordan du har det i dag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A917B-EF3B-44D2-B678-FE6CD7AE3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82675" y="1670110"/>
            <a:ext cx="3274795" cy="2140253"/>
          </a:xfrm>
        </p:spPr>
        <p:txBody>
          <a:bodyPr>
            <a:normAutofit/>
          </a:bodyPr>
          <a:lstStyle/>
          <a:p>
            <a:endParaRPr lang="nb-NO" sz="1300"/>
          </a:p>
          <a:p>
            <a:r>
              <a:rPr lang="nb-NO" sz="1300"/>
              <a:t>Vi har en oppdatert teamkontrakt som danner et grunnlag for kontinuerlig teamutvikling</a:t>
            </a:r>
          </a:p>
          <a:p>
            <a:r>
              <a:rPr lang="nb-NO" sz="1300"/>
              <a:t>Vi er tryggere på hverandre og hva vi skal, og motivert for fremtidig samarbeid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FBA7AF-783B-46BC-8876-08C6F73177A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63158" y="1695564"/>
            <a:ext cx="3274795" cy="2080258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Høy intensitet</a:t>
            </a:r>
          </a:p>
          <a:p>
            <a:r>
              <a:rPr lang="nb-NO" sz="1300"/>
              <a:t>Tenke individuelt, notere ned og så dele i plenum</a:t>
            </a:r>
          </a:p>
          <a:p>
            <a:r>
              <a:rPr lang="nb-NO" sz="1300"/>
              <a:t>Gi hverandre tilbakemeldinger </a:t>
            </a:r>
          </a:p>
          <a:p>
            <a:pPr marL="33" indent="0">
              <a:buNone/>
            </a:pPr>
            <a:endParaRPr lang="nb-NO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739632-6925-42C7-8A4E-68C5F591440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0555" y="4041648"/>
            <a:ext cx="3274795" cy="2140253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 dirty="0"/>
          </a:p>
          <a:p>
            <a:r>
              <a:rPr lang="nb-NO" sz="1300" b="1" dirty="0" err="1"/>
              <a:t>Fasilitator</a:t>
            </a:r>
            <a:r>
              <a:rPr lang="nb-NO" sz="1300" dirty="0"/>
              <a:t>: Ansvarlig for å lede teamet gjennom workshopen og styre tiden.</a:t>
            </a:r>
          </a:p>
          <a:p>
            <a:r>
              <a:rPr lang="nb-NO" sz="1300" b="1" dirty="0"/>
              <a:t>Teammedlemmer</a:t>
            </a:r>
            <a:r>
              <a:rPr lang="nb-NO" sz="1300" dirty="0"/>
              <a:t>: Ansvarlig for å bidra med sitt perspektiv.</a:t>
            </a:r>
          </a:p>
          <a:p>
            <a:r>
              <a:rPr lang="nb-NO" sz="1300" b="1" dirty="0"/>
              <a:t>Dokumentasjon: </a:t>
            </a:r>
            <a:r>
              <a:rPr lang="nb-NO" sz="1300" dirty="0"/>
              <a:t>Velg en i teamet som tar på seg ansvaret å bearbeide innspillene inn i et utkast til en teamkontrakt.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F94F4-0619-478A-A608-E00A985EC5F1}"/>
              </a:ext>
            </a:extLst>
          </p:cNvPr>
          <p:cNvSpPr>
            <a:spLocks/>
          </p:cNvSpPr>
          <p:nvPr/>
        </p:nvSpPr>
        <p:spPr>
          <a:xfrm>
            <a:off x="901374" y="1469176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Intensjon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6E368-F32A-4881-99D0-3BCB1F7F801B}"/>
              </a:ext>
            </a:extLst>
          </p:cNvPr>
          <p:cNvSpPr/>
          <p:nvPr/>
        </p:nvSpPr>
        <p:spPr>
          <a:xfrm>
            <a:off x="8063567" y="3806507"/>
            <a:ext cx="3274386" cy="402336"/>
          </a:xfrm>
          <a:prstGeom prst="rect">
            <a:avLst/>
          </a:prstGeom>
          <a:solidFill>
            <a:srgbClr val="D9DBF1"/>
          </a:solidFill>
          <a:ln>
            <a:solidFill>
              <a:srgbClr val="D9D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tx1"/>
                </a:solidFill>
                <a:latin typeface="Roboto Thin" panose="02000000000000000000" pitchFamily="2" charset="0"/>
              </a:rPr>
              <a:t>Innsjekk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1F454D-6950-4DDD-8FC3-100FAB519957}"/>
              </a:ext>
            </a:extLst>
          </p:cNvPr>
          <p:cNvSpPr/>
          <p:nvPr/>
        </p:nvSpPr>
        <p:spPr>
          <a:xfrm>
            <a:off x="4482675" y="3806507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Møteregler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F667D-D148-482A-B048-08B6E92175A9}"/>
              </a:ext>
            </a:extLst>
          </p:cNvPr>
          <p:cNvSpPr>
            <a:spLocks/>
          </p:cNvSpPr>
          <p:nvPr/>
        </p:nvSpPr>
        <p:spPr>
          <a:xfrm>
            <a:off x="4482675" y="1468942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Ønsket resultat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84DF37-C2A1-4347-A965-56B899E0C1CD}"/>
              </a:ext>
            </a:extLst>
          </p:cNvPr>
          <p:cNvSpPr/>
          <p:nvPr/>
        </p:nvSpPr>
        <p:spPr>
          <a:xfrm>
            <a:off x="8063567" y="1469176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Arbeidsform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08CC7-4A2E-425A-9449-6CF341E1B7A8}"/>
              </a:ext>
            </a:extLst>
          </p:cNvPr>
          <p:cNvSpPr>
            <a:spLocks/>
          </p:cNvSpPr>
          <p:nvPr/>
        </p:nvSpPr>
        <p:spPr>
          <a:xfrm>
            <a:off x="900964" y="3806507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Roller</a:t>
            </a:r>
          </a:p>
        </p:txBody>
      </p:sp>
    </p:spTree>
    <p:extLst>
      <p:ext uri="{BB962C8B-B14F-4D97-AF65-F5344CB8AC3E}">
        <p14:creationId xmlns:p14="http://schemas.microsoft.com/office/powerpoint/2010/main" val="231926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B2CA-ED38-4AB8-A0F2-FE931F68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OPPFRISKING</a:t>
            </a:r>
          </a:p>
        </p:txBody>
      </p:sp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79B192BF-837A-43F8-B1E6-FCDCBAEB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FA8EA2F-64A5-4ED8-9F56-DCEF4819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89857-AAA1-47FD-9206-C5CA30F2A14F}"/>
              </a:ext>
            </a:extLst>
          </p:cNvPr>
          <p:cNvSpPr txBox="1"/>
          <p:nvPr/>
        </p:nvSpPr>
        <p:spPr>
          <a:xfrm>
            <a:off x="6975081" y="3756497"/>
            <a:ext cx="3629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Hver deltaker leser gjennom teamkontrakten fra forrige Start Smart for å friske opp hva gruppen kom frem til da.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A39E660-75C9-441F-806D-690DC5507CC9}"/>
              </a:ext>
            </a:extLst>
          </p:cNvPr>
          <p:cNvSpPr txBox="1"/>
          <p:nvPr/>
        </p:nvSpPr>
        <p:spPr>
          <a:xfrm>
            <a:off x="853766" y="3693073"/>
            <a:ext cx="229850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0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162527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28C722-3968-4DF7-8181-2A1DB3378DA2}"/>
              </a:ext>
            </a:extLst>
          </p:cNvPr>
          <p:cNvSpPr txBox="1">
            <a:spLocks/>
          </p:cNvSpPr>
          <p:nvPr/>
        </p:nvSpPr>
        <p:spPr>
          <a:xfrm rot="16200000">
            <a:off x="-418727" y="1079360"/>
            <a:ext cx="192200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4"/>
                </a:solidFill>
                <a:latin typeface="Roboto Thin" panose="02000000000000000000" pitchFamily="2" charset="0"/>
              </a:rPr>
              <a:t>[Mal til utskrift]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D2295-DD42-46EB-8B61-85E638BE8399}"/>
              </a:ext>
            </a:extLst>
          </p:cNvPr>
          <p:cNvSpPr>
            <a:spLocks/>
          </p:cNvSpPr>
          <p:nvPr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0F948-8AA4-412C-8A51-8C3F8ED82F97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FCF5A78-51D2-4133-98E2-E36EA5030556}"/>
              </a:ext>
            </a:extLst>
          </p:cNvPr>
          <p:cNvSpPr/>
          <p:nvPr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 dirty="0">
                <a:solidFill>
                  <a:schemeClr val="bg2"/>
                </a:solidFill>
                <a:latin typeface="Roboto Thin" panose="02000000000000000000" pitchFamily="2" charset="0"/>
              </a:rPr>
              <a:t>skal vi få til videre</a:t>
            </a:r>
            <a:r>
              <a:rPr lang="nb-NO" sz="1200" dirty="0">
                <a:solidFill>
                  <a:schemeClr val="bg2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4E4050-5544-4983-867D-57F97F6BE686}"/>
              </a:ext>
            </a:extLst>
          </p:cNvPr>
          <p:cNvSpPr/>
          <p:nvPr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/>
                </a:solidFill>
                <a:latin typeface="Roboto Thin" panose="02000000000000000000" pitchFamily="2" charset="0"/>
              </a:rPr>
              <a:t>Hvordan</a:t>
            </a:r>
            <a:r>
              <a:rPr lang="nb-NO" sz="1200" dirty="0">
                <a:solidFill>
                  <a:schemeClr val="bg2"/>
                </a:solidFill>
                <a:latin typeface="Roboto Thin" panose="02000000000000000000" pitchFamily="2" charset="0"/>
              </a:rPr>
              <a:t> skal vi jobbe sammen videre?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214DD-D560-4E9B-967D-1750A2CD5093}"/>
              </a:ext>
            </a:extLst>
          </p:cNvPr>
          <p:cNvSpPr>
            <a:spLocks/>
          </p:cNvSpPr>
          <p:nvPr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0CFD9-5402-4878-8FFA-0A465DC0517A}"/>
              </a:ext>
            </a:extLst>
          </p:cNvPr>
          <p:cNvSpPr>
            <a:spLocks/>
          </p:cNvSpPr>
          <p:nvPr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CBBE98-E93F-4EE8-B3C9-889AF2796AFE}"/>
              </a:ext>
            </a:extLst>
          </p:cNvPr>
          <p:cNvSpPr/>
          <p:nvPr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C1D18-97B4-49D5-8238-CA5836D4F3FC}"/>
              </a:ext>
            </a:extLst>
          </p:cNvPr>
          <p:cNvSpPr/>
          <p:nvPr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/>
                </a:solidFill>
                <a:latin typeface="Roboto Thin" panose="02000000000000000000" pitchFamily="2" charset="0"/>
              </a:rPr>
              <a:t>Hvem</a:t>
            </a:r>
            <a:r>
              <a:rPr lang="nb-NO" sz="1200" dirty="0">
                <a:solidFill>
                  <a:schemeClr val="bg2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2D6FA-8FA8-432F-BB03-0B947F6D669F}"/>
              </a:ext>
            </a:extLst>
          </p:cNvPr>
          <p:cNvSpPr/>
          <p:nvPr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andre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19BCF9-D331-4746-BA0C-524B5C328466}"/>
              </a:ext>
            </a:extLst>
          </p:cNvPr>
          <p:cNvSpPr>
            <a:spLocks/>
          </p:cNvSpPr>
          <p:nvPr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38E47B-31FF-4B89-98AD-1A49855CDCD5}"/>
              </a:ext>
            </a:extLst>
          </p:cNvPr>
          <p:cNvSpPr/>
          <p:nvPr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5CA896-372E-4EEE-AF0E-60EA73ADED60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B0692D9-EE29-4E99-9564-AB082D3C01EA}"/>
              </a:ext>
            </a:extLst>
          </p:cNvPr>
          <p:cNvSpPr/>
          <p:nvPr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406CA6-C76D-4A6C-9866-79E808BBFE9D}"/>
              </a:ext>
            </a:extLst>
          </p:cNvPr>
          <p:cNvSpPr/>
          <p:nvPr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DCC7BD8C-C1EB-4552-AD3B-6F4F2B75A0EA}"/>
              </a:ext>
            </a:extLst>
          </p:cNvPr>
          <p:cNvSpPr txBox="1">
            <a:spLocks/>
          </p:cNvSpPr>
          <p:nvPr/>
        </p:nvSpPr>
        <p:spPr>
          <a:xfrm>
            <a:off x="6569227" y="1485340"/>
            <a:ext cx="5200639" cy="1405733"/>
          </a:xfrm>
          <a:prstGeom prst="rect">
            <a:avLst/>
          </a:prstGeom>
        </p:spPr>
        <p:txBody>
          <a:bodyPr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BA247534-9F39-436B-9C03-B1835F3992A8}"/>
              </a:ext>
            </a:extLst>
          </p:cNvPr>
          <p:cNvSpPr txBox="1"/>
          <p:nvPr/>
        </p:nvSpPr>
        <p:spPr>
          <a:xfrm>
            <a:off x="1077886" y="1081042"/>
            <a:ext cx="5200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er det vi som team ønsker å oppnå videre fremover?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56928BFE-50B6-428C-90EA-AAAD8B5B86FF}"/>
              </a:ext>
            </a:extLst>
          </p:cNvPr>
          <p:cNvSpPr txBox="1"/>
          <p:nvPr/>
        </p:nvSpPr>
        <p:spPr>
          <a:xfrm>
            <a:off x="6569227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opplever jeg å ha bidratt med i teamet og hva ønsker jeg å justere fremover?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E56E06C9-76C6-44A3-9811-5E8BF1113B65}"/>
              </a:ext>
            </a:extLst>
          </p:cNvPr>
          <p:cNvSpPr txBox="1"/>
          <p:nvPr/>
        </p:nvSpPr>
        <p:spPr>
          <a:xfrm>
            <a:off x="1058864" y="4276514"/>
            <a:ext cx="34386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1">
                <a:latin typeface="Roboto Thin" panose="02000000000000000000" pitchFamily="2" charset="0"/>
              </a:rPr>
              <a:t>Hvilke roller trenger vi i denne gruppen for å levere på </a:t>
            </a:r>
            <a:br>
              <a:rPr lang="nb-NO" sz="1000" i="1">
                <a:latin typeface="Roboto Thin" panose="02000000000000000000" pitchFamily="2" charset="0"/>
              </a:rPr>
            </a:br>
            <a:r>
              <a:rPr lang="nb-NO" sz="1000" i="1">
                <a:latin typeface="Roboto Thin" panose="02000000000000000000" pitchFamily="2" charset="0"/>
              </a:rPr>
              <a:t>mål og ambisjon vi har satt oss?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	        Hva ønsker vi å justere?</a:t>
            </a:r>
            <a:endParaRPr lang="nb-NO" sz="1000" i="0">
              <a:latin typeface="Roboto Thin" panose="02000000000000000000" pitchFamily="2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A614D9FA-D00C-47A5-A3EA-D891DB54330E}"/>
              </a:ext>
            </a:extLst>
          </p:cNvPr>
          <p:cNvSpPr txBox="1"/>
          <p:nvPr/>
        </p:nvSpPr>
        <p:spPr>
          <a:xfrm>
            <a:off x="4680147" y="4276513"/>
            <a:ext cx="34386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                    Hva ønsker vi å justere?</a:t>
            </a:r>
            <a:endParaRPr lang="nb-NO" sz="1000" i="0">
              <a:latin typeface="Roboto Thin" panose="02000000000000000000" pitchFamily="2" charset="0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39F765E-D6BB-4C76-A037-98C8D12454CC}"/>
              </a:ext>
            </a:extLst>
          </p:cNvPr>
          <p:cNvSpPr txBox="1"/>
          <p:nvPr/>
        </p:nvSpPr>
        <p:spPr>
          <a:xfrm>
            <a:off x="8309617" y="4276512"/>
            <a:ext cx="34386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                    Hva ønsker vi å justere?</a:t>
            </a:r>
            <a:endParaRPr lang="nb-NO" sz="1000" i="0">
              <a:latin typeface="Roboto Thin" panose="020000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202791-FB3E-4D48-91D1-7AFC3A92B2E7}"/>
              </a:ext>
            </a:extLst>
          </p:cNvPr>
          <p:cNvCxnSpPr>
            <a:cxnSpLocks/>
          </p:cNvCxnSpPr>
          <p:nvPr/>
        </p:nvCxnSpPr>
        <p:spPr>
          <a:xfrm>
            <a:off x="4587309" y="4288736"/>
            <a:ext cx="0" cy="2099699"/>
          </a:xfrm>
          <a:prstGeom prst="line">
            <a:avLst/>
          </a:prstGeom>
          <a:ln w="9525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DB8CF5-A6DD-4127-839C-58D77CEDE6A2}"/>
              </a:ext>
            </a:extLst>
          </p:cNvPr>
          <p:cNvCxnSpPr>
            <a:cxnSpLocks/>
          </p:cNvCxnSpPr>
          <p:nvPr/>
        </p:nvCxnSpPr>
        <p:spPr>
          <a:xfrm>
            <a:off x="8218633" y="4288736"/>
            <a:ext cx="0" cy="2099699"/>
          </a:xfrm>
          <a:prstGeom prst="line">
            <a:avLst/>
          </a:prstGeom>
          <a:ln w="9525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46730555-676A-413B-9C70-52376B2FCDFE}"/>
              </a:ext>
            </a:extLst>
          </p:cNvPr>
          <p:cNvSpPr txBox="1"/>
          <p:nvPr/>
        </p:nvSpPr>
        <p:spPr>
          <a:xfrm>
            <a:off x="6558801" y="3010326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En setning om hva jeg har satt pris på ved deg i vårt samarbeid.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E5DE2F-29A6-4456-B5E4-C4D637655F18}"/>
              </a:ext>
            </a:extLst>
          </p:cNvPr>
          <p:cNvGrpSpPr/>
          <p:nvPr/>
        </p:nvGrpSpPr>
        <p:grpSpPr>
          <a:xfrm>
            <a:off x="5570046" y="839450"/>
            <a:ext cx="607535" cy="183405"/>
            <a:chOff x="5622793" y="828712"/>
            <a:chExt cx="607535" cy="183405"/>
          </a:xfrm>
        </p:grpSpPr>
        <p:pic>
          <p:nvPicPr>
            <p:cNvPr id="31" name="Graphic 30" descr="Clock outline">
              <a:extLst>
                <a:ext uri="{FF2B5EF4-FFF2-40B4-BE49-F238E27FC236}">
                  <a16:creationId xmlns:a16="http://schemas.microsoft.com/office/drawing/2014/main" id="{1FFC1F0C-54EE-468F-B0B7-89DAFEF3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F9A356-F850-42EF-9357-B7F29AA755FD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4610BC-9E5D-4257-BAB4-787EB4644E84}"/>
              </a:ext>
            </a:extLst>
          </p:cNvPr>
          <p:cNvGrpSpPr/>
          <p:nvPr/>
        </p:nvGrpSpPr>
        <p:grpSpPr>
          <a:xfrm>
            <a:off x="11111967" y="813361"/>
            <a:ext cx="607535" cy="183405"/>
            <a:chOff x="5622793" y="828712"/>
            <a:chExt cx="607535" cy="183405"/>
          </a:xfrm>
        </p:grpSpPr>
        <p:pic>
          <p:nvPicPr>
            <p:cNvPr id="34" name="Graphic 33" descr="Clock outline">
              <a:extLst>
                <a:ext uri="{FF2B5EF4-FFF2-40B4-BE49-F238E27FC236}">
                  <a16:creationId xmlns:a16="http://schemas.microsoft.com/office/drawing/2014/main" id="{9E7B6334-E013-4CF8-9D47-7BD0CFAF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69C424-AC67-49D9-AE10-3794E445DE90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30 min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0CBC24-201B-45E2-B668-A6872D85E205}"/>
              </a:ext>
            </a:extLst>
          </p:cNvPr>
          <p:cNvGrpSpPr>
            <a:grpSpLocks/>
          </p:cNvGrpSpPr>
          <p:nvPr/>
        </p:nvGrpSpPr>
        <p:grpSpPr>
          <a:xfrm>
            <a:off x="3877382" y="3991555"/>
            <a:ext cx="607535" cy="183405"/>
            <a:chOff x="5622793" y="828712"/>
            <a:chExt cx="607535" cy="183405"/>
          </a:xfrm>
        </p:grpSpPr>
        <p:pic>
          <p:nvPicPr>
            <p:cNvPr id="37" name="Graphic 36" descr="Clock outline">
              <a:extLst>
                <a:ext uri="{FF2B5EF4-FFF2-40B4-BE49-F238E27FC236}">
                  <a16:creationId xmlns:a16="http://schemas.microsoft.com/office/drawing/2014/main" id="{4496EACE-01A9-4C1C-BE14-E013B8C75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76F338-51CA-480E-A9A5-BCC12D23DA44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8E4245-2449-4AC2-8C48-4504A13E49B1}"/>
              </a:ext>
            </a:extLst>
          </p:cNvPr>
          <p:cNvGrpSpPr>
            <a:grpSpLocks/>
          </p:cNvGrpSpPr>
          <p:nvPr/>
        </p:nvGrpSpPr>
        <p:grpSpPr>
          <a:xfrm>
            <a:off x="7498977" y="3991555"/>
            <a:ext cx="607535" cy="183405"/>
            <a:chOff x="5622793" y="828712"/>
            <a:chExt cx="607535" cy="183405"/>
          </a:xfrm>
        </p:grpSpPr>
        <p:pic>
          <p:nvPicPr>
            <p:cNvPr id="40" name="Graphic 39" descr="Clock outline">
              <a:extLst>
                <a:ext uri="{FF2B5EF4-FFF2-40B4-BE49-F238E27FC236}">
                  <a16:creationId xmlns:a16="http://schemas.microsoft.com/office/drawing/2014/main" id="{29E1781E-1C6D-479E-B70D-8AE0A3D6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F7089C-6CFF-4AEA-9E48-F41F18368798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4B9567-B60C-4546-AE2B-3A6B2884CDEE}"/>
              </a:ext>
            </a:extLst>
          </p:cNvPr>
          <p:cNvGrpSpPr>
            <a:grpSpLocks/>
          </p:cNvGrpSpPr>
          <p:nvPr/>
        </p:nvGrpSpPr>
        <p:grpSpPr>
          <a:xfrm>
            <a:off x="11120572" y="3991555"/>
            <a:ext cx="607535" cy="183405"/>
            <a:chOff x="5622793" y="828712"/>
            <a:chExt cx="607535" cy="183405"/>
          </a:xfrm>
        </p:grpSpPr>
        <p:pic>
          <p:nvPicPr>
            <p:cNvPr id="43" name="Graphic 42" descr="Clock outline">
              <a:extLst>
                <a:ext uri="{FF2B5EF4-FFF2-40B4-BE49-F238E27FC236}">
                  <a16:creationId xmlns:a16="http://schemas.microsoft.com/office/drawing/2014/main" id="{BDE858F1-D98E-4596-8CAE-E0E9E105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62A9F9-81D7-4C36-9407-8686B42EB542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07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09E00C3C-5672-4E1E-93D8-B8D990BD9FFB}"/>
              </a:ext>
            </a:extLst>
          </p:cNvPr>
          <p:cNvSpPr txBox="1">
            <a:spLocks/>
          </p:cNvSpPr>
          <p:nvPr/>
        </p:nvSpPr>
        <p:spPr>
          <a:xfrm>
            <a:off x="8309617" y="4713725"/>
            <a:ext cx="3439399" cy="16317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</a:t>
            </a:r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DB6271B2-103B-493E-9FAE-AA8EE12AD544}"/>
              </a:ext>
            </a:extLst>
          </p:cNvPr>
          <p:cNvSpPr txBox="1">
            <a:spLocks/>
          </p:cNvSpPr>
          <p:nvPr/>
        </p:nvSpPr>
        <p:spPr>
          <a:xfrm>
            <a:off x="4682187" y="4713725"/>
            <a:ext cx="3439399" cy="1631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67875E2A-F89D-46BD-96CA-28AA94F70FF6}"/>
              </a:ext>
            </a:extLst>
          </p:cNvPr>
          <p:cNvSpPr txBox="1">
            <a:spLocks/>
          </p:cNvSpPr>
          <p:nvPr/>
        </p:nvSpPr>
        <p:spPr>
          <a:xfrm>
            <a:off x="1058771" y="4713743"/>
            <a:ext cx="3443415" cy="16324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8C722-3968-4DF7-8181-2A1DB3378DA2}"/>
              </a:ext>
            </a:extLst>
          </p:cNvPr>
          <p:cNvSpPr txBox="1">
            <a:spLocks/>
          </p:cNvSpPr>
          <p:nvPr/>
        </p:nvSpPr>
        <p:spPr>
          <a:xfrm rot="16200000">
            <a:off x="-371440" y="1079360"/>
            <a:ext cx="182742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</a:t>
            </a:r>
            <a:r>
              <a:rPr lang="nb-NO" sz="2400" err="1">
                <a:solidFill>
                  <a:schemeClr val="accent1"/>
                </a:solidFill>
                <a:latin typeface="Roboto Thin" panose="02000000000000000000" pitchFamily="2" charset="0"/>
              </a:rPr>
              <a:t>Follow</a:t>
            </a:r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-up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D2295-DD42-46EB-8B61-85E638BE8399}"/>
              </a:ext>
            </a:extLst>
          </p:cNvPr>
          <p:cNvSpPr>
            <a:spLocks/>
          </p:cNvSpPr>
          <p:nvPr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0F948-8AA4-412C-8A51-8C3F8ED82F97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FCF5A78-51D2-4133-98E2-E36EA5030556}"/>
              </a:ext>
            </a:extLst>
          </p:cNvPr>
          <p:cNvSpPr/>
          <p:nvPr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 videre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4E4050-5544-4983-867D-57F97F6BE686}"/>
              </a:ext>
            </a:extLst>
          </p:cNvPr>
          <p:cNvSpPr/>
          <p:nvPr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 videre?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214DD-D560-4E9B-967D-1750A2CD5093}"/>
              </a:ext>
            </a:extLst>
          </p:cNvPr>
          <p:cNvSpPr>
            <a:spLocks/>
          </p:cNvSpPr>
          <p:nvPr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0CFD9-5402-4878-8FFA-0A465DC0517A}"/>
              </a:ext>
            </a:extLst>
          </p:cNvPr>
          <p:cNvSpPr>
            <a:spLocks/>
          </p:cNvSpPr>
          <p:nvPr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CBBE98-E93F-4EE8-B3C9-889AF2796AFE}"/>
              </a:ext>
            </a:extLst>
          </p:cNvPr>
          <p:cNvSpPr/>
          <p:nvPr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C1D18-97B4-49D5-8238-CA5836D4F3FC}"/>
              </a:ext>
            </a:extLst>
          </p:cNvPr>
          <p:cNvSpPr/>
          <p:nvPr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2D6FA-8FA8-432F-BB03-0B947F6D669F}"/>
              </a:ext>
            </a:extLst>
          </p:cNvPr>
          <p:cNvSpPr/>
          <p:nvPr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andre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19BCF9-D331-4746-BA0C-524B5C328466}"/>
              </a:ext>
            </a:extLst>
          </p:cNvPr>
          <p:cNvSpPr>
            <a:spLocks/>
          </p:cNvSpPr>
          <p:nvPr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38E47B-31FF-4B89-98AD-1A49855CDCD5}"/>
              </a:ext>
            </a:extLst>
          </p:cNvPr>
          <p:cNvSpPr/>
          <p:nvPr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5CA896-372E-4EEE-AF0E-60EA73ADED60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B0692D9-EE29-4E99-9564-AB082D3C01EA}"/>
              </a:ext>
            </a:extLst>
          </p:cNvPr>
          <p:cNvSpPr/>
          <p:nvPr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406CA6-C76D-4A6C-9866-79E808BBFE9D}"/>
              </a:ext>
            </a:extLst>
          </p:cNvPr>
          <p:cNvSpPr/>
          <p:nvPr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DCC7BD8C-C1EB-4552-AD3B-6F4F2B75A0EA}"/>
              </a:ext>
            </a:extLst>
          </p:cNvPr>
          <p:cNvSpPr txBox="1">
            <a:spLocks/>
          </p:cNvSpPr>
          <p:nvPr/>
        </p:nvSpPr>
        <p:spPr>
          <a:xfrm>
            <a:off x="6569227" y="1485340"/>
            <a:ext cx="5200639" cy="1405733"/>
          </a:xfrm>
          <a:prstGeom prst="rect">
            <a:avLst/>
          </a:prstGeom>
        </p:spPr>
        <p:txBody>
          <a:bodyPr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BA247534-9F39-436B-9C03-B1835F3992A8}"/>
              </a:ext>
            </a:extLst>
          </p:cNvPr>
          <p:cNvSpPr txBox="1"/>
          <p:nvPr/>
        </p:nvSpPr>
        <p:spPr>
          <a:xfrm>
            <a:off x="1077886" y="1081042"/>
            <a:ext cx="52006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Hva er det vi som team ønsker å oppnå videre fremover?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56928BFE-50B6-428C-90EA-AAAD8B5B86FF}"/>
              </a:ext>
            </a:extLst>
          </p:cNvPr>
          <p:cNvSpPr txBox="1"/>
          <p:nvPr/>
        </p:nvSpPr>
        <p:spPr>
          <a:xfrm>
            <a:off x="6569227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Hva opplever jeg å ha bidratt med i teamet og hva ønsker jeg å justere fremover?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E56E06C9-76C6-44A3-9811-5E8BF1113B65}"/>
              </a:ext>
            </a:extLst>
          </p:cNvPr>
          <p:cNvSpPr txBox="1"/>
          <p:nvPr/>
        </p:nvSpPr>
        <p:spPr>
          <a:xfrm>
            <a:off x="1058864" y="4276514"/>
            <a:ext cx="34386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Hva har fungert godt?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Hva ønsker vi å justere?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A614D9FA-D00C-47A5-A3EA-D891DB54330E}"/>
              </a:ext>
            </a:extLst>
          </p:cNvPr>
          <p:cNvSpPr txBox="1"/>
          <p:nvPr/>
        </p:nvSpPr>
        <p:spPr>
          <a:xfrm>
            <a:off x="4680147" y="4276513"/>
            <a:ext cx="34386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Hva har fungert godt?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Hva ønsker vi å justere?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39F765E-D6BB-4C76-A037-98C8D12454CC}"/>
              </a:ext>
            </a:extLst>
          </p:cNvPr>
          <p:cNvSpPr txBox="1"/>
          <p:nvPr/>
        </p:nvSpPr>
        <p:spPr>
          <a:xfrm>
            <a:off x="8309617" y="4276512"/>
            <a:ext cx="34386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Hva har fungert godt?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Hva ønsker vi å justere?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202791-FB3E-4D48-91D1-7AFC3A92B2E7}"/>
              </a:ext>
            </a:extLst>
          </p:cNvPr>
          <p:cNvCxnSpPr>
            <a:cxnSpLocks/>
          </p:cNvCxnSpPr>
          <p:nvPr/>
        </p:nvCxnSpPr>
        <p:spPr>
          <a:xfrm>
            <a:off x="4587309" y="4288736"/>
            <a:ext cx="0" cy="2099699"/>
          </a:xfrm>
          <a:prstGeom prst="line">
            <a:avLst/>
          </a:prstGeom>
          <a:ln w="9525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DB8CF5-A6DD-4127-839C-58D77CEDE6A2}"/>
              </a:ext>
            </a:extLst>
          </p:cNvPr>
          <p:cNvCxnSpPr>
            <a:cxnSpLocks/>
          </p:cNvCxnSpPr>
          <p:nvPr/>
        </p:nvCxnSpPr>
        <p:spPr>
          <a:xfrm>
            <a:off x="8218633" y="4288736"/>
            <a:ext cx="0" cy="2099699"/>
          </a:xfrm>
          <a:prstGeom prst="line">
            <a:avLst/>
          </a:prstGeom>
          <a:ln w="9525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46730555-676A-413B-9C70-52376B2FCDFE}"/>
              </a:ext>
            </a:extLst>
          </p:cNvPr>
          <p:cNvSpPr txBox="1"/>
          <p:nvPr/>
        </p:nvSpPr>
        <p:spPr>
          <a:xfrm>
            <a:off x="6558801" y="3010326"/>
            <a:ext cx="52006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En setning om hva jeg har satt pris på ved deg i vårt samarbeid.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84CAC6F3-D60C-4348-890B-6320C834B548}"/>
              </a:ext>
            </a:extLst>
          </p:cNvPr>
          <p:cNvSpPr txBox="1">
            <a:spLocks/>
          </p:cNvSpPr>
          <p:nvPr/>
        </p:nvSpPr>
        <p:spPr>
          <a:xfrm>
            <a:off x="1077885" y="1274748"/>
            <a:ext cx="5200639" cy="2043354"/>
          </a:xfrm>
          <a:prstGeom prst="rect">
            <a:avLst/>
          </a:prstGeom>
        </p:spPr>
        <p:txBody>
          <a:bodyPr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116757-00D7-48F4-89AE-66FB77D435C4}"/>
              </a:ext>
            </a:extLst>
          </p:cNvPr>
          <p:cNvGrpSpPr/>
          <p:nvPr/>
        </p:nvGrpSpPr>
        <p:grpSpPr>
          <a:xfrm>
            <a:off x="5570046" y="839450"/>
            <a:ext cx="607535" cy="183405"/>
            <a:chOff x="5622793" y="828712"/>
            <a:chExt cx="607535" cy="183405"/>
          </a:xfrm>
        </p:grpSpPr>
        <p:pic>
          <p:nvPicPr>
            <p:cNvPr id="32" name="Graphic 31" descr="Clock outline">
              <a:extLst>
                <a:ext uri="{FF2B5EF4-FFF2-40B4-BE49-F238E27FC236}">
                  <a16:creationId xmlns:a16="http://schemas.microsoft.com/office/drawing/2014/main" id="{68EBB0B9-BE81-4357-8158-9E854763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0B5038-0AA7-420B-89E1-0400431391D0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CFA2F6-A3B3-4432-B69C-74BF84E1AFD8}"/>
              </a:ext>
            </a:extLst>
          </p:cNvPr>
          <p:cNvGrpSpPr/>
          <p:nvPr/>
        </p:nvGrpSpPr>
        <p:grpSpPr>
          <a:xfrm>
            <a:off x="11111967" y="813361"/>
            <a:ext cx="607535" cy="183405"/>
            <a:chOff x="5622793" y="828712"/>
            <a:chExt cx="607535" cy="183405"/>
          </a:xfrm>
        </p:grpSpPr>
        <p:pic>
          <p:nvPicPr>
            <p:cNvPr id="35" name="Graphic 34" descr="Clock outline">
              <a:extLst>
                <a:ext uri="{FF2B5EF4-FFF2-40B4-BE49-F238E27FC236}">
                  <a16:creationId xmlns:a16="http://schemas.microsoft.com/office/drawing/2014/main" id="{DB418125-D1B7-43FC-933D-71B27C87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BE11D3-C93D-41CD-AD47-D555D8507686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30 min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4BD464-8961-4A9B-B182-F0F8DF309FCF}"/>
              </a:ext>
            </a:extLst>
          </p:cNvPr>
          <p:cNvGrpSpPr>
            <a:grpSpLocks/>
          </p:cNvGrpSpPr>
          <p:nvPr/>
        </p:nvGrpSpPr>
        <p:grpSpPr>
          <a:xfrm>
            <a:off x="3877382" y="3991555"/>
            <a:ext cx="607535" cy="183405"/>
            <a:chOff x="5622793" y="828712"/>
            <a:chExt cx="607535" cy="183405"/>
          </a:xfrm>
        </p:grpSpPr>
        <p:pic>
          <p:nvPicPr>
            <p:cNvPr id="38" name="Graphic 37" descr="Clock outline">
              <a:extLst>
                <a:ext uri="{FF2B5EF4-FFF2-40B4-BE49-F238E27FC236}">
                  <a16:creationId xmlns:a16="http://schemas.microsoft.com/office/drawing/2014/main" id="{CE4E13C0-75C0-40A2-833D-B08513CF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CF884A-942F-4E42-8B6A-FB11DB7BBD44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52A263-3EEB-4F99-AC5F-3B995A3FF94D}"/>
              </a:ext>
            </a:extLst>
          </p:cNvPr>
          <p:cNvGrpSpPr>
            <a:grpSpLocks/>
          </p:cNvGrpSpPr>
          <p:nvPr/>
        </p:nvGrpSpPr>
        <p:grpSpPr>
          <a:xfrm>
            <a:off x="7498977" y="3991555"/>
            <a:ext cx="607535" cy="183405"/>
            <a:chOff x="5622793" y="828712"/>
            <a:chExt cx="607535" cy="183405"/>
          </a:xfrm>
        </p:grpSpPr>
        <p:pic>
          <p:nvPicPr>
            <p:cNvPr id="41" name="Graphic 40" descr="Clock outline">
              <a:extLst>
                <a:ext uri="{FF2B5EF4-FFF2-40B4-BE49-F238E27FC236}">
                  <a16:creationId xmlns:a16="http://schemas.microsoft.com/office/drawing/2014/main" id="{90BFFA70-4AB1-4E28-B894-946673BFF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DA2BAD-C72F-4DE8-8448-6960D707BD9F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4EEE26-18A6-497B-AAAA-C570504B94DC}"/>
              </a:ext>
            </a:extLst>
          </p:cNvPr>
          <p:cNvGrpSpPr>
            <a:grpSpLocks/>
          </p:cNvGrpSpPr>
          <p:nvPr/>
        </p:nvGrpSpPr>
        <p:grpSpPr>
          <a:xfrm>
            <a:off x="11120572" y="3991555"/>
            <a:ext cx="607535" cy="183405"/>
            <a:chOff x="5622793" y="828712"/>
            <a:chExt cx="607535" cy="183405"/>
          </a:xfrm>
        </p:grpSpPr>
        <p:pic>
          <p:nvPicPr>
            <p:cNvPr id="44" name="Graphic 43" descr="Clock outline">
              <a:extLst>
                <a:ext uri="{FF2B5EF4-FFF2-40B4-BE49-F238E27FC236}">
                  <a16:creationId xmlns:a16="http://schemas.microsoft.com/office/drawing/2014/main" id="{6A72F5DA-2AD6-4517-A4E8-2CC63AD4B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EC2481-DDA5-457A-B8F4-D5803EEFD414}"/>
                </a:ext>
              </a:extLst>
            </p:cNvPr>
            <p:cNvSpPr txBox="1">
              <a:spLocks/>
            </p:cNvSpPr>
            <p:nvPr/>
          </p:nvSpPr>
          <p:spPr>
            <a:xfrm>
              <a:off x="5622793" y="845218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0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62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0E3A-2800-4B67-8F5A-B6BFFFAC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 oppsummering, oppfølging og utsjekk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A917B-EF3B-44D2-B678-FE6CD7AE3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82265" y="1687927"/>
            <a:ext cx="3274795" cy="2906375"/>
          </a:xfrm>
        </p:spPr>
        <p:txBody>
          <a:bodyPr>
            <a:normAutofit/>
          </a:bodyPr>
          <a:lstStyle/>
          <a:p>
            <a:endParaRPr lang="nb-NO" sz="1300"/>
          </a:p>
          <a:p>
            <a:r>
              <a:rPr lang="nb-NO" sz="1300"/>
              <a:t>Sett av 5-10 minutter på slutten av hvert møte for å ta et </a:t>
            </a:r>
            <a:r>
              <a:rPr lang="nb-NO" sz="1300" err="1"/>
              <a:t>meta</a:t>
            </a:r>
            <a:r>
              <a:rPr lang="nb-NO" sz="1300"/>
              <a:t>-møte (dvs. reflekter over hvordan dere jobbet sammen i dag): Hva fungerte godt, og hva kan vi evt. justere? </a:t>
            </a:r>
          </a:p>
          <a:p>
            <a:endParaRPr lang="nb-NO" sz="1300"/>
          </a:p>
          <a:p>
            <a:r>
              <a:rPr lang="nb-NO" sz="1300"/>
              <a:t>Hvis dere skal jobbe over en viss tid så anbefaler vi å kjøre en ny </a:t>
            </a:r>
            <a:r>
              <a:rPr lang="nb-NO" sz="1300" err="1"/>
              <a:t>follow</a:t>
            </a:r>
            <a:r>
              <a:rPr lang="nb-NO" sz="1300"/>
              <a:t>-up etter en stund for å utforske hvordan teamsamarbeidet fortsetter å fungere. </a:t>
            </a:r>
          </a:p>
          <a:p>
            <a:pPr marL="33" indent="0">
              <a:buNone/>
            </a:pPr>
            <a:endParaRPr lang="nb-NO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739632-6925-42C7-8A4E-68C5F591440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3154" y="1645177"/>
            <a:ext cx="3274795" cy="2140253"/>
          </a:xfrm>
        </p:spPr>
        <p:txBody>
          <a:bodyPr>
            <a:norm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Hvordan har det vært å jobbe sammen i teamet i dag?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F667D-D148-482A-B048-08B6E92175A9}"/>
              </a:ext>
            </a:extLst>
          </p:cNvPr>
          <p:cNvSpPr>
            <a:spLocks/>
          </p:cNvSpPr>
          <p:nvPr/>
        </p:nvSpPr>
        <p:spPr>
          <a:xfrm>
            <a:off x="4482674" y="1451125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 panose="02000000000000000000" pitchFamily="2" charset="0"/>
              </a:rPr>
              <a:t>Oppfølging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08CC7-4A2E-425A-9449-6CF341E1B7A8}"/>
              </a:ext>
            </a:extLst>
          </p:cNvPr>
          <p:cNvSpPr>
            <a:spLocks/>
          </p:cNvSpPr>
          <p:nvPr/>
        </p:nvSpPr>
        <p:spPr>
          <a:xfrm>
            <a:off x="8063154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/>
                <a:ea typeface="Roboto Thin"/>
                <a:cs typeface="Roboto Thin"/>
              </a:rPr>
              <a:t>Utsjekk</a:t>
            </a:r>
            <a:endParaRPr lang="nb-NO">
              <a:solidFill>
                <a:schemeClr val="accent1"/>
              </a:solidFill>
              <a:latin typeface="Roboto Thin" panose="02000000000000000000" pitchFamily="2" charset="0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13EF4AA-7DA8-45C0-B7E9-91CEB579734F}"/>
              </a:ext>
            </a:extLst>
          </p:cNvPr>
          <p:cNvSpPr txBox="1">
            <a:spLocks/>
          </p:cNvSpPr>
          <p:nvPr/>
        </p:nvSpPr>
        <p:spPr>
          <a:xfrm>
            <a:off x="853640" y="1687927"/>
            <a:ext cx="3274795" cy="335579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endParaRPr lang="nb-NO" sz="1300"/>
          </a:p>
          <a:p>
            <a:r>
              <a:rPr lang="nb-NO" sz="1300"/>
              <a:t>Oppsummer hva det er enighet om, hva som evt. fortsatt er uklart og hvordan dette følges opp. Punkter til videre avklaring noteres av </a:t>
            </a:r>
            <a:r>
              <a:rPr lang="nb-NO" sz="1300" err="1"/>
              <a:t>fasilitator</a:t>
            </a:r>
            <a:r>
              <a:rPr lang="nb-NO" sz="1300"/>
              <a:t>.</a:t>
            </a:r>
            <a:endParaRPr lang="nb-NO" sz="1300" dirty="0"/>
          </a:p>
          <a:p>
            <a:r>
              <a:rPr lang="nb-NO" sz="1300"/>
              <a:t>Avtal når bearbeidet teamkontrakt skal være klar som inkluderer mål, roller, arbeidsform og spilleregler.</a:t>
            </a:r>
            <a:endParaRPr lang="nb-NO" sz="1300" dirty="0"/>
          </a:p>
          <a:p>
            <a:pPr marL="0" indent="0">
              <a:buNone/>
            </a:pPr>
            <a:endParaRPr lang="nb-NO" sz="13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7CB1C2-2D35-4394-815D-36EF28F0227B}"/>
              </a:ext>
            </a:extLst>
          </p:cNvPr>
          <p:cNvSpPr>
            <a:spLocks/>
          </p:cNvSpPr>
          <p:nvPr/>
        </p:nvSpPr>
        <p:spPr>
          <a:xfrm>
            <a:off x="853640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 panose="02000000000000000000" pitchFamily="2" charset="0"/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54383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3198-AC4C-40BB-BE5D-9C85E433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/>
              <a:t>Parkeringsplass</a:t>
            </a:r>
            <a:br>
              <a:rPr lang="nb-NO"/>
            </a:br>
            <a:r>
              <a:rPr lang="nb-NO" sz="1000"/>
              <a:t> </a:t>
            </a:r>
            <a:br>
              <a:rPr lang="nb-NO"/>
            </a:br>
            <a:r>
              <a:rPr lang="nb-NO" sz="1400">
                <a:solidFill>
                  <a:srgbClr val="3D5471"/>
                </a:solidFill>
                <a:effectLst/>
                <a:latin typeface="+mn-lt"/>
              </a:rPr>
              <a:t>Alt som kommer opp under workshopen som ikke kan behandles der, men bør tas opp i et annet relevant fora/møte. </a:t>
            </a:r>
            <a:br>
              <a:rPr lang="nb-NO">
                <a:solidFill>
                  <a:srgbClr val="3D5471"/>
                </a:solidFill>
              </a:rPr>
            </a:br>
            <a:endParaRPr lang="nb-NO">
              <a:solidFill>
                <a:srgbClr val="3D54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F5FF-1930-4BA3-8229-2609E55C29D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3130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ff1618\AppData\Local\Temp\Templafy\PowerPointVsto\Assets\nhh_logo_1f_positiv_helblaa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ff1618\AppData\Local\Temp\Templafy\PowerPointVsto\Assets\nhh_logo_1f_positiv_helblaa.png"/>
</p:tagLst>
</file>

<file path=ppt/theme/theme1.xml><?xml version="1.0" encoding="utf-8"?>
<a:theme xmlns:a="http://schemas.openxmlformats.org/drawingml/2006/main" name="Start Smart mal">
  <a:themeElements>
    <a:clrScheme name="Start Smart">
      <a:dk1>
        <a:sysClr val="windowText" lastClr="000000"/>
      </a:dk1>
      <a:lt1>
        <a:sysClr val="window" lastClr="FFFFFF"/>
      </a:lt1>
      <a:dk2>
        <a:srgbClr val="404042"/>
      </a:dk2>
      <a:lt2>
        <a:srgbClr val="F5F5F5"/>
      </a:lt2>
      <a:accent1>
        <a:srgbClr val="231651"/>
      </a:accent1>
      <a:accent2>
        <a:srgbClr val="8CA5BF"/>
      </a:accent2>
      <a:accent3>
        <a:srgbClr val="FB4D3D"/>
      </a:accent3>
      <a:accent4>
        <a:srgbClr val="CA1551"/>
      </a:accent4>
      <a:accent5>
        <a:srgbClr val="D9DBF1"/>
      </a:accent5>
      <a:accent6>
        <a:srgbClr val="EAC435"/>
      </a:accent6>
      <a:hlink>
        <a:srgbClr val="0563C1"/>
      </a:hlink>
      <a:folHlink>
        <a:srgbClr val="954F72"/>
      </a:folHlink>
    </a:clrScheme>
    <a:fontScheme name="Start Smart">
      <a:majorFont>
        <a:latin typeface="Roboto Thin"/>
        <a:ea typeface=""/>
        <a:cs typeface=""/>
      </a:majorFont>
      <a:minorFont>
        <a:latin typeface="Merriweath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A7B21B2-543A-4656-A7C1-1576E65B723B}" vid="{52A00FC5-211E-4A88-A976-91DA7450D966}"/>
    </a:ext>
  </a:extLst>
</a:theme>
</file>

<file path=ppt/theme/theme2.xml><?xml version="1.0" encoding="utf-8"?>
<a:theme xmlns:a="http://schemas.openxmlformats.org/drawingml/2006/main" name="Teamkontrakter">
  <a:themeElements>
    <a:clrScheme name="Start Smart">
      <a:dk1>
        <a:sysClr val="windowText" lastClr="000000"/>
      </a:dk1>
      <a:lt1>
        <a:sysClr val="window" lastClr="FFFFFF"/>
      </a:lt1>
      <a:dk2>
        <a:srgbClr val="404042"/>
      </a:dk2>
      <a:lt2>
        <a:srgbClr val="F5F5F5"/>
      </a:lt2>
      <a:accent1>
        <a:srgbClr val="231651"/>
      </a:accent1>
      <a:accent2>
        <a:srgbClr val="8CA5BF"/>
      </a:accent2>
      <a:accent3>
        <a:srgbClr val="FB4D3D"/>
      </a:accent3>
      <a:accent4>
        <a:srgbClr val="CA1551"/>
      </a:accent4>
      <a:accent5>
        <a:srgbClr val="D9DBF1"/>
      </a:accent5>
      <a:accent6>
        <a:srgbClr val="EAC435"/>
      </a:accent6>
      <a:hlink>
        <a:srgbClr val="0563C1"/>
      </a:hlink>
      <a:folHlink>
        <a:srgbClr val="954F72"/>
      </a:folHlink>
    </a:clrScheme>
    <a:fontScheme name="AFF">
      <a:majorFont>
        <a:latin typeface="Riks Normal"/>
        <a:ea typeface=""/>
        <a:cs typeface=""/>
      </a:majorFont>
      <a:minorFont>
        <a:latin typeface="Merriweath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A7B21B2-543A-4656-A7C1-1576E65B723B}" vid="{68DD2D1E-6E7D-4F41-8017-F984E2DB6F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0C73D15F7EDE4AB71BC2A5F644F7E3" ma:contentTypeVersion="11" ma:contentTypeDescription="Opprett et nytt dokument." ma:contentTypeScope="" ma:versionID="a66f39512469725f8860d226e7623c6c">
  <xsd:schema xmlns:xsd="http://www.w3.org/2001/XMLSchema" xmlns:xs="http://www.w3.org/2001/XMLSchema" xmlns:p="http://schemas.microsoft.com/office/2006/metadata/properties" xmlns:ns2="8812dd19-0318-46c9-adfe-191c1f339381" xmlns:ns3="31c56389-846b-4729-87b7-b5f409bf553f" targetNamespace="http://schemas.microsoft.com/office/2006/metadata/properties" ma:root="true" ma:fieldsID="8a0fb21e3d08cc81fea213b661965971" ns2:_="" ns3:_="">
    <xsd:import namespace="8812dd19-0318-46c9-adfe-191c1f339381"/>
    <xsd:import namespace="31c56389-846b-4729-87b7-b5f409bf55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2dd19-0318-46c9-adfe-191c1f339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da416309-978b-475a-8186-0e7e88e79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56389-846b-4729-87b7-b5f409bf553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957c0b2-be7f-476f-8fab-c16c4961aadb}" ma:internalName="TaxCatchAll" ma:showField="CatchAllData" ma:web="31c56389-846b-4729-87b7-b5f409bf55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12dd19-0318-46c9-adfe-191c1f339381">
      <Terms xmlns="http://schemas.microsoft.com/office/infopath/2007/PartnerControls"/>
    </lcf76f155ced4ddcb4097134ff3c332f>
    <TaxCatchAll xmlns="31c56389-846b-4729-87b7-b5f409bf553f" xsi:nil="true"/>
  </documentManagement>
</p:properties>
</file>

<file path=customXml/itemProps1.xml><?xml version="1.0" encoding="utf-8"?>
<ds:datastoreItem xmlns:ds="http://schemas.openxmlformats.org/officeDocument/2006/customXml" ds:itemID="{D6D9A385-FC0F-4FD7-A089-C7CD655C62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70C993-F044-43CC-80AE-1B0B5EEE0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12dd19-0318-46c9-adfe-191c1f339381"/>
    <ds:schemaRef ds:uri="31c56389-846b-4729-87b7-b5f409bf55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069D85-F7F3-415C-AEFE-1D0F594EBDD5}">
  <ds:schemaRefs>
    <ds:schemaRef ds:uri="31c56389-846b-4729-87b7-b5f409bf553f"/>
    <ds:schemaRef ds:uri="8812dd19-0318-46c9-adfe-191c1f3393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Start Smart ppt template</Template>
  <TotalTime>0</TotalTime>
  <Words>2694</Words>
  <Application>Microsoft Office PowerPoint</Application>
  <PresentationFormat>Widescreen</PresentationFormat>
  <Paragraphs>284</Paragraphs>
  <Slides>16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Start Smart mal</vt:lpstr>
      <vt:lpstr>Teamkontrakter</vt:lpstr>
      <vt:lpstr>PowerPoint Presentation</vt:lpstr>
      <vt:lpstr>Bli kjent med START SMART</vt:lpstr>
      <vt:lpstr>TEAMGUIDE</vt:lpstr>
      <vt:lpstr>START SMART Follow-up agenda og innsjekk</vt:lpstr>
      <vt:lpstr>OPPFRISKING</vt:lpstr>
      <vt:lpstr>PowerPoint Presentation</vt:lpstr>
      <vt:lpstr>PowerPoint Presentation</vt:lpstr>
      <vt:lpstr>START SMART oppsummering, oppfølging og utsjekk </vt:lpstr>
      <vt:lpstr>Parkeringsplass   Alt som kommer opp under workshopen som ikke kan behandles der, men bør tas opp i et annet relevant fora/møte.  </vt:lpstr>
      <vt:lpstr>FASILITATORGUIDE</vt:lpstr>
      <vt:lpstr>Forberedelse til fasilitator</vt:lpstr>
      <vt:lpstr>Gjennomføring av workshop - 1/4 </vt:lpstr>
      <vt:lpstr>Gjennomføring av workshop – 2/4</vt:lpstr>
      <vt:lpstr>Gjennomføring av workshop – 3/4</vt:lpstr>
      <vt:lpstr>Gjennomføring av workshop 4/4</vt:lpstr>
      <vt:lpstr>Fasilitatorark med hjelpespørsmål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Linn Lien Lømo</dc:creator>
  <cp:lastModifiedBy>Marie Bjerga</cp:lastModifiedBy>
  <cp:revision>2</cp:revision>
  <dcterms:created xsi:type="dcterms:W3CDTF">2023-09-07T07:35:47Z</dcterms:created>
  <dcterms:modified xsi:type="dcterms:W3CDTF">2023-09-11T16:05:38Z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aff</vt:lpwstr>
  </property>
  <property fmtid="{D5CDD505-2E9C-101B-9397-08002B2CF9AE}" pid="3" name="TemplateId">
    <vt:lpwstr>636967130208446213</vt:lpwstr>
  </property>
  <property fmtid="{D5CDD505-2E9C-101B-9397-08002B2CF9AE}" pid="4" name="UserProfileId">
    <vt:lpwstr>636946435778362070</vt:lpwstr>
  </property>
  <property fmtid="{D5CDD505-2E9C-101B-9397-08002B2CF9AE}" pid="5" name="ContentTypeId">
    <vt:lpwstr>0x010100260C73D15F7EDE4AB71BC2A5F644F7E3</vt:lpwstr>
  </property>
  <property fmtid="{D5CDD505-2E9C-101B-9397-08002B2CF9AE}" pid="6" name="MediaServiceImageTags">
    <vt:lpwstr/>
  </property>
</Properties>
</file>