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handoutMasterIdLst>
    <p:handoutMasterId r:id="rId19"/>
  </p:handoutMasterIdLst>
  <p:sldIdLst>
    <p:sldId id="266" r:id="rId5"/>
    <p:sldId id="298" r:id="rId6"/>
    <p:sldId id="290" r:id="rId7"/>
    <p:sldId id="284" r:id="rId8"/>
    <p:sldId id="295" r:id="rId9"/>
    <p:sldId id="297" r:id="rId10"/>
    <p:sldId id="286" r:id="rId11"/>
    <p:sldId id="289" r:id="rId12"/>
    <p:sldId id="278" r:id="rId13"/>
    <p:sldId id="279" r:id="rId14"/>
    <p:sldId id="281" r:id="rId15"/>
    <p:sldId id="291" r:id="rId16"/>
    <p:sldId id="293" r:id="rId17"/>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Merriweather Light" panose="00000400000000000000" pitchFamily="2" charset="0"/>
      <p:regular r:id="rId24"/>
      <p:italic r:id="rId25"/>
    </p:embeddedFont>
    <p:embeddedFont>
      <p:font typeface="Riks Normal" panose="00000500000000000000" pitchFamily="50" charset="0"/>
      <p:regular r:id="rId26"/>
    </p:embeddedFont>
    <p:embeddedFont>
      <p:font typeface="Roboto" panose="02000000000000000000" pitchFamily="2" charset="0"/>
      <p:regular r:id="rId27"/>
      <p:bold r:id="rId28"/>
      <p:italic r:id="rId29"/>
      <p:boldItalic r:id="rId30"/>
    </p:embeddedFont>
    <p:embeddedFont>
      <p:font typeface="Roboto Thin" panose="02000000000000000000" pitchFamily="2" charset="0"/>
      <p:regular r:id="rId31"/>
      <p:italic r:id="rId32"/>
    </p:embeddedFont>
    <p:embeddedFont>
      <p:font typeface="Wingdings 3" panose="05040102010807070707" pitchFamily="18" charset="2"/>
      <p:regular r:id="rId33"/>
    </p:embeddedFont>
  </p:embeddedFontLst>
  <p:custDataLst>
    <p:tags r:id="rId34"/>
  </p:custDataLst>
  <p:defaultTex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 Title Section" id="{63C616C7-A2C6-42D3-A945-660027590C85}">
          <p14:sldIdLst>
            <p14:sldId id="266"/>
            <p14:sldId id="298"/>
          </p14:sldIdLst>
        </p14:section>
        <p14:section name="Teamguide" id="{7C0EF269-C1B5-4C3A-9F3D-2BEBE3275EE6}">
          <p14:sldIdLst>
            <p14:sldId id="290"/>
            <p14:sldId id="284"/>
            <p14:sldId id="295"/>
            <p14:sldId id="297"/>
            <p14:sldId id="286"/>
          </p14:sldIdLst>
        </p14:section>
        <p14:section name="Fasilitatorguide" id="{17AF80B5-6296-413F-8651-FE3F09A52B4A}">
          <p14:sldIdLst>
            <p14:sldId id="289"/>
            <p14:sldId id="278"/>
            <p14:sldId id="279"/>
            <p14:sldId id="281"/>
            <p14:sldId id="291"/>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61E675-100F-FABC-BA4B-01748AECB138}" name="Linn Lien Lømo" initials="LLL" userId="S::linn.lomo@aff.no::4c328ff5-2ca2-4df5-8c15-3268c04a790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rnhard Scholda" initials="BS" lastIdx="1" clrIdx="0">
    <p:extLst>
      <p:ext uri="{19B8F6BF-5375-455C-9EA6-DF929625EA0E}">
        <p15:presenceInfo xmlns:p15="http://schemas.microsoft.com/office/powerpoint/2012/main" userId="S::Bernhard.Scholda@nhh.no::6081f903-25bf-49c4-a5bb-d20f2a6f746f" providerId="AD"/>
      </p:ext>
    </p:extLst>
  </p:cmAuthor>
  <p:cmAuthor id="2" name="Therese E. Sverdrup" initials="TES" lastIdx="1" clrIdx="1">
    <p:extLst>
      <p:ext uri="{19B8F6BF-5375-455C-9EA6-DF929625EA0E}">
        <p15:presenceInfo xmlns:p15="http://schemas.microsoft.com/office/powerpoint/2012/main" userId="S::Therese.Sverdrup@nhh.no::fede74bc-7dae-45a6-a514-33668504c6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651"/>
    <a:srgbClr val="D9DBF1"/>
    <a:srgbClr val="EFECE7"/>
    <a:srgbClr val="CA1551"/>
    <a:srgbClr val="8CA5BF"/>
    <a:srgbClr val="FB4D3D"/>
    <a:srgbClr val="EAC435"/>
    <a:srgbClr val="FF3300"/>
    <a:srgbClr val="000000"/>
    <a:srgbClr val="9FC5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69C391-F1A0-4C27-BB0C-143E584A8827}" v="1" dt="2022-09-22T05:57:03.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2982" autoAdjust="0"/>
  </p:normalViewPr>
  <p:slideViewPr>
    <p:cSldViewPr snapToGrid="0">
      <p:cViewPr varScale="1">
        <p:scale>
          <a:sx n="106" d="100"/>
          <a:sy n="106" d="100"/>
        </p:scale>
        <p:origin x="120" y="438"/>
      </p:cViewPr>
      <p:guideLst/>
    </p:cSldViewPr>
  </p:slideViewPr>
  <p:notesTextViewPr>
    <p:cViewPr>
      <p:scale>
        <a:sx n="3" d="2"/>
        <a:sy n="3" d="2"/>
      </p:scale>
      <p:origin x="0" y="0"/>
    </p:cViewPr>
  </p:notesTextViewPr>
  <p:sorterViewPr>
    <p:cViewPr>
      <p:scale>
        <a:sx n="100" d="100"/>
        <a:sy n="100" d="100"/>
      </p:scale>
      <p:origin x="0" y="-2792"/>
    </p:cViewPr>
  </p:sorterViewPr>
  <p:notesViewPr>
    <p:cSldViewPr snapToGrid="0" showGuides="1">
      <p:cViewPr varScale="1">
        <p:scale>
          <a:sx n="96" d="100"/>
          <a:sy n="96" d="100"/>
        </p:scale>
        <p:origin x="270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tags" Target="tags/tag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n Lien Lømo" userId="4c328ff5-2ca2-4df5-8c15-3268c04a7909" providerId="ADAL" clId="{8AC7AE75-04BA-4EDB-B7CD-E0F3F1577B7E}"/>
    <pc:docChg chg="undo custSel modSld sldOrd modSection">
      <pc:chgData name="Linn Lien Lømo" userId="4c328ff5-2ca2-4df5-8c15-3268c04a7909" providerId="ADAL" clId="{8AC7AE75-04BA-4EDB-B7CD-E0F3F1577B7E}" dt="2022-09-22T17:00:11.670" v="119" actId="20577"/>
      <pc:docMkLst>
        <pc:docMk/>
      </pc:docMkLst>
      <pc:sldChg chg="modSp mod chgLayout">
        <pc:chgData name="Linn Lien Lømo" userId="4c328ff5-2ca2-4df5-8c15-3268c04a7909" providerId="ADAL" clId="{8AC7AE75-04BA-4EDB-B7CD-E0F3F1577B7E}" dt="2022-09-22T16:55:39.262" v="47" actId="700"/>
        <pc:sldMkLst>
          <pc:docMk/>
          <pc:sldMk cId="3063845577" sldId="278"/>
        </pc:sldMkLst>
        <pc:spChg chg="mod ord">
          <ac:chgData name="Linn Lien Lømo" userId="4c328ff5-2ca2-4df5-8c15-3268c04a7909" providerId="ADAL" clId="{8AC7AE75-04BA-4EDB-B7CD-E0F3F1577B7E}" dt="2022-09-22T16:55:39.262" v="47" actId="700"/>
          <ac:spMkLst>
            <pc:docMk/>
            <pc:sldMk cId="3063845577" sldId="278"/>
            <ac:spMk id="2" creationId="{A165A5A4-CBFD-4912-A119-BA70732774B0}"/>
          </ac:spMkLst>
        </pc:spChg>
        <pc:spChg chg="mod ord">
          <ac:chgData name="Linn Lien Lømo" userId="4c328ff5-2ca2-4df5-8c15-3268c04a7909" providerId="ADAL" clId="{8AC7AE75-04BA-4EDB-B7CD-E0F3F1577B7E}" dt="2022-09-22T16:55:39.262" v="47" actId="700"/>
          <ac:spMkLst>
            <pc:docMk/>
            <pc:sldMk cId="3063845577" sldId="278"/>
            <ac:spMk id="3" creationId="{DACE2EFD-DA84-4EBC-81BC-EF13F877E1F7}"/>
          </ac:spMkLst>
        </pc:spChg>
      </pc:sldChg>
      <pc:sldChg chg="modSp mod chgLayout">
        <pc:chgData name="Linn Lien Lømo" userId="4c328ff5-2ca2-4df5-8c15-3268c04a7909" providerId="ADAL" clId="{8AC7AE75-04BA-4EDB-B7CD-E0F3F1577B7E}" dt="2022-09-22T16:55:42.823" v="48" actId="700"/>
        <pc:sldMkLst>
          <pc:docMk/>
          <pc:sldMk cId="1644450137" sldId="279"/>
        </pc:sldMkLst>
        <pc:spChg chg="mod ord">
          <ac:chgData name="Linn Lien Lømo" userId="4c328ff5-2ca2-4df5-8c15-3268c04a7909" providerId="ADAL" clId="{8AC7AE75-04BA-4EDB-B7CD-E0F3F1577B7E}" dt="2022-09-22T16:55:42.823" v="48" actId="700"/>
          <ac:spMkLst>
            <pc:docMk/>
            <pc:sldMk cId="1644450137" sldId="279"/>
            <ac:spMk id="2" creationId="{C6BDA5A7-54C2-4FDD-A7AA-EB0B576484CD}"/>
          </ac:spMkLst>
        </pc:spChg>
        <pc:spChg chg="mod ord">
          <ac:chgData name="Linn Lien Lømo" userId="4c328ff5-2ca2-4df5-8c15-3268c04a7909" providerId="ADAL" clId="{8AC7AE75-04BA-4EDB-B7CD-E0F3F1577B7E}" dt="2022-09-22T16:55:42.823" v="48" actId="700"/>
          <ac:spMkLst>
            <pc:docMk/>
            <pc:sldMk cId="1644450137" sldId="279"/>
            <ac:spMk id="3" creationId="{665E4CDC-1F24-41B2-820D-4D07320277C6}"/>
          </ac:spMkLst>
        </pc:spChg>
      </pc:sldChg>
      <pc:sldChg chg="modSp mod chgLayout">
        <pc:chgData name="Linn Lien Lømo" userId="4c328ff5-2ca2-4df5-8c15-3268c04a7909" providerId="ADAL" clId="{8AC7AE75-04BA-4EDB-B7CD-E0F3F1577B7E}" dt="2022-09-22T16:59:07.618" v="85" actId="207"/>
        <pc:sldMkLst>
          <pc:docMk/>
          <pc:sldMk cId="4210888016" sldId="281"/>
        </pc:sldMkLst>
        <pc:spChg chg="mod ord">
          <ac:chgData name="Linn Lien Lømo" userId="4c328ff5-2ca2-4df5-8c15-3268c04a7909" providerId="ADAL" clId="{8AC7AE75-04BA-4EDB-B7CD-E0F3F1577B7E}" dt="2022-09-22T16:56:06.063" v="49" actId="700"/>
          <ac:spMkLst>
            <pc:docMk/>
            <pc:sldMk cId="4210888016" sldId="281"/>
            <ac:spMk id="2" creationId="{C6BDA5A7-54C2-4FDD-A7AA-EB0B576484CD}"/>
          </ac:spMkLst>
        </pc:spChg>
        <pc:spChg chg="mod ord">
          <ac:chgData name="Linn Lien Lømo" userId="4c328ff5-2ca2-4df5-8c15-3268c04a7909" providerId="ADAL" clId="{8AC7AE75-04BA-4EDB-B7CD-E0F3F1577B7E}" dt="2022-09-22T16:59:07.618" v="85" actId="207"/>
          <ac:spMkLst>
            <pc:docMk/>
            <pc:sldMk cId="4210888016" sldId="281"/>
            <ac:spMk id="3" creationId="{A143A2D7-9502-4960-94A5-C1329F112643}"/>
          </ac:spMkLst>
        </pc:spChg>
      </pc:sldChg>
      <pc:sldChg chg="delCm">
        <pc:chgData name="Linn Lien Lømo" userId="4c328ff5-2ca2-4df5-8c15-3268c04a7909" providerId="ADAL" clId="{8AC7AE75-04BA-4EDB-B7CD-E0F3F1577B7E}" dt="2022-09-22T16:52:39.621" v="43" actId="1592"/>
        <pc:sldMkLst>
          <pc:docMk/>
          <pc:sldMk cId="2319269651" sldId="284"/>
        </pc:sldMkLst>
      </pc:sldChg>
      <pc:sldChg chg="modSp mod chgLayout">
        <pc:chgData name="Linn Lien Lømo" userId="4c328ff5-2ca2-4df5-8c15-3268c04a7909" providerId="ADAL" clId="{8AC7AE75-04BA-4EDB-B7CD-E0F3F1577B7E}" dt="2022-09-22T17:00:11.670" v="119" actId="20577"/>
        <pc:sldMkLst>
          <pc:docMk/>
          <pc:sldMk cId="907491977" sldId="291"/>
        </pc:sldMkLst>
        <pc:spChg chg="mod ord">
          <ac:chgData name="Linn Lien Lømo" userId="4c328ff5-2ca2-4df5-8c15-3268c04a7909" providerId="ADAL" clId="{8AC7AE75-04BA-4EDB-B7CD-E0F3F1577B7E}" dt="2022-09-22T16:59:24.177" v="86" actId="700"/>
          <ac:spMkLst>
            <pc:docMk/>
            <pc:sldMk cId="907491977" sldId="291"/>
            <ac:spMk id="2" creationId="{E82F17B9-CE40-43DA-AF08-642FB8BD188B}"/>
          </ac:spMkLst>
        </pc:spChg>
        <pc:spChg chg="mod ord">
          <ac:chgData name="Linn Lien Lømo" userId="4c328ff5-2ca2-4df5-8c15-3268c04a7909" providerId="ADAL" clId="{8AC7AE75-04BA-4EDB-B7CD-E0F3F1577B7E}" dt="2022-09-22T17:00:11.670" v="119" actId="20577"/>
          <ac:spMkLst>
            <pc:docMk/>
            <pc:sldMk cId="907491977" sldId="291"/>
            <ac:spMk id="3" creationId="{08021DF2-09DE-494E-BBEC-3EA566D87054}"/>
          </ac:spMkLst>
        </pc:spChg>
      </pc:sldChg>
      <pc:sldChg chg="modSp mod ord">
        <pc:chgData name="Linn Lien Lømo" userId="4c328ff5-2ca2-4df5-8c15-3268c04a7909" providerId="ADAL" clId="{8AC7AE75-04BA-4EDB-B7CD-E0F3F1577B7E}" dt="2022-09-22T16:51:55.995" v="42"/>
        <pc:sldMkLst>
          <pc:docMk/>
          <pc:sldMk cId="3442413599" sldId="298"/>
        </pc:sldMkLst>
        <pc:spChg chg="mod">
          <ac:chgData name="Linn Lien Lømo" userId="4c328ff5-2ca2-4df5-8c15-3268c04a7909" providerId="ADAL" clId="{8AC7AE75-04BA-4EDB-B7CD-E0F3F1577B7E}" dt="2022-09-22T16:51:39.379" v="40" actId="20577"/>
          <ac:spMkLst>
            <pc:docMk/>
            <pc:sldMk cId="3442413599" sldId="298"/>
            <ac:spMk id="4" creationId="{8ADE2F8A-645D-4289-AC46-DFF3D0D15D67}"/>
          </ac:spMkLst>
        </pc:spChg>
        <pc:spChg chg="mod">
          <ac:chgData name="Linn Lien Lømo" userId="4c328ff5-2ca2-4df5-8c15-3268c04a7909" providerId="ADAL" clId="{8AC7AE75-04BA-4EDB-B7CD-E0F3F1577B7E}" dt="2022-09-22T16:51:26.201" v="39" actId="6549"/>
          <ac:spMkLst>
            <pc:docMk/>
            <pc:sldMk cId="3442413599" sldId="298"/>
            <ac:spMk id="7" creationId="{DF80F4EA-0461-4AB4-950F-E158C922A9BC}"/>
          </ac:spMkLst>
        </pc:spChg>
      </pc:sldChg>
    </pc:docChg>
  </pc:docChgLst>
  <pc:docChgLst>
    <pc:chgData name="Bernhard Scholda" userId="6081f903-25bf-49c4-a5bb-d20f2a6f746f" providerId="ADAL" clId="{D3718A4A-0939-4F9A-A251-0F7F4AECD47B}"/>
    <pc:docChg chg="undo custSel modMainMaster">
      <pc:chgData name="Bernhard Scholda" userId="6081f903-25bf-49c4-a5bb-d20f2a6f746f" providerId="ADAL" clId="{D3718A4A-0939-4F9A-A251-0F7F4AECD47B}" dt="2022-09-21T18:41:57.636" v="1" actId="692"/>
      <pc:docMkLst>
        <pc:docMk/>
      </pc:docMkLst>
      <pc:sldMasterChg chg="modSldLayout">
        <pc:chgData name="Bernhard Scholda" userId="6081f903-25bf-49c4-a5bb-d20f2a6f746f" providerId="ADAL" clId="{D3718A4A-0939-4F9A-A251-0F7F4AECD47B}" dt="2022-09-21T18:41:57.636" v="1" actId="692"/>
        <pc:sldMasterMkLst>
          <pc:docMk/>
          <pc:sldMasterMk cId="1643857197" sldId="2147483648"/>
        </pc:sldMasterMkLst>
        <pc:sldLayoutChg chg="modSp mod">
          <pc:chgData name="Bernhard Scholda" userId="6081f903-25bf-49c4-a5bb-d20f2a6f746f" providerId="ADAL" clId="{D3718A4A-0939-4F9A-A251-0F7F4AECD47B}" dt="2022-09-21T18:41:57.636" v="1" actId="692"/>
          <pc:sldLayoutMkLst>
            <pc:docMk/>
            <pc:sldMasterMk cId="1643857197" sldId="2147483648"/>
            <pc:sldLayoutMk cId="1483660530" sldId="2147483668"/>
          </pc:sldLayoutMkLst>
          <pc:cxnChg chg="mod">
            <ac:chgData name="Bernhard Scholda" userId="6081f903-25bf-49c4-a5bb-d20f2a6f746f" providerId="ADAL" clId="{D3718A4A-0939-4F9A-A251-0F7F4AECD47B}" dt="2022-09-21T18:41:57.636" v="1" actId="692"/>
            <ac:cxnSpMkLst>
              <pc:docMk/>
              <pc:sldMasterMk cId="1643857197" sldId="2147483648"/>
              <pc:sldLayoutMk cId="1483660530" sldId="2147483668"/>
              <ac:cxnSpMk id="23" creationId="{D0F34F2B-25EC-4A68-9E9E-0F4DEEB60A33}"/>
            </ac:cxnSpMkLst>
          </pc:cxnChg>
          <pc:cxnChg chg="mod">
            <ac:chgData name="Bernhard Scholda" userId="6081f903-25bf-49c4-a5bb-d20f2a6f746f" providerId="ADAL" clId="{D3718A4A-0939-4F9A-A251-0F7F4AECD47B}" dt="2022-09-21T18:41:57.636" v="1" actId="692"/>
            <ac:cxnSpMkLst>
              <pc:docMk/>
              <pc:sldMasterMk cId="1643857197" sldId="2147483648"/>
              <pc:sldLayoutMk cId="1483660530" sldId="2147483668"/>
              <ac:cxnSpMk id="39" creationId="{580B268E-73FB-4AB2-92DD-F877A7DE2C16}"/>
            </ac:cxnSpMkLst>
          </pc:cxnChg>
        </pc:sldLayoutChg>
      </pc:sldMasterChg>
    </pc:docChg>
  </pc:docChgLst>
  <pc:docChgLst>
    <pc:chgData name="Therese E. Sverdrup" userId="fede74bc-7dae-45a6-a514-33668504c638" providerId="ADAL" clId="{CD69C391-F1A0-4C27-BB0C-143E584A8827}"/>
    <pc:docChg chg="custSel delSld modSld modSection">
      <pc:chgData name="Therese E. Sverdrup" userId="fede74bc-7dae-45a6-a514-33668504c638" providerId="ADAL" clId="{CD69C391-F1A0-4C27-BB0C-143E584A8827}" dt="2022-09-22T06:26:01.414" v="612" actId="12"/>
      <pc:docMkLst>
        <pc:docMk/>
      </pc:docMkLst>
      <pc:sldChg chg="modSp mod">
        <pc:chgData name="Therese E. Sverdrup" userId="fede74bc-7dae-45a6-a514-33668504c638" providerId="ADAL" clId="{CD69C391-F1A0-4C27-BB0C-143E584A8827}" dt="2022-09-22T06:19:25.661" v="600" actId="20577"/>
        <pc:sldMkLst>
          <pc:docMk/>
          <pc:sldMk cId="1644450137" sldId="279"/>
        </pc:sldMkLst>
        <pc:spChg chg="mod">
          <ac:chgData name="Therese E. Sverdrup" userId="fede74bc-7dae-45a6-a514-33668504c638" providerId="ADAL" clId="{CD69C391-F1A0-4C27-BB0C-143E584A8827}" dt="2022-09-22T06:19:25.661" v="600" actId="20577"/>
          <ac:spMkLst>
            <pc:docMk/>
            <pc:sldMk cId="1644450137" sldId="279"/>
            <ac:spMk id="2" creationId="{C6BDA5A7-54C2-4FDD-A7AA-EB0B576484CD}"/>
          </ac:spMkLst>
        </pc:spChg>
        <pc:spChg chg="mod">
          <ac:chgData name="Therese E. Sverdrup" userId="fede74bc-7dae-45a6-a514-33668504c638" providerId="ADAL" clId="{CD69C391-F1A0-4C27-BB0C-143E584A8827}" dt="2022-09-22T06:02:21.442" v="136" actId="20577"/>
          <ac:spMkLst>
            <pc:docMk/>
            <pc:sldMk cId="1644450137" sldId="279"/>
            <ac:spMk id="3" creationId="{665E4CDC-1F24-41B2-820D-4D07320277C6}"/>
          </ac:spMkLst>
        </pc:spChg>
      </pc:sldChg>
      <pc:sldChg chg="modSp mod">
        <pc:chgData name="Therese E. Sverdrup" userId="fede74bc-7dae-45a6-a514-33668504c638" providerId="ADAL" clId="{CD69C391-F1A0-4C27-BB0C-143E584A8827}" dt="2022-09-22T06:26:01.414" v="612" actId="12"/>
        <pc:sldMkLst>
          <pc:docMk/>
          <pc:sldMk cId="4210888016" sldId="281"/>
        </pc:sldMkLst>
        <pc:spChg chg="mod">
          <ac:chgData name="Therese E. Sverdrup" userId="fede74bc-7dae-45a6-a514-33668504c638" providerId="ADAL" clId="{CD69C391-F1A0-4C27-BB0C-143E584A8827}" dt="2022-09-22T06:19:32.360" v="602" actId="20577"/>
          <ac:spMkLst>
            <pc:docMk/>
            <pc:sldMk cId="4210888016" sldId="281"/>
            <ac:spMk id="2" creationId="{C6BDA5A7-54C2-4FDD-A7AA-EB0B576484CD}"/>
          </ac:spMkLst>
        </pc:spChg>
        <pc:spChg chg="mod">
          <ac:chgData name="Therese E. Sverdrup" userId="fede74bc-7dae-45a6-a514-33668504c638" providerId="ADAL" clId="{CD69C391-F1A0-4C27-BB0C-143E584A8827}" dt="2022-09-22T06:26:01.414" v="612" actId="12"/>
          <ac:spMkLst>
            <pc:docMk/>
            <pc:sldMk cId="4210888016" sldId="281"/>
            <ac:spMk id="3" creationId="{A143A2D7-9502-4960-94A5-C1329F112643}"/>
          </ac:spMkLst>
        </pc:spChg>
      </pc:sldChg>
      <pc:sldChg chg="modSp del mod">
        <pc:chgData name="Therese E. Sverdrup" userId="fede74bc-7dae-45a6-a514-33668504c638" providerId="ADAL" clId="{CD69C391-F1A0-4C27-BB0C-143E584A8827}" dt="2022-09-22T06:19:43.402" v="605" actId="47"/>
        <pc:sldMkLst>
          <pc:docMk/>
          <pc:sldMk cId="2154759651" sldId="282"/>
        </pc:sldMkLst>
        <pc:spChg chg="mod">
          <ac:chgData name="Therese E. Sverdrup" userId="fede74bc-7dae-45a6-a514-33668504c638" providerId="ADAL" clId="{CD69C391-F1A0-4C27-BB0C-143E584A8827}" dt="2022-09-22T06:17:06.943" v="522" actId="6549"/>
          <ac:spMkLst>
            <pc:docMk/>
            <pc:sldMk cId="2154759651" sldId="282"/>
            <ac:spMk id="3" creationId="{D8103D8E-7104-4279-A342-1E783908C204}"/>
          </ac:spMkLst>
        </pc:spChg>
      </pc:sldChg>
      <pc:sldChg chg="addCm">
        <pc:chgData name="Therese E. Sverdrup" userId="fede74bc-7dae-45a6-a514-33668504c638" providerId="ADAL" clId="{CD69C391-F1A0-4C27-BB0C-143E584A8827}" dt="2022-09-22T05:54:20.719" v="0" actId="1589"/>
        <pc:sldMkLst>
          <pc:docMk/>
          <pc:sldMk cId="2319269651" sldId="284"/>
        </pc:sldMkLst>
      </pc:sldChg>
      <pc:sldChg chg="modSp mod">
        <pc:chgData name="Therese E. Sverdrup" userId="fede74bc-7dae-45a6-a514-33668504c638" providerId="ADAL" clId="{CD69C391-F1A0-4C27-BB0C-143E584A8827}" dt="2022-09-22T06:20:32.914" v="611" actId="20577"/>
        <pc:sldMkLst>
          <pc:docMk/>
          <pc:sldMk cId="907491977" sldId="291"/>
        </pc:sldMkLst>
        <pc:spChg chg="mod">
          <ac:chgData name="Therese E. Sverdrup" userId="fede74bc-7dae-45a6-a514-33668504c638" providerId="ADAL" clId="{CD69C391-F1A0-4C27-BB0C-143E584A8827}" dt="2022-09-22T06:19:37.590" v="604" actId="20577"/>
          <ac:spMkLst>
            <pc:docMk/>
            <pc:sldMk cId="907491977" sldId="291"/>
            <ac:spMk id="2" creationId="{E82F17B9-CE40-43DA-AF08-642FB8BD188B}"/>
          </ac:spMkLst>
        </pc:spChg>
        <pc:spChg chg="mod">
          <ac:chgData name="Therese E. Sverdrup" userId="fede74bc-7dae-45a6-a514-33668504c638" providerId="ADAL" clId="{CD69C391-F1A0-4C27-BB0C-143E584A8827}" dt="2022-09-22T06:20:32.914" v="611" actId="20577"/>
          <ac:spMkLst>
            <pc:docMk/>
            <pc:sldMk cId="907491977" sldId="291"/>
            <ac:spMk id="3" creationId="{08021DF2-09DE-494E-BBEC-3EA566D87054}"/>
          </ac:spMkLst>
        </pc:spChg>
      </pc:sldChg>
      <pc:sldChg chg="addSp delSp modSp mod">
        <pc:chgData name="Therese E. Sverdrup" userId="fede74bc-7dae-45a6-a514-33668504c638" providerId="ADAL" clId="{CD69C391-F1A0-4C27-BB0C-143E584A8827}" dt="2022-09-22T05:58:15.542" v="30" actId="1036"/>
        <pc:sldMkLst>
          <pc:docMk/>
          <pc:sldMk cId="3442413599" sldId="298"/>
        </pc:sldMkLst>
        <pc:spChg chg="del">
          <ac:chgData name="Therese E. Sverdrup" userId="fede74bc-7dae-45a6-a514-33668504c638" providerId="ADAL" clId="{CD69C391-F1A0-4C27-BB0C-143E584A8827}" dt="2022-09-22T05:57:02.232" v="1" actId="478"/>
          <ac:spMkLst>
            <pc:docMk/>
            <pc:sldMk cId="3442413599" sldId="298"/>
            <ac:spMk id="6" creationId="{ACD5DAF8-88EC-4E0A-B86D-CE16F0111E24}"/>
          </ac:spMkLst>
        </pc:spChg>
        <pc:spChg chg="add mod">
          <ac:chgData name="Therese E. Sverdrup" userId="fede74bc-7dae-45a6-a514-33668504c638" providerId="ADAL" clId="{CD69C391-F1A0-4C27-BB0C-143E584A8827}" dt="2022-09-22T05:58:15.542" v="30" actId="1036"/>
          <ac:spMkLst>
            <pc:docMk/>
            <pc:sldMk cId="3442413599" sldId="298"/>
            <ac:spMk id="7" creationId="{DF80F4EA-0461-4AB4-950F-E158C922A9B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00F858-BAFA-43DF-B7B7-06870939D9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98CE8DDB-E184-45A4-9702-41BD7B83C8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866575-379E-43F9-93AC-20FAEBD604E5}" type="datetimeFigureOut">
              <a:rPr lang="nb-NO" smtClean="0"/>
              <a:t>22.09.2022</a:t>
            </a:fld>
            <a:endParaRPr lang="nb-NO"/>
          </a:p>
        </p:txBody>
      </p:sp>
      <p:sp>
        <p:nvSpPr>
          <p:cNvPr id="4" name="Footer Placeholder 3">
            <a:extLst>
              <a:ext uri="{FF2B5EF4-FFF2-40B4-BE49-F238E27FC236}">
                <a16:creationId xmlns:a16="http://schemas.microsoft.com/office/drawing/2014/main" id="{7FE98DB1-883E-43E3-B646-76AE459A10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80BF015B-4E5A-467A-8034-8D0D0019D8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0B3620-97B0-400A-847C-3090D48C42C1}" type="slidenum">
              <a:rPr lang="nb-NO" smtClean="0"/>
              <a:t>‹#›</a:t>
            </a:fld>
            <a:endParaRPr lang="nb-NO"/>
          </a:p>
        </p:txBody>
      </p:sp>
    </p:spTree>
    <p:extLst>
      <p:ext uri="{BB962C8B-B14F-4D97-AF65-F5344CB8AC3E}">
        <p14:creationId xmlns:p14="http://schemas.microsoft.com/office/powerpoint/2010/main" val="3948312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D4B22-1BDE-42D6-9EA3-30EB705DC4B0}" type="datetimeFigureOut">
              <a:rPr lang="nb-NO" smtClean="0"/>
              <a:t>22.09.2022</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7A900-E83A-4738-99F8-0543BD8254BF}" type="slidenum">
              <a:rPr lang="nb-NO" smtClean="0"/>
              <a:t>‹#›</a:t>
            </a:fld>
            <a:endParaRPr lang="nb-NO"/>
          </a:p>
        </p:txBody>
      </p:sp>
    </p:spTree>
    <p:extLst>
      <p:ext uri="{BB962C8B-B14F-4D97-AF65-F5344CB8AC3E}">
        <p14:creationId xmlns:p14="http://schemas.microsoft.com/office/powerpoint/2010/main" val="297883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1</a:t>
            </a:fld>
            <a:endParaRPr lang="nb-NO"/>
          </a:p>
        </p:txBody>
      </p:sp>
    </p:spTree>
    <p:extLst>
      <p:ext uri="{BB962C8B-B14F-4D97-AF65-F5344CB8AC3E}">
        <p14:creationId xmlns:p14="http://schemas.microsoft.com/office/powerpoint/2010/main" val="135030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3</a:t>
            </a:fld>
            <a:endParaRPr lang="nb-NO"/>
          </a:p>
        </p:txBody>
      </p:sp>
    </p:spTree>
    <p:extLst>
      <p:ext uri="{BB962C8B-B14F-4D97-AF65-F5344CB8AC3E}">
        <p14:creationId xmlns:p14="http://schemas.microsoft.com/office/powerpoint/2010/main" val="218704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 indent="0">
              <a:buNone/>
            </a:pPr>
            <a:r>
              <a:rPr lang="nb-NO" sz="1200" b="1" dirty="0">
                <a:solidFill>
                  <a:schemeClr val="accent1"/>
                </a:solidFill>
              </a:rPr>
              <a:t>AGENDA OG INNSJEKK  15 min</a:t>
            </a:r>
          </a:p>
          <a:p>
            <a:endParaRPr lang="nb-NO" sz="1200" dirty="0"/>
          </a:p>
          <a:p>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4</a:t>
            </a:fld>
            <a:endParaRPr lang="nb-NO"/>
          </a:p>
        </p:txBody>
      </p:sp>
    </p:spTree>
    <p:extLst>
      <p:ext uri="{BB962C8B-B14F-4D97-AF65-F5344CB8AC3E}">
        <p14:creationId xmlns:p14="http://schemas.microsoft.com/office/powerpoint/2010/main" val="3505640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 indent="0">
              <a:buNone/>
            </a:pPr>
            <a:r>
              <a:rPr lang="nb-NO" sz="1200" b="1" dirty="0">
                <a:solidFill>
                  <a:schemeClr val="accent1"/>
                </a:solidFill>
              </a:rPr>
              <a:t>UTARBEIDE TEAMKONTRAKT  65 min</a:t>
            </a:r>
            <a:endParaRPr lang="nb-NO" sz="1200" dirty="0">
              <a:solidFill>
                <a:schemeClr val="accent1"/>
              </a:solidFill>
            </a:endParaRPr>
          </a:p>
          <a:p>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5</a:t>
            </a:fld>
            <a:endParaRPr lang="nb-NO"/>
          </a:p>
        </p:txBody>
      </p:sp>
    </p:spTree>
    <p:extLst>
      <p:ext uri="{BB962C8B-B14F-4D97-AF65-F5344CB8AC3E}">
        <p14:creationId xmlns:p14="http://schemas.microsoft.com/office/powerpoint/2010/main" val="112833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OPPSUMMERING, OPPFØLGING OG UTSJEKK 15 min </a:t>
            </a:r>
          </a:p>
        </p:txBody>
      </p:sp>
      <p:sp>
        <p:nvSpPr>
          <p:cNvPr id="4" name="Slide Number Placeholder 3"/>
          <p:cNvSpPr>
            <a:spLocks noGrp="1"/>
          </p:cNvSpPr>
          <p:nvPr>
            <p:ph type="sldNum" sz="quarter" idx="5"/>
          </p:nvPr>
        </p:nvSpPr>
        <p:spPr/>
        <p:txBody>
          <a:bodyPr/>
          <a:lstStyle/>
          <a:p>
            <a:fld id="{CB37A900-E83A-4738-99F8-0543BD8254BF}" type="slidenum">
              <a:rPr lang="nb-NO" smtClean="0"/>
              <a:t>6</a:t>
            </a:fld>
            <a:endParaRPr lang="nb-NO"/>
          </a:p>
        </p:txBody>
      </p:sp>
    </p:spTree>
    <p:extLst>
      <p:ext uri="{BB962C8B-B14F-4D97-AF65-F5344CB8AC3E}">
        <p14:creationId xmlns:p14="http://schemas.microsoft.com/office/powerpoint/2010/main" val="2715262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22.09.2022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rgbClr val="D9DBF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1284761" y="4096092"/>
            <a:ext cx="10080000" cy="369332"/>
            <a:chOff x="1797664" y="2085631"/>
            <a:chExt cx="5940745" cy="369332"/>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1284761" y="4096092"/>
            <a:ext cx="10080000" cy="369332"/>
            <a:chOff x="1797664" y="2085631"/>
            <a:chExt cx="5940745" cy="369332"/>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&lt;DURATION&gt;</a:t>
              </a:r>
            </a:p>
          </p:txBody>
        </p:sp>
      </p:grpSp>
      <p:pic>
        <p:nvPicPr>
          <p:cNvPr id="16" name="Graphic 15">
            <a:extLst>
              <a:ext uri="{FF2B5EF4-FFF2-40B4-BE49-F238E27FC236}">
                <a16:creationId xmlns:a16="http://schemas.microsoft.com/office/drawing/2014/main" id="{783A9B7D-C049-4C28-8D73-4D79C9C1C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5401" y="4136080"/>
            <a:ext cx="2403541" cy="3414986"/>
          </a:xfrm>
          <a:prstGeom prst="rect">
            <a:avLst/>
          </a:prstGeom>
        </p:spPr>
      </p:pic>
    </p:spTree>
    <p:extLst>
      <p:ext uri="{BB962C8B-B14F-4D97-AF65-F5344CB8AC3E}">
        <p14:creationId xmlns:p14="http://schemas.microsoft.com/office/powerpoint/2010/main" val="26767229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3E70-5003-47D5-94AE-336576D8CD76}"/>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336768E1-4CAD-4624-8528-22A293F01BB5}"/>
              </a:ext>
            </a:extLst>
          </p:cNvPr>
          <p:cNvSpPr>
            <a:spLocks noGrp="1"/>
          </p:cNvSpPr>
          <p:nvPr>
            <p:ph type="dt" sz="half" idx="10"/>
          </p:nvPr>
        </p:nvSpPr>
        <p:spPr/>
        <p:txBody>
          <a:bodyPr/>
          <a:lstStyle/>
          <a:p>
            <a:fld id="{983651F3-9B16-40C6-B209-3688FC9C95F6}" type="datetimeFigureOut">
              <a:rPr lang="nb-NO" smtClean="0"/>
              <a:pPr/>
              <a:t>22.09.2022</a:t>
            </a:fld>
            <a:endParaRPr lang="nb-NO"/>
          </a:p>
        </p:txBody>
      </p:sp>
      <p:sp>
        <p:nvSpPr>
          <p:cNvPr id="4" name="Footer Placeholder 3">
            <a:extLst>
              <a:ext uri="{FF2B5EF4-FFF2-40B4-BE49-F238E27FC236}">
                <a16:creationId xmlns:a16="http://schemas.microsoft.com/office/drawing/2014/main" id="{84E330EA-A3C1-4702-B06E-14796BB7CF35}"/>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FAC142E-C2B9-403A-858E-795E3977E4DC}"/>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A59DCCC3-EA03-4ED0-8783-5E5A0F0D3D73}"/>
              </a:ext>
            </a:extLst>
          </p:cNvPr>
          <p:cNvSpPr>
            <a:spLocks noGrp="1"/>
          </p:cNvSpPr>
          <p:nvPr>
            <p:ph idx="1"/>
          </p:nvPr>
        </p:nvSpPr>
        <p:spPr>
          <a:xfrm>
            <a:off x="901375" y="1669640"/>
            <a:ext cx="10436985" cy="4584964"/>
          </a:xfrm>
          <a:prstGeom prst="rect">
            <a:avLst/>
          </a:prstGeom>
        </p:spPr>
        <p:txBody>
          <a:bodyPr vert="horz" lIns="0" tIns="0" rIns="0" bIns="0" rtlCol="0">
            <a:normAutofit/>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55131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190E4-B7BD-4EBC-BE98-347E8DD81F5C}"/>
              </a:ext>
            </a:extLst>
          </p:cNvPr>
          <p:cNvSpPr>
            <a:spLocks noGrp="1"/>
          </p:cNvSpPr>
          <p:nvPr>
            <p:ph type="title"/>
          </p:nvPr>
        </p:nvSpPr>
        <p:spPr/>
        <p:txBody>
          <a:bodyPr/>
          <a:lstStyle>
            <a:lvl1pPr>
              <a:defRPr>
                <a:solidFill>
                  <a:srgbClr val="231651"/>
                </a:solidFill>
              </a:defRPr>
            </a:lvl1pPr>
          </a:lstStyle>
          <a:p>
            <a:r>
              <a:rPr lang="en-US" dirty="0"/>
              <a:t>Click to edit Master title style</a:t>
            </a:r>
            <a:endParaRPr lang="nb-NO" dirty="0"/>
          </a:p>
        </p:txBody>
      </p:sp>
      <p:sp>
        <p:nvSpPr>
          <p:cNvPr id="3" name="Date Placeholder 2">
            <a:extLst>
              <a:ext uri="{FF2B5EF4-FFF2-40B4-BE49-F238E27FC236}">
                <a16:creationId xmlns:a16="http://schemas.microsoft.com/office/drawing/2014/main" id="{DCFA739F-450F-4A35-A7AF-A52215CEFA94}"/>
              </a:ext>
            </a:extLst>
          </p:cNvPr>
          <p:cNvSpPr>
            <a:spLocks noGrp="1"/>
          </p:cNvSpPr>
          <p:nvPr>
            <p:ph type="dt" sz="half" idx="10"/>
          </p:nvPr>
        </p:nvSpPr>
        <p:spPr/>
        <p:txBody>
          <a:bodyPr/>
          <a:lstStyle/>
          <a:p>
            <a:fld id="{983651F3-9B16-40C6-B209-3688FC9C95F6}" type="datetimeFigureOut">
              <a:rPr lang="nb-NO" smtClean="0"/>
              <a:pPr/>
              <a:t>22.09.2022</a:t>
            </a:fld>
            <a:endParaRPr lang="nb-NO"/>
          </a:p>
        </p:txBody>
      </p:sp>
      <p:sp>
        <p:nvSpPr>
          <p:cNvPr id="4" name="Footer Placeholder 3">
            <a:extLst>
              <a:ext uri="{FF2B5EF4-FFF2-40B4-BE49-F238E27FC236}">
                <a16:creationId xmlns:a16="http://schemas.microsoft.com/office/drawing/2014/main" id="{0B1F0C47-D1C1-4574-A12E-F3C6A919569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20F747CC-E7DA-4BA0-9EF1-60B62A61FB19}"/>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636F1883-0003-4C18-800D-23E2AF11E14B}"/>
              </a:ext>
            </a:extLst>
          </p:cNvPr>
          <p:cNvSpPr>
            <a:spLocks noGrp="1"/>
          </p:cNvSpPr>
          <p:nvPr>
            <p:ph idx="1"/>
          </p:nvPr>
        </p:nvSpPr>
        <p:spPr>
          <a:xfrm>
            <a:off x="995155" y="1669640"/>
            <a:ext cx="4941641" cy="4584964"/>
          </a:xfrm>
          <a:prstGeom prst="rect">
            <a:avLst/>
          </a:prstGeom>
        </p:spPr>
        <p:txBody>
          <a:bodyPr vert="horz" lIns="0" tIns="0" rIns="0" bIns="0" rtlCol="0">
            <a:normAutofit/>
          </a:bodyPr>
          <a:lstStyle>
            <a:lvl1pPr>
              <a:buClr>
                <a:srgbClr val="FF3300"/>
              </a:buClr>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tekst 2">
            <a:extLst>
              <a:ext uri="{FF2B5EF4-FFF2-40B4-BE49-F238E27FC236}">
                <a16:creationId xmlns:a16="http://schemas.microsoft.com/office/drawing/2014/main" id="{E0FDC96D-C6D1-4256-A315-E3D4FDBB0E28}"/>
              </a:ext>
            </a:extLst>
          </p:cNvPr>
          <p:cNvSpPr>
            <a:spLocks noGrp="1"/>
          </p:cNvSpPr>
          <p:nvPr>
            <p:ph idx="13"/>
          </p:nvPr>
        </p:nvSpPr>
        <p:spPr>
          <a:xfrm>
            <a:off x="6217921" y="1669640"/>
            <a:ext cx="5120440" cy="4584964"/>
          </a:xfrm>
          <a:prstGeom prst="rect">
            <a:avLst/>
          </a:prstGeom>
        </p:spPr>
        <p:txBody>
          <a:bodyPr vert="horz" lIns="0" tIns="0" rIns="0" bIns="0" rtlCol="0">
            <a:normAutofit/>
          </a:bodyPr>
          <a:lstStyle>
            <a:lvl1pPr>
              <a:buClr>
                <a:srgbClr val="FF3300"/>
              </a:buClr>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40501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B676-3B8B-4B07-989E-B7AF6A5ADBA8}"/>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CF0C73F7-ECE6-4CBC-A8DD-6686488AA35D}"/>
              </a:ext>
            </a:extLst>
          </p:cNvPr>
          <p:cNvSpPr>
            <a:spLocks noGrp="1"/>
          </p:cNvSpPr>
          <p:nvPr>
            <p:ph type="dt" sz="half" idx="10"/>
          </p:nvPr>
        </p:nvSpPr>
        <p:spPr/>
        <p:txBody>
          <a:bodyPr/>
          <a:lstStyle/>
          <a:p>
            <a:fld id="{983651F3-9B16-40C6-B209-3688FC9C95F6}" type="datetimeFigureOut">
              <a:rPr lang="nb-NO" smtClean="0"/>
              <a:pPr/>
              <a:t>22.09.2022</a:t>
            </a:fld>
            <a:endParaRPr lang="nb-NO"/>
          </a:p>
        </p:txBody>
      </p:sp>
      <p:sp>
        <p:nvSpPr>
          <p:cNvPr id="4" name="Footer Placeholder 3">
            <a:extLst>
              <a:ext uri="{FF2B5EF4-FFF2-40B4-BE49-F238E27FC236}">
                <a16:creationId xmlns:a16="http://schemas.microsoft.com/office/drawing/2014/main" id="{625F015D-6DF4-41BE-8770-65F6D4FCDA68}"/>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6AB6B71-6EF6-4CB6-9A90-66334A2D577D}"/>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innhold 2">
            <a:extLst>
              <a:ext uri="{FF2B5EF4-FFF2-40B4-BE49-F238E27FC236}">
                <a16:creationId xmlns:a16="http://schemas.microsoft.com/office/drawing/2014/main" id="{9F7CAB68-FFB6-4F7C-91C7-240307436AD3}"/>
              </a:ext>
            </a:extLst>
          </p:cNvPr>
          <p:cNvSpPr>
            <a:spLocks noGrp="1"/>
          </p:cNvSpPr>
          <p:nvPr>
            <p:ph sz="half" idx="1"/>
          </p:nvPr>
        </p:nvSpPr>
        <p:spPr>
          <a:xfrm>
            <a:off x="901374" y="1687928"/>
            <a:ext cx="3274795" cy="2140253"/>
          </a:xfrm>
        </p:spPr>
        <p:txBody>
          <a:bodyPr/>
          <a:lstStyle/>
          <a:p>
            <a:endParaRPr lang="nb-NO" dirty="0"/>
          </a:p>
        </p:txBody>
      </p:sp>
      <p:sp>
        <p:nvSpPr>
          <p:cNvPr id="7" name="Plassholder for innhold 3">
            <a:extLst>
              <a:ext uri="{FF2B5EF4-FFF2-40B4-BE49-F238E27FC236}">
                <a16:creationId xmlns:a16="http://schemas.microsoft.com/office/drawing/2014/main" id="{A1558D7D-337A-4820-A1FF-F8C90AE01309}"/>
              </a:ext>
            </a:extLst>
          </p:cNvPr>
          <p:cNvSpPr>
            <a:spLocks noGrp="1"/>
          </p:cNvSpPr>
          <p:nvPr>
            <p:ph sz="half" idx="2"/>
          </p:nvPr>
        </p:nvSpPr>
        <p:spPr>
          <a:xfrm>
            <a:off x="8063565" y="1687927"/>
            <a:ext cx="3274795" cy="2140253"/>
          </a:xfrm>
        </p:spPr>
        <p:txBody>
          <a:bodyPr/>
          <a:lstStyle/>
          <a:p>
            <a:endParaRPr lang="nb-NO"/>
          </a:p>
        </p:txBody>
      </p:sp>
      <p:sp>
        <p:nvSpPr>
          <p:cNvPr id="8" name="Plassholder for innhold 4">
            <a:extLst>
              <a:ext uri="{FF2B5EF4-FFF2-40B4-BE49-F238E27FC236}">
                <a16:creationId xmlns:a16="http://schemas.microsoft.com/office/drawing/2014/main" id="{0555E30A-6145-4D75-9DDC-E8265C28CC85}"/>
              </a:ext>
            </a:extLst>
          </p:cNvPr>
          <p:cNvSpPr>
            <a:spLocks noGrp="1"/>
          </p:cNvSpPr>
          <p:nvPr>
            <p:ph sz="half" idx="13"/>
          </p:nvPr>
        </p:nvSpPr>
        <p:spPr>
          <a:xfrm>
            <a:off x="4482265" y="1687927"/>
            <a:ext cx="3274795" cy="2140253"/>
          </a:xfrm>
        </p:spPr>
        <p:txBody>
          <a:bodyPr/>
          <a:lstStyle/>
          <a:p>
            <a:endParaRPr lang="nb-NO"/>
          </a:p>
        </p:txBody>
      </p:sp>
      <p:sp>
        <p:nvSpPr>
          <p:cNvPr id="9" name="Plassholder for innhold 5">
            <a:extLst>
              <a:ext uri="{FF2B5EF4-FFF2-40B4-BE49-F238E27FC236}">
                <a16:creationId xmlns:a16="http://schemas.microsoft.com/office/drawing/2014/main" id="{46851DB5-394C-4514-8A51-FD17FA11A2FA}"/>
              </a:ext>
            </a:extLst>
          </p:cNvPr>
          <p:cNvSpPr>
            <a:spLocks noGrp="1"/>
          </p:cNvSpPr>
          <p:nvPr>
            <p:ph sz="half" idx="14"/>
          </p:nvPr>
        </p:nvSpPr>
        <p:spPr>
          <a:xfrm>
            <a:off x="901374" y="4122922"/>
            <a:ext cx="3274795" cy="2140253"/>
          </a:xfrm>
        </p:spPr>
        <p:txBody>
          <a:bodyPr/>
          <a:lstStyle/>
          <a:p>
            <a:endParaRPr lang="nb-NO"/>
          </a:p>
        </p:txBody>
      </p:sp>
      <p:sp>
        <p:nvSpPr>
          <p:cNvPr id="10" name="Plassholder for innhold 6">
            <a:extLst>
              <a:ext uri="{FF2B5EF4-FFF2-40B4-BE49-F238E27FC236}">
                <a16:creationId xmlns:a16="http://schemas.microsoft.com/office/drawing/2014/main" id="{503DB077-8D26-45E3-90AE-0560E57C4859}"/>
              </a:ext>
            </a:extLst>
          </p:cNvPr>
          <p:cNvSpPr>
            <a:spLocks noGrp="1"/>
          </p:cNvSpPr>
          <p:nvPr>
            <p:ph sz="half" idx="15"/>
          </p:nvPr>
        </p:nvSpPr>
        <p:spPr>
          <a:xfrm>
            <a:off x="4482265" y="4122922"/>
            <a:ext cx="3274795" cy="2140253"/>
          </a:xfrm>
        </p:spPr>
        <p:txBody>
          <a:bodyPr/>
          <a:lstStyle/>
          <a:p>
            <a:endParaRPr lang="nb-NO"/>
          </a:p>
        </p:txBody>
      </p:sp>
      <p:sp>
        <p:nvSpPr>
          <p:cNvPr id="11" name="Plassholder for innhold 7">
            <a:extLst>
              <a:ext uri="{FF2B5EF4-FFF2-40B4-BE49-F238E27FC236}">
                <a16:creationId xmlns:a16="http://schemas.microsoft.com/office/drawing/2014/main" id="{A30C1FF5-E9A6-4288-8C73-6CCA2525DDDB}"/>
              </a:ext>
            </a:extLst>
          </p:cNvPr>
          <p:cNvSpPr>
            <a:spLocks noGrp="1"/>
          </p:cNvSpPr>
          <p:nvPr>
            <p:ph sz="half" idx="16"/>
          </p:nvPr>
        </p:nvSpPr>
        <p:spPr>
          <a:xfrm>
            <a:off x="8063154" y="4122922"/>
            <a:ext cx="3274795" cy="2140253"/>
          </a:xfrm>
        </p:spPr>
        <p:txBody>
          <a:bodyPr/>
          <a:lstStyle/>
          <a:p>
            <a:endParaRPr lang="nb-NO"/>
          </a:p>
        </p:txBody>
      </p:sp>
    </p:spTree>
    <p:extLst>
      <p:ext uri="{BB962C8B-B14F-4D97-AF65-F5344CB8AC3E}">
        <p14:creationId xmlns:p14="http://schemas.microsoft.com/office/powerpoint/2010/main" val="241365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amkontrakt uten 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288735"/>
            <a:ext cx="3439399" cy="2056775"/>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288736"/>
            <a:ext cx="3439399" cy="2056776"/>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288735"/>
            <a:ext cx="3443415" cy="2057453"/>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120775"/>
            <a:ext cx="5200639" cy="2201340"/>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22.09.2022</a:t>
            </a:fld>
            <a:endParaRPr lang="nb-NO"/>
          </a:p>
        </p:txBody>
      </p:sp>
      <p:sp>
        <p:nvSpPr>
          <p:cNvPr id="5" name="TextBox 4">
            <a:extLst>
              <a:ext uri="{FF2B5EF4-FFF2-40B4-BE49-F238E27FC236}">
                <a16:creationId xmlns:a16="http://schemas.microsoft.com/office/drawing/2014/main" id="{0F003C14-4615-4630-BA96-E8B523BA64B3}"/>
              </a:ext>
            </a:extLst>
          </p:cNvPr>
          <p:cNvSpPr txBox="1"/>
          <p:nvPr userDrawn="1"/>
        </p:nvSpPr>
        <p:spPr>
          <a:xfrm rot="16200000">
            <a:off x="-643952" y="1231488"/>
            <a:ext cx="2372444" cy="369332"/>
          </a:xfrm>
          <a:prstGeom prst="rect">
            <a:avLst/>
          </a:prstGeom>
          <a:noFill/>
        </p:spPr>
        <p:txBody>
          <a:bodyPr wrap="none" lIns="0" tIns="0" rIns="0" bIns="0" rtlCol="0">
            <a:spAutoFit/>
          </a:bodyPr>
          <a:lstStyle/>
          <a:p>
            <a:pPr algn="l"/>
            <a:r>
              <a:rPr lang="nb-NO" sz="2400" dirty="0">
                <a:solidFill>
                  <a:schemeClr val="accent1"/>
                </a:solidFill>
                <a:latin typeface="Roboto Thin" panose="020B0604020202020204" pitchFamily="2" charset="0"/>
              </a:rPr>
              <a:t>Vår </a:t>
            </a:r>
            <a:r>
              <a:rPr lang="nb-NO" sz="2400" dirty="0">
                <a:solidFill>
                  <a:srgbClr val="231651"/>
                </a:solidFill>
                <a:latin typeface="Roboto Thin" panose="020B0604020202020204" pitchFamily="2" charset="0"/>
              </a:rPr>
              <a:t>teamkontrakt</a:t>
            </a:r>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rgbClr val="9F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dirty="0">
                <a:solidFill>
                  <a:srgbClr val="EFECE7"/>
                </a:solidFill>
                <a:latin typeface="Roboto Thin" panose="020B0604020202020204" pitchFamily="2" charset="0"/>
              </a:rPr>
              <a:t>Hva </a:t>
            </a:r>
            <a:r>
              <a:rPr lang="nb-NO" sz="1200" b="0" dirty="0">
                <a:solidFill>
                  <a:srgbClr val="EFECE7"/>
                </a:solidFill>
                <a:latin typeface="Roboto Thin" panose="020B0604020202020204" pitchFamily="2" charset="0"/>
              </a:rPr>
              <a:t>skal vi få til</a:t>
            </a:r>
            <a:r>
              <a:rPr lang="nb-NO" sz="1200" dirty="0">
                <a:solidFill>
                  <a:srgbClr val="EFECE7"/>
                </a:solidFill>
                <a:latin typeface="Roboto Thin" panose="020B0604020202020204"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dirty="0">
                <a:solidFill>
                  <a:srgbClr val="EFECE7"/>
                </a:solidFill>
                <a:latin typeface="Roboto Thin" panose="02000000000000000000" pitchFamily="2" charset="0"/>
              </a:rPr>
              <a:t>Hvordan</a:t>
            </a:r>
            <a:r>
              <a:rPr lang="nb-NO" sz="1200" dirty="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dirty="0">
                <a:solidFill>
                  <a:srgbClr val="EFECE7"/>
                </a:solidFill>
                <a:latin typeface="Roboto Thin" panose="02000000000000000000" pitchFamily="2" charset="0"/>
              </a:rPr>
              <a:t>Hvem</a:t>
            </a:r>
            <a:r>
              <a:rPr lang="nb-NO" sz="1200" dirty="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Styrker, svakheter og behov</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0F34F2B-25EC-4A68-9E9E-0F4DEEB60A33}"/>
              </a:ext>
            </a:extLst>
          </p:cNvPr>
          <p:cNvCxnSpPr>
            <a:cxnSpLocks/>
          </p:cNvCxnSpPr>
          <p:nvPr userDrawn="1"/>
        </p:nvCxnSpPr>
        <p:spPr>
          <a:xfrm flipH="1">
            <a:off x="4589693" y="4278978"/>
            <a:ext cx="6508" cy="2099699"/>
          </a:xfrm>
          <a:prstGeom prst="line">
            <a:avLst/>
          </a:prstGeom>
          <a:ln w="9525">
            <a:solidFill>
              <a:srgbClr val="E4E875"/>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117216"/>
            <a:ext cx="5200639" cy="2208221"/>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cxnSp>
        <p:nvCxnSpPr>
          <p:cNvPr id="39" name="Straight Connector 38">
            <a:extLst>
              <a:ext uri="{FF2B5EF4-FFF2-40B4-BE49-F238E27FC236}">
                <a16:creationId xmlns:a16="http://schemas.microsoft.com/office/drawing/2014/main" id="{580B268E-73FB-4AB2-92DD-F877A7DE2C16}"/>
              </a:ext>
            </a:extLst>
          </p:cNvPr>
          <p:cNvCxnSpPr>
            <a:cxnSpLocks/>
          </p:cNvCxnSpPr>
          <p:nvPr userDrawn="1"/>
        </p:nvCxnSpPr>
        <p:spPr>
          <a:xfrm flipH="1">
            <a:off x="8210977" y="4288736"/>
            <a:ext cx="6508" cy="2099699"/>
          </a:xfrm>
          <a:prstGeom prst="line">
            <a:avLst/>
          </a:prstGeom>
          <a:ln w="9525">
            <a:solidFill>
              <a:srgbClr val="E4E875"/>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41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amkontrakt med 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675536"/>
            <a:ext cx="3439399" cy="1669974"/>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675536"/>
            <a:ext cx="3439399" cy="1669975"/>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675537"/>
            <a:ext cx="3443415" cy="167065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485341"/>
            <a:ext cx="5200639" cy="1836773"/>
          </a:xfrm>
        </p:spPr>
        <p:txBody>
          <a:bodyPr>
            <a:normAutofit/>
          </a:bodyPr>
          <a:lstStyle>
            <a:lvl1pPr>
              <a:defRPr sz="900"/>
            </a:lvl1pPr>
            <a:lvl2pPr>
              <a:defRPr sz="900"/>
            </a:lvl2pPr>
            <a:lvl3pPr>
              <a:defRPr sz="900"/>
            </a:lvl3pPr>
            <a:lvl4pPr>
              <a:defRPr sz="900"/>
            </a:lvl4pPr>
            <a:lvl5pP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22.09.2022</a:t>
            </a:fld>
            <a:endParaRPr lang="nb-NO"/>
          </a:p>
        </p:txBody>
      </p:sp>
      <p:sp>
        <p:nvSpPr>
          <p:cNvPr id="5" name="TextBox 4">
            <a:extLst>
              <a:ext uri="{FF2B5EF4-FFF2-40B4-BE49-F238E27FC236}">
                <a16:creationId xmlns:a16="http://schemas.microsoft.com/office/drawing/2014/main" id="{0F003C14-4615-4630-BA96-E8B523BA64B3}"/>
              </a:ext>
            </a:extLst>
          </p:cNvPr>
          <p:cNvSpPr txBox="1"/>
          <p:nvPr userDrawn="1"/>
        </p:nvSpPr>
        <p:spPr>
          <a:xfrm rot="16200000">
            <a:off x="-629525" y="1231488"/>
            <a:ext cx="2343590" cy="369332"/>
          </a:xfrm>
          <a:prstGeom prst="rect">
            <a:avLst/>
          </a:prstGeom>
          <a:noFill/>
        </p:spPr>
        <p:txBody>
          <a:bodyPr wrap="none" lIns="0" tIns="0" rIns="0" bIns="0" rtlCol="0">
            <a:spAutoFit/>
          </a:bodyPr>
          <a:lstStyle/>
          <a:p>
            <a:pPr algn="l"/>
            <a:r>
              <a:rPr lang="nb-NO" sz="2400" dirty="0">
                <a:solidFill>
                  <a:schemeClr val="accent1"/>
                </a:solidFill>
                <a:latin typeface="Roboto Thin" panose="02000000000000000000" pitchFamily="2" charset="0"/>
              </a:rPr>
              <a:t>Vår teamkontrakt</a:t>
            </a:r>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rgbClr val="9F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dirty="0">
                <a:solidFill>
                  <a:srgbClr val="EFECE7"/>
                </a:solidFill>
                <a:latin typeface="Roboto Thin" panose="02000000000000000000" pitchFamily="2" charset="0"/>
              </a:rPr>
              <a:t>Hva </a:t>
            </a:r>
            <a:r>
              <a:rPr lang="nb-NO" sz="1200" b="0" dirty="0">
                <a:solidFill>
                  <a:srgbClr val="EFECE7"/>
                </a:solidFill>
                <a:latin typeface="Roboto Thin" panose="02000000000000000000" pitchFamily="2" charset="0"/>
              </a:rPr>
              <a:t>skal vi få til</a:t>
            </a:r>
            <a:r>
              <a:rPr lang="nb-NO" sz="1200" dirty="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dirty="0">
                <a:solidFill>
                  <a:srgbClr val="EFECE7"/>
                </a:solidFill>
                <a:latin typeface="Roboto Thin" panose="02000000000000000000" pitchFamily="2" charset="0"/>
              </a:rPr>
              <a:t>Hvordan</a:t>
            </a:r>
            <a:r>
              <a:rPr lang="nb-NO" sz="1200" dirty="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dirty="0">
                <a:solidFill>
                  <a:srgbClr val="EFECE7"/>
                </a:solidFill>
                <a:latin typeface="Roboto Thin" panose="02000000000000000000" pitchFamily="2" charset="0"/>
              </a:rPr>
              <a:t>Hvem</a:t>
            </a:r>
            <a:r>
              <a:rPr lang="nb-NO" sz="1200" dirty="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Styrker, svakheter og behov</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0F34F2B-25EC-4A68-9E9E-0F4DEEB60A33}"/>
              </a:ext>
            </a:extLst>
          </p:cNvPr>
          <p:cNvCxnSpPr>
            <a:cxnSpLocks/>
          </p:cNvCxnSpPr>
          <p:nvPr userDrawn="1"/>
        </p:nvCxnSpPr>
        <p:spPr>
          <a:xfrm flipH="1">
            <a:off x="4589693" y="4278978"/>
            <a:ext cx="6508" cy="2099699"/>
          </a:xfrm>
          <a:prstGeom prst="line">
            <a:avLst/>
          </a:prstGeom>
          <a:ln w="9525">
            <a:solidFill>
              <a:srgbClr val="E4E875"/>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485341"/>
            <a:ext cx="5200639" cy="1840096"/>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39" name="Straight Connector 38">
            <a:extLst>
              <a:ext uri="{FF2B5EF4-FFF2-40B4-BE49-F238E27FC236}">
                <a16:creationId xmlns:a16="http://schemas.microsoft.com/office/drawing/2014/main" id="{580B268E-73FB-4AB2-92DD-F877A7DE2C16}"/>
              </a:ext>
            </a:extLst>
          </p:cNvPr>
          <p:cNvCxnSpPr>
            <a:cxnSpLocks/>
          </p:cNvCxnSpPr>
          <p:nvPr userDrawn="1"/>
        </p:nvCxnSpPr>
        <p:spPr>
          <a:xfrm flipH="1">
            <a:off x="8210977" y="4288736"/>
            <a:ext cx="6508" cy="2099699"/>
          </a:xfrm>
          <a:prstGeom prst="line">
            <a:avLst/>
          </a:prstGeom>
          <a:ln w="9525">
            <a:solidFill>
              <a:srgbClr val="E4E875"/>
            </a:solidFill>
            <a:prstDash val="dash"/>
          </a:ln>
        </p:spPr>
        <p:style>
          <a:lnRef idx="1">
            <a:schemeClr val="accent1"/>
          </a:lnRef>
          <a:fillRef idx="0">
            <a:schemeClr val="accent1"/>
          </a:fillRef>
          <a:effectRef idx="0">
            <a:schemeClr val="accent1"/>
          </a:effectRef>
          <a:fontRef idx="minor">
            <a:schemeClr val="tx1"/>
          </a:fontRef>
        </p:style>
      </p:cxn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15388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dirty="0">
                <a:latin typeface="Roboto Thin" panose="02000000000000000000" pitchFamily="2" charset="0"/>
              </a:rPr>
              <a:t>Hva er det vi som gruppe ønsker å oppnå? </a:t>
            </a: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dirty="0">
                <a:latin typeface="Roboto Thin" panose="02000000000000000000" pitchFamily="2" charset="0"/>
              </a:rPr>
              <a:t>Hva er mine egenopplevde styrker og svakheter i samarbeidssituasjoner?</a:t>
            </a:r>
          </a:p>
          <a:p>
            <a:pPr marL="171450" indent="-171450" algn="l">
              <a:buFont typeface="Arial" panose="020B0604020202020204" pitchFamily="34" charset="0"/>
              <a:buChar char="•"/>
            </a:pPr>
            <a:r>
              <a:rPr lang="nb-NO" sz="1000" i="0" dirty="0">
                <a:latin typeface="Roboto Thin" panose="02000000000000000000" pitchFamily="2" charset="0"/>
              </a:rPr>
              <a:t>Hva trenger jeg fra gruppen for å være på mitt beste?</a:t>
            </a: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dirty="0">
                <a:latin typeface="Roboto Thin" panose="02000000000000000000" pitchFamily="2" charset="0"/>
              </a:rPr>
              <a:t>Hvilke roller trenger vi i denne gruppen for å levere på </a:t>
            </a:r>
            <a:br>
              <a:rPr lang="nb-NO" sz="1000" i="0" dirty="0">
                <a:latin typeface="Roboto Thin" panose="02000000000000000000" pitchFamily="2" charset="0"/>
              </a:rPr>
            </a:br>
            <a:r>
              <a:rPr lang="nb-NO" sz="1000" i="0" dirty="0">
                <a:latin typeface="Roboto Thin" panose="02000000000000000000" pitchFamily="2" charset="0"/>
              </a:rPr>
              <a:t>mål og ambisjon vi har satt oss?</a:t>
            </a: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dirty="0">
                <a:latin typeface="Roboto Thin" panose="02000000000000000000" pitchFamily="2" charset="0"/>
              </a:rPr>
              <a:t>Hvordan kan vi best organisere arbeidet vårt for å lykkes med oppgavene og målene vi har?</a:t>
            </a: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dirty="0">
                <a:latin typeface="Roboto Thin" panose="02000000000000000000" pitchFamily="2" charset="0"/>
              </a:rPr>
              <a:t>Hvilke spilleregler bør vi ha for å jobbe best sammen som et team?</a:t>
            </a:r>
          </a:p>
        </p:txBody>
      </p:sp>
    </p:spTree>
    <p:extLst>
      <p:ext uri="{BB962C8B-B14F-4D97-AF65-F5344CB8AC3E}">
        <p14:creationId xmlns:p14="http://schemas.microsoft.com/office/powerpoint/2010/main" val="1483660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eamkontrakt med fasilitator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898390"/>
            <a:ext cx="3439399" cy="144711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898391"/>
            <a:ext cx="3439399" cy="1447120"/>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898391"/>
            <a:ext cx="3443415" cy="144779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724893"/>
            <a:ext cx="5200639" cy="1597221"/>
          </a:xfrm>
        </p:spPr>
        <p:txBody>
          <a:bodyPr>
            <a:normAutofit/>
          </a:bodyPr>
          <a:lstStyle>
            <a:lvl1pPr>
              <a:defRPr sz="900"/>
            </a:lvl1pPr>
            <a:lvl2pPr>
              <a:defRPr sz="900"/>
            </a:lvl2pPr>
            <a:lvl3pPr>
              <a:defRPr sz="900"/>
            </a:lvl3pPr>
            <a:lvl4pPr>
              <a:defRPr sz="900"/>
            </a:lvl4pPr>
            <a:lvl5pP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22.09.2022</a:t>
            </a:fld>
            <a:endParaRPr lang="nb-NO"/>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rgbClr val="9F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dirty="0">
                <a:solidFill>
                  <a:srgbClr val="EFECE7"/>
                </a:solidFill>
                <a:latin typeface="Roboto Thin" panose="02000000000000000000" pitchFamily="2" charset="0"/>
              </a:rPr>
              <a:t>Hva </a:t>
            </a:r>
            <a:r>
              <a:rPr lang="nb-NO" sz="1200" b="0" dirty="0">
                <a:solidFill>
                  <a:srgbClr val="EFECE7"/>
                </a:solidFill>
                <a:latin typeface="Roboto Thin" panose="02000000000000000000" pitchFamily="2" charset="0"/>
              </a:rPr>
              <a:t>skal vi få til</a:t>
            </a:r>
            <a:r>
              <a:rPr lang="nb-NO" sz="1200" dirty="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dirty="0">
                <a:solidFill>
                  <a:srgbClr val="EFECE7"/>
                </a:solidFill>
                <a:latin typeface="Roboto Thin" panose="02000000000000000000" pitchFamily="2" charset="0"/>
              </a:rPr>
              <a:t>Hvordan</a:t>
            </a:r>
            <a:r>
              <a:rPr lang="nb-NO" sz="1200" dirty="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dirty="0">
                <a:solidFill>
                  <a:srgbClr val="EFECE7"/>
                </a:solidFill>
                <a:latin typeface="Roboto Thin" panose="02000000000000000000" pitchFamily="2" charset="0"/>
              </a:rPr>
              <a:t>Hvem</a:t>
            </a:r>
            <a:r>
              <a:rPr lang="nb-NO" sz="1200" dirty="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Styrker, svakheter og behov</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accent4"/>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0F34F2B-25EC-4A68-9E9E-0F4DEEB60A33}"/>
              </a:ext>
            </a:extLst>
          </p:cNvPr>
          <p:cNvCxnSpPr>
            <a:cxnSpLocks/>
          </p:cNvCxnSpPr>
          <p:nvPr userDrawn="1"/>
        </p:nvCxnSpPr>
        <p:spPr>
          <a:xfrm flipH="1">
            <a:off x="4589693" y="4278978"/>
            <a:ext cx="6508" cy="2099699"/>
          </a:xfrm>
          <a:prstGeom prst="line">
            <a:avLst/>
          </a:prstGeom>
          <a:ln w="9525">
            <a:solidFill>
              <a:srgbClr val="E4E875"/>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724893"/>
            <a:ext cx="5200639" cy="1600543"/>
          </a:xfrm>
        </p:spPr>
        <p:txBody>
          <a:bodyPr>
            <a:normAutofit/>
          </a:bodyPr>
          <a:lstStyle>
            <a:lvl1pPr>
              <a:defRPr sz="900"/>
            </a:lvl1pPr>
            <a:lvl2pPr>
              <a:defRPr sz="900"/>
            </a:lvl2pPr>
            <a:lvl3pPr>
              <a:defRPr sz="900"/>
            </a:lvl3pPr>
            <a:lvl4pPr>
              <a:defRPr sz="900"/>
            </a:lvl4pPr>
            <a:lvl5pP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cxnSp>
        <p:nvCxnSpPr>
          <p:cNvPr id="39" name="Straight Connector 38">
            <a:extLst>
              <a:ext uri="{FF2B5EF4-FFF2-40B4-BE49-F238E27FC236}">
                <a16:creationId xmlns:a16="http://schemas.microsoft.com/office/drawing/2014/main" id="{580B268E-73FB-4AB2-92DD-F877A7DE2C16}"/>
              </a:ext>
            </a:extLst>
          </p:cNvPr>
          <p:cNvCxnSpPr>
            <a:cxnSpLocks/>
          </p:cNvCxnSpPr>
          <p:nvPr userDrawn="1"/>
        </p:nvCxnSpPr>
        <p:spPr>
          <a:xfrm flipH="1">
            <a:off x="8210977" y="4288736"/>
            <a:ext cx="6508" cy="2099699"/>
          </a:xfrm>
          <a:prstGeom prst="line">
            <a:avLst/>
          </a:prstGeom>
          <a:ln w="9525">
            <a:solidFill>
              <a:srgbClr val="E4E875"/>
            </a:solidFill>
            <a:prstDash val="dash"/>
          </a:ln>
        </p:spPr>
        <p:style>
          <a:lnRef idx="1">
            <a:schemeClr val="accent1"/>
          </a:lnRef>
          <a:fillRef idx="0">
            <a:schemeClr val="accent1"/>
          </a:fillRef>
          <a:effectRef idx="0">
            <a:schemeClr val="accent1"/>
          </a:effectRef>
          <a:fontRef idx="minor">
            <a:schemeClr val="tx1"/>
          </a:fontRef>
        </p:style>
      </p:cxn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dirty="0">
                <a:latin typeface="Roboto Thin" panose="02000000000000000000" pitchFamily="2" charset="0"/>
              </a:rPr>
              <a:t>Hva er det vi som gruppe ønsker å oppnå? </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dirty="0">
              <a:solidFill>
                <a:srgbClr val="FF3300"/>
              </a:solidFill>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dirty="0">
                <a:solidFill>
                  <a:srgbClr val="FF3300"/>
                </a:solidFill>
                <a:latin typeface="Roboto Thin" panose="02000000000000000000" pitchFamily="2" charset="0"/>
              </a:rPr>
              <a:t>Aktuelle hjelpespørsmål:</a:t>
            </a:r>
            <a:endParaRPr lang="nb-NO" sz="1200" i="0" dirty="0">
              <a:solidFill>
                <a:srgbClr val="FF3300"/>
              </a:solidFill>
              <a:latin typeface="Roboto Thin" panose="02000000000000000000" pitchFamily="2" charset="0"/>
            </a:endParaRP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dirty="0">
                <a:latin typeface="Roboto Thin" panose="02000000000000000000" pitchFamily="2" charset="0"/>
              </a:rPr>
              <a:t>Hva er mine egenopplevde styrker og svakheter i samarbeidssituasjoner?</a:t>
            </a:r>
          </a:p>
          <a:p>
            <a:pPr marL="171450" indent="-171450" algn="l">
              <a:buFont typeface="Arial" panose="020B0604020202020204" pitchFamily="34" charset="0"/>
              <a:buChar char="•"/>
            </a:pPr>
            <a:r>
              <a:rPr lang="nb-NO" sz="1200" i="0" dirty="0">
                <a:latin typeface="Roboto Thin" panose="02000000000000000000" pitchFamily="2" charset="0"/>
              </a:rPr>
              <a:t>Hva trenger jeg fra gruppen for å være på mitt beste?</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dirty="0">
                <a:solidFill>
                  <a:srgbClr val="FF3300"/>
                </a:solidFill>
                <a:latin typeface="Roboto Thin" panose="02000000000000000000" pitchFamily="2" charset="0"/>
              </a:rPr>
              <a:t>Aktuelle hjelpespørsmål:</a:t>
            </a:r>
            <a:endParaRPr lang="nb-NO" sz="1200" i="0" dirty="0">
              <a:solidFill>
                <a:srgbClr val="FF3300"/>
              </a:solidFill>
              <a:latin typeface="Roboto Thin" panose="02000000000000000000" pitchFamily="2" charset="0"/>
            </a:endParaRP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dirty="0">
                <a:latin typeface="Roboto Thin" panose="02000000000000000000" pitchFamily="2" charset="0"/>
              </a:rPr>
              <a:t>Hvilke roller trenger vi i denne gruppen for å levere på mål og ambisjon vi har satt oss?</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dirty="0">
                <a:solidFill>
                  <a:srgbClr val="FF3300"/>
                </a:solidFill>
                <a:latin typeface="Roboto Thin" panose="02000000000000000000" pitchFamily="2" charset="0"/>
              </a:rPr>
              <a:t>Aktuelle hjelpespørsmål:</a:t>
            </a:r>
            <a:endParaRPr lang="nb-NO" sz="1200" i="0" dirty="0">
              <a:solidFill>
                <a:srgbClr val="FF3300"/>
              </a:solidFill>
              <a:latin typeface="Roboto Thin" panose="02000000000000000000" pitchFamily="2" charset="0"/>
            </a:endParaRP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dirty="0">
                <a:latin typeface="Roboto Thin" panose="02000000000000000000" pitchFamily="2" charset="0"/>
              </a:rPr>
              <a:t>Hvordan kan vi best organisere arbeidet vårt for å lykkes med oppgavene og målene vi har?</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dirty="0">
                <a:solidFill>
                  <a:srgbClr val="FF3300"/>
                </a:solidFill>
                <a:latin typeface="Roboto Thin" panose="02000000000000000000" pitchFamily="2" charset="0"/>
              </a:rPr>
              <a:t>Aktuelle hjelpespørsmål:</a:t>
            </a:r>
            <a:endParaRPr lang="nb-NO" sz="1200" i="0" dirty="0">
              <a:solidFill>
                <a:srgbClr val="FF3300"/>
              </a:solidFill>
              <a:latin typeface="Roboto Thin" panose="02000000000000000000" pitchFamily="2" charset="0"/>
            </a:endParaRP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dirty="0">
                <a:latin typeface="Roboto Thin" panose="02000000000000000000" pitchFamily="2" charset="0"/>
              </a:rPr>
              <a:t>Hvilke spilleregler bør vi ha for å jobbe best sammen som et team?</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dirty="0">
                <a:solidFill>
                  <a:srgbClr val="FF3300"/>
                </a:solidFill>
                <a:latin typeface="Roboto Thin" panose="02000000000000000000" pitchFamily="2" charset="0"/>
              </a:rPr>
              <a:t>Aktuelle hjelpespørsmål:</a:t>
            </a:r>
          </a:p>
        </p:txBody>
      </p:sp>
      <p:sp>
        <p:nvSpPr>
          <p:cNvPr id="32" name="TextBox 4">
            <a:extLst>
              <a:ext uri="{FF2B5EF4-FFF2-40B4-BE49-F238E27FC236}">
                <a16:creationId xmlns:a16="http://schemas.microsoft.com/office/drawing/2014/main" id="{0F003C14-4615-4630-BA96-E8B523BA64B3}"/>
              </a:ext>
            </a:extLst>
          </p:cNvPr>
          <p:cNvSpPr txBox="1"/>
          <p:nvPr userDrawn="1"/>
        </p:nvSpPr>
        <p:spPr>
          <a:xfrm rot="16200000">
            <a:off x="-1254691" y="1694366"/>
            <a:ext cx="3512516"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800" dirty="0">
                <a:solidFill>
                  <a:srgbClr val="FF3300"/>
                </a:solidFill>
                <a:latin typeface="Roboto Thin" panose="02000000000000000000" pitchFamily="2" charset="0"/>
              </a:rPr>
              <a:t>Fasilitatorspørsmål og aktuelle hjelpespørsmål for hvert område</a:t>
            </a:r>
          </a:p>
        </p:txBody>
      </p:sp>
    </p:spTree>
    <p:extLst>
      <p:ext uri="{BB962C8B-B14F-4D97-AF65-F5344CB8AC3E}">
        <p14:creationId xmlns:p14="http://schemas.microsoft.com/office/powerpoint/2010/main" val="2915723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EFECE7"/>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6376946" y="3101502"/>
            <a:ext cx="4826229" cy="654995"/>
          </a:xfrm>
        </p:spPr>
        <p:txBody>
          <a:bodyPr anchor="ctr">
            <a:normAutofit/>
          </a:bodyPr>
          <a:lstStyle>
            <a:lvl1pPr algn="ctr">
              <a:defRPr sz="3600">
                <a:solidFill>
                  <a:srgbClr val="231651"/>
                </a:solidFill>
              </a:defRPr>
            </a:lvl1pPr>
          </a:lstStyle>
          <a:p>
            <a:r>
              <a:rPr lang="en-US" dirty="0"/>
              <a:t>Click to edit Master title style</a:t>
            </a:r>
            <a:endParaRPr lang="nb-NO" dirty="0"/>
          </a:p>
        </p:txBody>
      </p:sp>
      <p:sp>
        <p:nvSpPr>
          <p:cNvPr id="2" name="Rectangle 1">
            <a:extLst>
              <a:ext uri="{FF2B5EF4-FFF2-40B4-BE49-F238E27FC236}">
                <a16:creationId xmlns:a16="http://schemas.microsoft.com/office/drawing/2014/main" id="{D4CA9ADB-C456-4932-9A48-75529EA4136F}"/>
              </a:ext>
            </a:extLst>
          </p:cNvPr>
          <p:cNvSpPr/>
          <p:nvPr userDrawn="1"/>
        </p:nvSpPr>
        <p:spPr>
          <a:xfrm>
            <a:off x="-75414" y="1"/>
            <a:ext cx="5128181" cy="6858000"/>
          </a:xfrm>
          <a:prstGeom prst="rect">
            <a:avLst/>
          </a:prstGeom>
          <a:solidFill>
            <a:srgbClr val="23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Graphic 4">
            <a:extLst>
              <a:ext uri="{FF2B5EF4-FFF2-40B4-BE49-F238E27FC236}">
                <a16:creationId xmlns:a16="http://schemas.microsoft.com/office/drawing/2014/main" id="{5E11BDAD-1AD7-4495-B986-5DBCC1137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402" y="941444"/>
            <a:ext cx="5727716" cy="4975112"/>
          </a:xfrm>
          <a:prstGeom prst="rect">
            <a:avLst/>
          </a:prstGeom>
        </p:spPr>
      </p:pic>
    </p:spTree>
    <p:extLst>
      <p:ext uri="{BB962C8B-B14F-4D97-AF65-F5344CB8AC3E}">
        <p14:creationId xmlns:p14="http://schemas.microsoft.com/office/powerpoint/2010/main" val="1657606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pSp>
        <p:nvGrpSpPr>
          <p:cNvPr id="3" name="SP Agenda Section" hidden="1"/>
          <p:cNvGrpSpPr/>
          <p:nvPr userDrawn="1"/>
        </p:nvGrpSpPr>
        <p:grpSpPr>
          <a:xfrm>
            <a:off x="1797664" y="2085631"/>
            <a:ext cx="8657275" cy="369332"/>
            <a:chOff x="1797664" y="2085631"/>
            <a:chExt cx="8657274" cy="369332"/>
          </a:xfrm>
        </p:grpSpPr>
        <p:sp>
          <p:nvSpPr>
            <p:cNvPr id="20" name="Section Title" hidden="1"/>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21" name="Section Number" hidden="1"/>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t>&lt;N&gt;</a:t>
              </a:r>
            </a:p>
          </p:txBody>
        </p:sp>
        <p:sp>
          <p:nvSpPr>
            <p:cNvPr id="22" name="Slide Number" hidden="1"/>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t>&lt;P&gt;</a:t>
              </a:r>
            </a:p>
          </p:txBody>
        </p:sp>
        <p:sp>
          <p:nvSpPr>
            <p:cNvPr id="24" name="Timeslot" hidden="1"/>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t>&lt;TIMESLOT&gt;</a:t>
              </a:r>
            </a:p>
          </p:txBody>
        </p:sp>
        <p:sp>
          <p:nvSpPr>
            <p:cNvPr id="28" name="Responsible" hidden="1"/>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t>&lt;RESPONSIBLE&gt;</a:t>
              </a:r>
            </a:p>
          </p:txBody>
        </p:sp>
        <p:sp>
          <p:nvSpPr>
            <p:cNvPr id="29" name="Duration" hidden="1"/>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t>&lt;DURATION&gt;</a:t>
              </a:r>
            </a:p>
          </p:txBody>
        </p:sp>
      </p:grpSp>
      <p:grpSp>
        <p:nvGrpSpPr>
          <p:cNvPr id="4" name="SP Agenda Section Highlight" hidden="1"/>
          <p:cNvGrpSpPr>
            <a:grpSpLocks/>
          </p:cNvGrpSpPr>
          <p:nvPr userDrawn="1"/>
        </p:nvGrpSpPr>
        <p:grpSpPr>
          <a:xfrm>
            <a:off x="1797664" y="2616963"/>
            <a:ext cx="8657274" cy="369332"/>
            <a:chOff x="1797664" y="2616963"/>
            <a:chExt cx="8657274" cy="369332"/>
          </a:xfrm>
          <a:solidFill>
            <a:schemeClr val="accent1">
              <a:lumMod val="60000"/>
              <a:lumOff val="40000"/>
            </a:schemeClr>
          </a:solidFill>
        </p:grpSpPr>
        <p:sp>
          <p:nvSpPr>
            <p:cNvPr id="32" name="Section Title" hidden="1"/>
            <p:cNvSpPr txBox="1">
              <a:spLocks/>
            </p:cNvSpPr>
            <p:nvPr userDrawn="1"/>
          </p:nvSpPr>
          <p:spPr>
            <a:xfrm>
              <a:off x="2267220" y="2616963"/>
              <a:ext cx="3843347"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33" name="Section Number" hidden="1"/>
            <p:cNvSpPr txBox="1">
              <a:spLocks/>
            </p:cNvSpPr>
            <p:nvPr userDrawn="1"/>
          </p:nvSpPr>
          <p:spPr>
            <a:xfrm>
              <a:off x="1797664" y="2616963"/>
              <a:ext cx="379556" cy="369332"/>
            </a:xfrm>
            <a:prstGeom prst="rect">
              <a:avLst/>
            </a:prstGeom>
            <a:grpFill/>
          </p:spPr>
          <p:txBody>
            <a:bodyPr wrap="none" rtlCol="0" anchor="ctr">
              <a:noAutofit/>
            </a:bodyPr>
            <a:lstStyle/>
            <a:p>
              <a:pPr algn="ctr"/>
              <a:r>
                <a:rPr lang="en-US" sz="1400" b="1"/>
                <a:t>&lt;N&gt;</a:t>
              </a:r>
            </a:p>
          </p:txBody>
        </p:sp>
        <p:sp>
          <p:nvSpPr>
            <p:cNvPr id="34" name="Slide Number" hidden="1"/>
            <p:cNvSpPr txBox="1">
              <a:spLocks/>
            </p:cNvSpPr>
            <p:nvPr userDrawn="1"/>
          </p:nvSpPr>
          <p:spPr>
            <a:xfrm>
              <a:off x="9817944" y="2616963"/>
              <a:ext cx="636994" cy="369332"/>
            </a:xfrm>
            <a:prstGeom prst="rect">
              <a:avLst/>
            </a:prstGeom>
            <a:grpFill/>
          </p:spPr>
          <p:txBody>
            <a:bodyPr wrap="none" rtlCol="0" anchor="ctr">
              <a:noAutofit/>
            </a:bodyPr>
            <a:lstStyle/>
            <a:p>
              <a:pPr algn="r"/>
              <a:r>
                <a:rPr lang="en-US" sz="1400" b="1"/>
                <a:t>&lt;P&gt;</a:t>
              </a:r>
            </a:p>
          </p:txBody>
        </p:sp>
        <p:sp>
          <p:nvSpPr>
            <p:cNvPr id="35" name="Timeslot" hidden="1"/>
            <p:cNvSpPr txBox="1">
              <a:spLocks/>
            </p:cNvSpPr>
            <p:nvPr userDrawn="1"/>
          </p:nvSpPr>
          <p:spPr>
            <a:xfrm>
              <a:off x="7696160" y="2616963"/>
              <a:ext cx="1257061" cy="369332"/>
            </a:xfrm>
            <a:prstGeom prst="rect">
              <a:avLst/>
            </a:prstGeom>
            <a:grpFill/>
          </p:spPr>
          <p:txBody>
            <a:bodyPr wrap="none" rtlCol="0" anchor="ctr">
              <a:noAutofit/>
            </a:bodyPr>
            <a:lstStyle/>
            <a:p>
              <a:pPr algn="l"/>
              <a:r>
                <a:rPr lang="en-US" sz="1400" b="1"/>
                <a:t>&lt;TIMESLOT&gt;</a:t>
              </a:r>
            </a:p>
          </p:txBody>
        </p:sp>
        <p:sp>
          <p:nvSpPr>
            <p:cNvPr id="36" name="Responsible" hidden="1"/>
            <p:cNvSpPr txBox="1">
              <a:spLocks/>
            </p:cNvSpPr>
            <p:nvPr userDrawn="1"/>
          </p:nvSpPr>
          <p:spPr>
            <a:xfrm>
              <a:off x="6209330" y="2616963"/>
              <a:ext cx="1388067" cy="369332"/>
            </a:xfrm>
            <a:prstGeom prst="rect">
              <a:avLst/>
            </a:prstGeom>
            <a:grpFill/>
          </p:spPr>
          <p:txBody>
            <a:bodyPr wrap="none" rtlCol="0" anchor="ctr">
              <a:noAutofit/>
            </a:bodyPr>
            <a:lstStyle/>
            <a:p>
              <a:pPr algn="l"/>
              <a:r>
                <a:rPr lang="en-US" sz="1400" b="1"/>
                <a:t>&lt;RESPONSIBLE&gt;</a:t>
              </a:r>
            </a:p>
          </p:txBody>
        </p:sp>
        <p:sp>
          <p:nvSpPr>
            <p:cNvPr id="37" name="Duration" hidden="1"/>
            <p:cNvSpPr txBox="1">
              <a:spLocks/>
            </p:cNvSpPr>
            <p:nvPr userDrawn="1"/>
          </p:nvSpPr>
          <p:spPr>
            <a:xfrm>
              <a:off x="9043221" y="2616963"/>
              <a:ext cx="684723" cy="369332"/>
            </a:xfrm>
            <a:prstGeom prst="rect">
              <a:avLst/>
            </a:prstGeom>
            <a:grpFill/>
          </p:spPr>
          <p:txBody>
            <a:bodyPr wrap="none" rtlCol="0" anchor="ctr">
              <a:noAutofit/>
            </a:bodyPr>
            <a:lstStyle/>
            <a:p>
              <a:pPr algn="l"/>
              <a:r>
                <a:rPr lang="en-US" sz="1400" b="1"/>
                <a:t>&lt;DURATION&gt;</a:t>
              </a:r>
            </a:p>
          </p:txBody>
        </p:sp>
      </p:grpSp>
      <p:grpSp>
        <p:nvGrpSpPr>
          <p:cNvPr id="8" name="SP Agenda Subsection" hidden="1"/>
          <p:cNvGrpSpPr>
            <a:grpSpLocks/>
          </p:cNvGrpSpPr>
          <p:nvPr userDrawn="1"/>
        </p:nvGrpSpPr>
        <p:grpSpPr>
          <a:xfrm>
            <a:off x="2265805" y="3148295"/>
            <a:ext cx="8189135" cy="369332"/>
            <a:chOff x="2265804" y="3155687"/>
            <a:chExt cx="8189134" cy="369332"/>
          </a:xfrm>
        </p:grpSpPr>
        <p:sp>
          <p:nvSpPr>
            <p:cNvPr id="39" name="Section Title" hidden="1"/>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40" name="Section Number" hidden="1"/>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t>&lt;N&gt;</a:t>
              </a:r>
            </a:p>
          </p:txBody>
        </p:sp>
        <p:sp>
          <p:nvSpPr>
            <p:cNvPr id="41" name="Slide Number" hidden="1"/>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t>&lt;P&gt;</a:t>
              </a:r>
            </a:p>
          </p:txBody>
        </p:sp>
        <p:sp>
          <p:nvSpPr>
            <p:cNvPr id="42" name="Timeslot" hidden="1"/>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t>&lt;TIMESLOT&gt;</a:t>
              </a:r>
            </a:p>
          </p:txBody>
        </p:sp>
        <p:sp>
          <p:nvSpPr>
            <p:cNvPr id="43" name="Responsible" hidden="1"/>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t>&lt;RESPONSIBLE&gt;</a:t>
              </a:r>
            </a:p>
          </p:txBody>
        </p:sp>
        <p:sp>
          <p:nvSpPr>
            <p:cNvPr id="44" name="Duration" hidden="1"/>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t>&lt;DURATION&gt;</a:t>
              </a:r>
            </a:p>
          </p:txBody>
        </p:sp>
      </p:grpSp>
      <p:grpSp>
        <p:nvGrpSpPr>
          <p:cNvPr id="9" name="SP Agenda Subsection Highlight" hidden="1"/>
          <p:cNvGrpSpPr>
            <a:grpSpLocks/>
          </p:cNvGrpSpPr>
          <p:nvPr userDrawn="1"/>
        </p:nvGrpSpPr>
        <p:grpSpPr>
          <a:xfrm>
            <a:off x="2265804" y="3679627"/>
            <a:ext cx="8189134" cy="369332"/>
            <a:chOff x="2265804" y="3694411"/>
            <a:chExt cx="8189134" cy="369332"/>
          </a:xfrm>
          <a:solidFill>
            <a:schemeClr val="accent1">
              <a:lumMod val="60000"/>
              <a:lumOff val="40000"/>
            </a:schemeClr>
          </a:solidFill>
        </p:grpSpPr>
        <p:sp>
          <p:nvSpPr>
            <p:cNvPr id="46" name="Section Title" hidden="1"/>
            <p:cNvSpPr txBox="1">
              <a:spLocks/>
            </p:cNvSpPr>
            <p:nvPr userDrawn="1"/>
          </p:nvSpPr>
          <p:spPr>
            <a:xfrm>
              <a:off x="2744123" y="3694411"/>
              <a:ext cx="3366444"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47" name="Section Number" hidden="1"/>
            <p:cNvSpPr txBox="1">
              <a:spLocks/>
            </p:cNvSpPr>
            <p:nvPr userDrawn="1"/>
          </p:nvSpPr>
          <p:spPr>
            <a:xfrm>
              <a:off x="2265804" y="3694411"/>
              <a:ext cx="379556" cy="369332"/>
            </a:xfrm>
            <a:prstGeom prst="rect">
              <a:avLst/>
            </a:prstGeom>
            <a:grpFill/>
          </p:spPr>
          <p:txBody>
            <a:bodyPr wrap="none" rtlCol="0" anchor="ctr">
              <a:noAutofit/>
            </a:bodyPr>
            <a:lstStyle/>
            <a:p>
              <a:pPr algn="ctr"/>
              <a:r>
                <a:rPr lang="en-US" sz="1400" b="1"/>
                <a:t>&lt;N&gt;</a:t>
              </a:r>
            </a:p>
          </p:txBody>
        </p:sp>
        <p:sp>
          <p:nvSpPr>
            <p:cNvPr id="48" name="Slide Number" hidden="1"/>
            <p:cNvSpPr txBox="1">
              <a:spLocks/>
            </p:cNvSpPr>
            <p:nvPr userDrawn="1"/>
          </p:nvSpPr>
          <p:spPr>
            <a:xfrm>
              <a:off x="9817944" y="3694411"/>
              <a:ext cx="636994" cy="369332"/>
            </a:xfrm>
            <a:prstGeom prst="rect">
              <a:avLst/>
            </a:prstGeom>
            <a:grpFill/>
          </p:spPr>
          <p:txBody>
            <a:bodyPr wrap="none" rtlCol="0" anchor="ctr">
              <a:noAutofit/>
            </a:bodyPr>
            <a:lstStyle/>
            <a:p>
              <a:pPr algn="r"/>
              <a:r>
                <a:rPr lang="en-US" sz="1400" b="1"/>
                <a:t>&lt;P&gt;</a:t>
              </a:r>
            </a:p>
          </p:txBody>
        </p:sp>
        <p:sp>
          <p:nvSpPr>
            <p:cNvPr id="49" name="Timeslot" hidden="1"/>
            <p:cNvSpPr txBox="1">
              <a:spLocks/>
            </p:cNvSpPr>
            <p:nvPr userDrawn="1"/>
          </p:nvSpPr>
          <p:spPr>
            <a:xfrm>
              <a:off x="7696160" y="3694411"/>
              <a:ext cx="1257061" cy="369332"/>
            </a:xfrm>
            <a:prstGeom prst="rect">
              <a:avLst/>
            </a:prstGeom>
            <a:grpFill/>
          </p:spPr>
          <p:txBody>
            <a:bodyPr wrap="none" rtlCol="0" anchor="ctr">
              <a:noAutofit/>
            </a:bodyPr>
            <a:lstStyle/>
            <a:p>
              <a:pPr algn="l"/>
              <a:r>
                <a:rPr lang="en-US" sz="1400" b="1"/>
                <a:t>&lt;TIMESLOT&gt;</a:t>
              </a:r>
            </a:p>
          </p:txBody>
        </p:sp>
        <p:sp>
          <p:nvSpPr>
            <p:cNvPr id="50" name="Responsible" hidden="1"/>
            <p:cNvSpPr txBox="1">
              <a:spLocks/>
            </p:cNvSpPr>
            <p:nvPr userDrawn="1"/>
          </p:nvSpPr>
          <p:spPr>
            <a:xfrm>
              <a:off x="6209330" y="3694411"/>
              <a:ext cx="1388067" cy="369332"/>
            </a:xfrm>
            <a:prstGeom prst="rect">
              <a:avLst/>
            </a:prstGeom>
            <a:grpFill/>
          </p:spPr>
          <p:txBody>
            <a:bodyPr wrap="none" rtlCol="0" anchor="ctr">
              <a:noAutofit/>
            </a:bodyPr>
            <a:lstStyle/>
            <a:p>
              <a:pPr algn="l"/>
              <a:r>
                <a:rPr lang="en-US" sz="1400" b="1"/>
                <a:t>&lt;RESPONSIBLE&gt;</a:t>
              </a:r>
            </a:p>
          </p:txBody>
        </p:sp>
        <p:sp>
          <p:nvSpPr>
            <p:cNvPr id="51" name="Duration" hidden="1"/>
            <p:cNvSpPr txBox="1">
              <a:spLocks/>
            </p:cNvSpPr>
            <p:nvPr userDrawn="1"/>
          </p:nvSpPr>
          <p:spPr>
            <a:xfrm>
              <a:off x="9043221" y="3694411"/>
              <a:ext cx="684723" cy="369332"/>
            </a:xfrm>
            <a:prstGeom prst="rect">
              <a:avLst/>
            </a:prstGeom>
            <a:grpFill/>
          </p:spPr>
          <p:txBody>
            <a:bodyPr wrap="none" rtlCol="0" anchor="ctr">
              <a:noAutofit/>
            </a:bodyPr>
            <a:lstStyle/>
            <a:p>
              <a:pPr algn="l"/>
              <a:r>
                <a:rPr lang="en-US" sz="1400" b="1"/>
                <a:t>&lt;DURATION&gt;</a:t>
              </a:r>
            </a:p>
          </p:txBody>
        </p:sp>
      </p:grpSp>
      <p:sp>
        <p:nvSpPr>
          <p:cNvPr id="2" name="Title 1">
            <a:extLst>
              <a:ext uri="{FF2B5EF4-FFF2-40B4-BE49-F238E27FC236}">
                <a16:creationId xmlns:a16="http://schemas.microsoft.com/office/drawing/2014/main" id="{7B5B1540-00C3-4D89-8428-1E5900A86A3E}"/>
              </a:ext>
            </a:extLst>
          </p:cNvPr>
          <p:cNvSpPr>
            <a:spLocks noGrp="1"/>
          </p:cNvSpPr>
          <p:nvPr>
            <p:ph type="title" idx="10" hasCustomPrompt="1"/>
          </p:nvPr>
        </p:nvSpPr>
        <p:spPr/>
        <p:txBody>
          <a:bodyPr/>
          <a:lstStyle>
            <a:lvl1pPr>
              <a:defRPr>
                <a:solidFill>
                  <a:srgbClr val="231651"/>
                </a:solidFill>
              </a:defRPr>
            </a:lvl1pPr>
          </a:lstStyle>
          <a:p>
            <a:r>
              <a:rPr lang="en-US" dirty="0"/>
              <a:t>Agenda</a:t>
            </a:r>
            <a:endParaRPr lang="nb-NO" dirty="0"/>
          </a:p>
        </p:txBody>
      </p:sp>
    </p:spTree>
    <p:extLst>
      <p:ext uri="{BB962C8B-B14F-4D97-AF65-F5344CB8AC3E}">
        <p14:creationId xmlns:p14="http://schemas.microsoft.com/office/powerpoint/2010/main" val="2247370079"/>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ECE7"/>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01375" y="501389"/>
            <a:ext cx="10436985" cy="654995"/>
          </a:xfrm>
          <a:prstGeom prst="rect">
            <a:avLst/>
          </a:prstGeom>
        </p:spPr>
        <p:txBody>
          <a:bodyPr vert="horz" lIns="0" tIns="0" rIns="0" bIns="0" rtlCol="0" anchor="t" anchorCtr="0">
            <a:normAutofit/>
          </a:bodyPr>
          <a:lstStyle/>
          <a:p>
            <a:r>
              <a:rPr lang="nb-NO" dirty="0"/>
              <a:t>Klikk for å redigere tittelstil</a:t>
            </a:r>
          </a:p>
        </p:txBody>
      </p:sp>
      <p:sp>
        <p:nvSpPr>
          <p:cNvPr id="3" name="Plassholder for tekst 2"/>
          <p:cNvSpPr>
            <a:spLocks noGrp="1"/>
          </p:cNvSpPr>
          <p:nvPr>
            <p:ph type="body" idx="1"/>
          </p:nvPr>
        </p:nvSpPr>
        <p:spPr>
          <a:xfrm>
            <a:off x="901375" y="1669640"/>
            <a:ext cx="10436985" cy="4584964"/>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910518" y="6446579"/>
            <a:ext cx="846221" cy="184666"/>
          </a:xfrm>
          <a:prstGeom prst="rect">
            <a:avLst/>
          </a:prstGeom>
        </p:spPr>
        <p:txBody>
          <a:bodyPr vert="horz" lIns="0" tIns="0" rIns="0" bIns="0" rtlCol="0" anchor="ctr">
            <a:normAutofit/>
          </a:bodyPr>
          <a:lstStyle>
            <a:lvl1pPr algn="l">
              <a:defRPr sz="699">
                <a:solidFill>
                  <a:schemeClr val="tx1">
                    <a:tint val="75000"/>
                  </a:schemeClr>
                </a:solidFill>
              </a:defRPr>
            </a:lvl1pPr>
          </a:lstStyle>
          <a:p>
            <a:fld id="{983651F3-9B16-40C6-B209-3688FC9C95F6}" type="datetimeFigureOut">
              <a:rPr lang="nb-NO" smtClean="0"/>
              <a:pPr/>
              <a:t>22.09.2022</a:t>
            </a:fld>
            <a:endParaRPr lang="nb-NO"/>
          </a:p>
        </p:txBody>
      </p:sp>
      <p:sp>
        <p:nvSpPr>
          <p:cNvPr id="5" name="Plassholder for bunntekst 4"/>
          <p:cNvSpPr>
            <a:spLocks noGrp="1"/>
          </p:cNvSpPr>
          <p:nvPr>
            <p:ph type="ftr" sz="quarter" idx="3"/>
          </p:nvPr>
        </p:nvSpPr>
        <p:spPr>
          <a:xfrm>
            <a:off x="2374234" y="6446579"/>
            <a:ext cx="7443537" cy="184666"/>
          </a:xfrm>
          <a:prstGeom prst="rect">
            <a:avLst/>
          </a:prstGeom>
        </p:spPr>
        <p:txBody>
          <a:bodyPr vert="horz" lIns="0" tIns="0" rIns="0" bIns="0" rtlCol="0" anchor="ctr">
            <a:normAutofit/>
          </a:bodyPr>
          <a:lstStyle>
            <a:lvl1pPr algn="ctr">
              <a:defRPr sz="699">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1029549" y="6446579"/>
            <a:ext cx="308811" cy="184666"/>
          </a:xfrm>
          <a:prstGeom prst="rect">
            <a:avLst/>
          </a:prstGeom>
        </p:spPr>
        <p:txBody>
          <a:bodyPr vert="horz" lIns="0" tIns="0" rIns="0" bIns="0" rtlCol="0" anchor="ctr">
            <a:normAutofit/>
          </a:bodyPr>
          <a:lstStyle>
            <a:lvl1pPr algn="r">
              <a:defRPr sz="699">
                <a:solidFill>
                  <a:schemeClr val="tx1">
                    <a:tint val="75000"/>
                  </a:schemeClr>
                </a:solidFill>
              </a:defRPr>
            </a:lvl1pPr>
          </a:lstStyle>
          <a:p>
            <a:fld id="{5751DFAA-887F-4071-8EAD-E8CA316FCF06}" type="slidenum">
              <a:rPr lang="nb-NO" smtClean="0"/>
              <a:pPr/>
              <a:t>‹#›</a:t>
            </a:fld>
            <a:endParaRPr lang="nb-NO"/>
          </a:p>
        </p:txBody>
      </p:sp>
      <p:pic>
        <p:nvPicPr>
          <p:cNvPr id="9" name="Bilde 7">
            <a:extLst>
              <a:ext uri="{FF2B5EF4-FFF2-40B4-BE49-F238E27FC236}">
                <a16:creationId xmlns:a16="http://schemas.microsoft.com/office/drawing/2014/main" id="{D21C6AC3-9B97-4997-B7C3-266025B7FD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9808" y="5631725"/>
            <a:ext cx="420399" cy="835699"/>
          </a:xfrm>
          <a:prstGeom prst="rect">
            <a:avLst/>
          </a:prstGeom>
        </p:spPr>
      </p:pic>
      <p:pic>
        <p:nvPicPr>
          <p:cNvPr id="10" name="Picture 9">
            <a:extLst>
              <a:ext uri="{FF2B5EF4-FFF2-40B4-BE49-F238E27FC236}">
                <a16:creationId xmlns:a16="http://schemas.microsoft.com/office/drawing/2014/main" id="{157061B2-1CB8-42B0-94EB-01AC0C19F6CF}"/>
              </a:ext>
            </a:extLst>
          </p:cNvPr>
          <p:cNvPicPr>
            <a:picLocks noChangeAspect="1"/>
          </p:cNvPicPr>
          <p:nvPr userDrawn="1">
            <p:custDataLst>
              <p:tags r:id="rId12"/>
            </p:custDataLst>
          </p:nvPr>
        </p:nvPicPr>
        <p:blipFill rotWithShape="1">
          <a:blip r:embed="rId14"/>
          <a:srcRect/>
          <a:stretch/>
        </p:blipFill>
        <p:spPr>
          <a:xfrm>
            <a:off x="279808" y="4536483"/>
            <a:ext cx="421115" cy="839810"/>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55" r:id="rId1"/>
    <p:sldLayoutId id="2147483663" r:id="rId2"/>
    <p:sldLayoutId id="2147483664" r:id="rId3"/>
    <p:sldLayoutId id="2147483665" r:id="rId4"/>
    <p:sldLayoutId id="2147483656" r:id="rId5"/>
    <p:sldLayoutId id="2147483668" r:id="rId6"/>
    <p:sldLayoutId id="2147483669" r:id="rId7"/>
    <p:sldLayoutId id="2147483666" r:id="rId8"/>
    <p:sldLayoutId id="2147483657" r:id="rId9"/>
    <p:sldLayoutId id="2147483658" r:id="rId10"/>
  </p:sldLayoutIdLst>
  <p:txStyles>
    <p:titleStyle>
      <a:lvl1pPr algn="l" defTabSz="553938" rtl="0" eaLnBrk="1" latinLnBrk="0" hangingPunct="1">
        <a:lnSpc>
          <a:spcPct val="90000"/>
        </a:lnSpc>
        <a:spcBef>
          <a:spcPct val="0"/>
        </a:spcBef>
        <a:buNone/>
        <a:defRPr sz="2597" b="0" i="0" kern="1200" cap="none" baseline="0">
          <a:solidFill>
            <a:srgbClr val="231651"/>
          </a:solidFill>
          <a:latin typeface="Roboto Thin" panose="020B0604020202020204" pitchFamily="2" charset="0"/>
          <a:ea typeface="+mj-ea"/>
          <a:cs typeface="+mj-cs"/>
        </a:defRPr>
      </a:lvl1pPr>
    </p:titleStyle>
    <p:body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p:bodyStyle>
    <p:otherStyle>
      <a:defPPr>
        <a:defRPr lang="nb-NO"/>
      </a:defPPr>
      <a:lvl1pPr marL="0" algn="l" defTabSz="553938" rtl="0" eaLnBrk="1" latinLnBrk="0" hangingPunct="1">
        <a:defRPr sz="1091" kern="1200">
          <a:solidFill>
            <a:schemeClr val="tx1"/>
          </a:solidFill>
          <a:latin typeface="+mn-lt"/>
          <a:ea typeface="+mn-ea"/>
          <a:cs typeface="+mn-cs"/>
        </a:defRPr>
      </a:lvl1pPr>
      <a:lvl2pPr marL="276969" algn="l" defTabSz="553938" rtl="0" eaLnBrk="1" latinLnBrk="0" hangingPunct="1">
        <a:defRPr sz="1091" kern="1200">
          <a:solidFill>
            <a:schemeClr val="tx1"/>
          </a:solidFill>
          <a:latin typeface="+mn-lt"/>
          <a:ea typeface="+mn-ea"/>
          <a:cs typeface="+mn-cs"/>
        </a:defRPr>
      </a:lvl2pPr>
      <a:lvl3pPr marL="553938" algn="l" defTabSz="553938" rtl="0" eaLnBrk="1" latinLnBrk="0" hangingPunct="1">
        <a:defRPr sz="1091" kern="1200">
          <a:solidFill>
            <a:schemeClr val="tx1"/>
          </a:solidFill>
          <a:latin typeface="+mn-lt"/>
          <a:ea typeface="+mn-ea"/>
          <a:cs typeface="+mn-cs"/>
        </a:defRPr>
      </a:lvl3pPr>
      <a:lvl4pPr marL="830906" algn="l" defTabSz="553938" rtl="0" eaLnBrk="1" latinLnBrk="0" hangingPunct="1">
        <a:defRPr sz="1091" kern="1200">
          <a:solidFill>
            <a:schemeClr val="tx1"/>
          </a:solidFill>
          <a:latin typeface="+mn-lt"/>
          <a:ea typeface="+mn-ea"/>
          <a:cs typeface="+mn-cs"/>
        </a:defRPr>
      </a:lvl4pPr>
      <a:lvl5pPr marL="1107875" algn="l" defTabSz="553938" rtl="0" eaLnBrk="1" latinLnBrk="0" hangingPunct="1">
        <a:defRPr sz="1091" kern="1200">
          <a:solidFill>
            <a:schemeClr val="tx1"/>
          </a:solidFill>
          <a:latin typeface="+mn-lt"/>
          <a:ea typeface="+mn-ea"/>
          <a:cs typeface="+mn-cs"/>
        </a:defRPr>
      </a:lvl5pPr>
      <a:lvl6pPr marL="1384844" algn="l" defTabSz="553938" rtl="0" eaLnBrk="1" latinLnBrk="0" hangingPunct="1">
        <a:defRPr sz="1091" kern="1200">
          <a:solidFill>
            <a:schemeClr val="tx1"/>
          </a:solidFill>
          <a:latin typeface="+mn-lt"/>
          <a:ea typeface="+mn-ea"/>
          <a:cs typeface="+mn-cs"/>
        </a:defRPr>
      </a:lvl6pPr>
      <a:lvl7pPr marL="1661813" algn="l" defTabSz="553938" rtl="0" eaLnBrk="1" latinLnBrk="0" hangingPunct="1">
        <a:defRPr sz="1091" kern="1200">
          <a:solidFill>
            <a:schemeClr val="tx1"/>
          </a:solidFill>
          <a:latin typeface="+mn-lt"/>
          <a:ea typeface="+mn-ea"/>
          <a:cs typeface="+mn-cs"/>
        </a:defRPr>
      </a:lvl7pPr>
      <a:lvl8pPr marL="1938782" algn="l" defTabSz="553938" rtl="0" eaLnBrk="1" latinLnBrk="0" hangingPunct="1">
        <a:defRPr sz="1091" kern="1200">
          <a:solidFill>
            <a:schemeClr val="tx1"/>
          </a:solidFill>
          <a:latin typeface="+mn-lt"/>
          <a:ea typeface="+mn-ea"/>
          <a:cs typeface="+mn-cs"/>
        </a:defRPr>
      </a:lvl8pPr>
      <a:lvl9pPr marL="2215751" algn="l" defTabSz="553938" rtl="0" eaLnBrk="1" latinLnBrk="0" hangingPunct="1">
        <a:defRPr sz="10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ABB75B-5602-4873-8071-7080C3D338BB}"/>
              </a:ext>
            </a:extLst>
          </p:cNvPr>
          <p:cNvSpPr/>
          <p:nvPr/>
        </p:nvSpPr>
        <p:spPr>
          <a:xfrm>
            <a:off x="-1" y="0"/>
            <a:ext cx="12192000" cy="6858000"/>
          </a:xfrm>
          <a:prstGeom prst="rect">
            <a:avLst/>
          </a:prstGeom>
          <a:solidFill>
            <a:srgbClr val="23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400" dirty="0">
                <a:solidFill>
                  <a:srgbClr val="EFECE7"/>
                </a:solidFill>
                <a:latin typeface="Roboto Thin" panose="02000000000000000000" pitchFamily="2" charset="0"/>
              </a:rPr>
              <a:t>Velkommen til</a:t>
            </a:r>
          </a:p>
          <a:p>
            <a:pPr algn="ctr"/>
            <a:endParaRPr lang="nb-NO" sz="4400" dirty="0">
              <a:solidFill>
                <a:srgbClr val="EFECE7"/>
              </a:solidFill>
              <a:latin typeface="Roboto Thin" panose="02000000000000000000" pitchFamily="2" charset="0"/>
            </a:endParaRPr>
          </a:p>
          <a:p>
            <a:pPr algn="ctr"/>
            <a:endParaRPr lang="nb-NO" sz="4400" dirty="0">
              <a:solidFill>
                <a:srgbClr val="EFECE7"/>
              </a:solidFill>
              <a:latin typeface="Roboto Thin" panose="02000000000000000000" pitchFamily="2" charset="0"/>
            </a:endParaRPr>
          </a:p>
          <a:p>
            <a:pPr algn="ctr"/>
            <a:endParaRPr lang="nb-NO" sz="4400" dirty="0">
              <a:solidFill>
                <a:srgbClr val="EFECE7"/>
              </a:solidFill>
              <a:latin typeface="Roboto Thin" panose="02000000000000000000" pitchFamily="2" charset="0"/>
            </a:endParaRPr>
          </a:p>
          <a:p>
            <a:pPr algn="ctr"/>
            <a:r>
              <a:rPr lang="nb-NO" sz="3200" dirty="0">
                <a:solidFill>
                  <a:srgbClr val="EFECE7"/>
                </a:solidFill>
                <a:latin typeface="Roboto Thin" panose="02000000000000000000" pitchFamily="2" charset="0"/>
              </a:rPr>
              <a:t>- Kort versjon -</a:t>
            </a:r>
          </a:p>
        </p:txBody>
      </p:sp>
      <p:pic>
        <p:nvPicPr>
          <p:cNvPr id="4" name="Graphic 3">
            <a:extLst>
              <a:ext uri="{FF2B5EF4-FFF2-40B4-BE49-F238E27FC236}">
                <a16:creationId xmlns:a16="http://schemas.microsoft.com/office/drawing/2014/main" id="{1D129B5C-510E-42A6-99AC-DA22CFCB0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3661" y="2733675"/>
            <a:ext cx="6924675" cy="1390650"/>
          </a:xfrm>
          <a:prstGeom prst="rect">
            <a:avLst/>
          </a:prstGeom>
        </p:spPr>
      </p:pic>
      <p:pic>
        <p:nvPicPr>
          <p:cNvPr id="8" name="Picture 7" descr="A picture containing text, clipart, sign&#10;&#10;Description automatically generated">
            <a:extLst>
              <a:ext uri="{FF2B5EF4-FFF2-40B4-BE49-F238E27FC236}">
                <a16:creationId xmlns:a16="http://schemas.microsoft.com/office/drawing/2014/main" id="{CD01D013-DFF0-4670-83D6-74186CE54499}"/>
              </a:ext>
            </a:extLst>
          </p:cNvPr>
          <p:cNvPicPr>
            <a:picLocks noChangeAspect="1"/>
          </p:cNvPicPr>
          <p:nvPr/>
        </p:nvPicPr>
        <p:blipFill>
          <a:blip r:embed="rId5"/>
          <a:stretch>
            <a:fillRect/>
          </a:stretch>
        </p:blipFill>
        <p:spPr>
          <a:xfrm>
            <a:off x="6213475" y="5447735"/>
            <a:ext cx="429848" cy="853280"/>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3D002F95-73DA-41DC-9F9E-EF17CE7B6C4A}"/>
              </a:ext>
            </a:extLst>
          </p:cNvPr>
          <p:cNvPicPr>
            <a:picLocks noChangeAspect="1"/>
          </p:cNvPicPr>
          <p:nvPr/>
        </p:nvPicPr>
        <p:blipFill>
          <a:blip r:embed="rId6"/>
          <a:stretch>
            <a:fillRect/>
          </a:stretch>
        </p:blipFill>
        <p:spPr>
          <a:xfrm>
            <a:off x="5550045" y="5447736"/>
            <a:ext cx="428481" cy="853279"/>
          </a:xfrm>
          <a:prstGeom prst="rect">
            <a:avLst/>
          </a:prstGeom>
        </p:spPr>
      </p:pic>
    </p:spTree>
    <p:extLst>
      <p:ext uri="{BB962C8B-B14F-4D97-AF65-F5344CB8AC3E}">
        <p14:creationId xmlns:p14="http://schemas.microsoft.com/office/powerpoint/2010/main" val="4174529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C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nb-NO" dirty="0"/>
              <a:t>Gjennomføring av workshop - 1/3 </a:t>
            </a:r>
          </a:p>
        </p:txBody>
      </p:sp>
      <p:sp>
        <p:nvSpPr>
          <p:cNvPr id="3" name="Content Placeholder 2">
            <a:extLst>
              <a:ext uri="{FF2B5EF4-FFF2-40B4-BE49-F238E27FC236}">
                <a16:creationId xmlns:a16="http://schemas.microsoft.com/office/drawing/2014/main" id="{665E4CDC-1F24-41B2-820D-4D07320277C6}"/>
              </a:ext>
            </a:extLst>
          </p:cNvPr>
          <p:cNvSpPr>
            <a:spLocks noGrp="1"/>
          </p:cNvSpPr>
          <p:nvPr>
            <p:ph idx="1"/>
          </p:nvPr>
        </p:nvSpPr>
        <p:spPr/>
        <p:txBody>
          <a:bodyPr>
            <a:normAutofit/>
          </a:bodyPr>
          <a:lstStyle/>
          <a:p>
            <a:pPr marL="33" indent="0">
              <a:buNone/>
            </a:pPr>
            <a:r>
              <a:rPr lang="nb-NO" sz="1100" dirty="0"/>
              <a:t>Opplegget i denne workshopen forutsetter god tidsstyring. Vær obs på tiden, og sett av noe tid "til overs" om du forventer at noen aktiviteter tar lengre.</a:t>
            </a:r>
          </a:p>
          <a:p>
            <a:pPr marL="33" indent="0">
              <a:buNone/>
            </a:pPr>
            <a:endParaRPr lang="nb-NO" sz="1400" b="1" dirty="0">
              <a:solidFill>
                <a:schemeClr val="accent1"/>
              </a:solidFill>
            </a:endParaRPr>
          </a:p>
          <a:p>
            <a:pPr marL="33" indent="0">
              <a:buNone/>
            </a:pPr>
            <a:r>
              <a:rPr lang="nb-NO" sz="1400" b="1" dirty="0">
                <a:solidFill>
                  <a:schemeClr val="accent1"/>
                </a:solidFill>
              </a:rPr>
              <a:t>1. AGENDA OG INNSJEKK </a:t>
            </a:r>
            <a:r>
              <a:rPr lang="nb-NO" sz="1400" dirty="0">
                <a:solidFill>
                  <a:schemeClr val="accent1"/>
                </a:solidFill>
              </a:rPr>
              <a:t>10 min</a:t>
            </a:r>
            <a:endParaRPr lang="nb-NO" sz="1400" dirty="0"/>
          </a:p>
          <a:p>
            <a:pPr marL="33" indent="0">
              <a:buNone/>
            </a:pPr>
            <a:endParaRPr lang="nb-NO" sz="1100" b="1" dirty="0">
              <a:solidFill>
                <a:schemeClr val="accent1"/>
              </a:solidFill>
            </a:endParaRPr>
          </a:p>
          <a:p>
            <a:pPr marL="33" indent="0">
              <a:buNone/>
            </a:pPr>
            <a:r>
              <a:rPr lang="nb-NO" sz="1100" b="1" dirty="0">
                <a:solidFill>
                  <a:schemeClr val="accent1"/>
                </a:solidFill>
              </a:rPr>
              <a:t>A. AGENDA </a:t>
            </a:r>
            <a:r>
              <a:rPr lang="nb-NO" sz="1100" dirty="0">
                <a:solidFill>
                  <a:schemeClr val="accent1"/>
                </a:solidFill>
              </a:rPr>
              <a:t>5 min</a:t>
            </a:r>
          </a:p>
          <a:p>
            <a:pPr>
              <a:buClr>
                <a:srgbClr val="FF3300"/>
              </a:buClr>
            </a:pPr>
            <a:r>
              <a:rPr lang="nb-NO" sz="1100" dirty="0"/>
              <a:t>Ta utgangspunkt i foreslått mal og gå gjennom hva som skal skje i denne økten.</a:t>
            </a:r>
          </a:p>
          <a:p>
            <a:pPr>
              <a:buClr>
                <a:srgbClr val="FF3300"/>
              </a:buClr>
            </a:pPr>
            <a:r>
              <a:rPr lang="nb-NO" sz="1100" dirty="0"/>
              <a:t>Avklar om det er noen spørsmål eller innspill til dette. </a:t>
            </a:r>
          </a:p>
          <a:p>
            <a:pPr marL="33" indent="0">
              <a:buNone/>
            </a:pPr>
            <a:endParaRPr lang="nb-NO" sz="1100" dirty="0"/>
          </a:p>
          <a:p>
            <a:pPr marL="33" indent="0">
              <a:buNone/>
            </a:pPr>
            <a:r>
              <a:rPr lang="nb-NO" sz="1100" b="1" dirty="0">
                <a:solidFill>
                  <a:schemeClr val="accent1"/>
                </a:solidFill>
              </a:rPr>
              <a:t>B. INNSJEKK   </a:t>
            </a:r>
            <a:r>
              <a:rPr lang="nb-NO" sz="1100" dirty="0">
                <a:solidFill>
                  <a:schemeClr val="accent1"/>
                </a:solidFill>
              </a:rPr>
              <a:t>5 min</a:t>
            </a:r>
          </a:p>
          <a:p>
            <a:pPr marL="33" indent="0">
              <a:buNone/>
            </a:pPr>
            <a:r>
              <a:rPr lang="nb-NO" sz="1100" dirty="0"/>
              <a:t>Før vi går i gang med et møte, om det er Start Smart eller noe helt annet, er det positivt for gruppen å starte med å ta en runde i hele gruppen hvor alle får si noe: en innsjekk. En innsjekk kan ha flere hensikter: </a:t>
            </a:r>
          </a:p>
          <a:p>
            <a:pPr>
              <a:buClr>
                <a:srgbClr val="FF3300"/>
              </a:buClr>
            </a:pPr>
            <a:r>
              <a:rPr lang="nb-NO" sz="1100" dirty="0"/>
              <a:t>klargjøre oss mentalt </a:t>
            </a:r>
          </a:p>
          <a:p>
            <a:pPr>
              <a:buClr>
                <a:srgbClr val="FF3300"/>
              </a:buClr>
            </a:pPr>
            <a:r>
              <a:rPr lang="nb-NO" sz="1100" dirty="0"/>
              <a:t>skape kontakt mellom deltakerne i gruppen</a:t>
            </a:r>
          </a:p>
          <a:p>
            <a:pPr>
              <a:buClr>
                <a:srgbClr val="FF3300"/>
              </a:buClr>
            </a:pPr>
            <a:r>
              <a:rPr lang="nb-NO" sz="1100" dirty="0"/>
              <a:t>varsle dersom det er ting som gjør at man ikke får vært fullt tilstede på møtet. </a:t>
            </a:r>
          </a:p>
          <a:p>
            <a:pPr marL="33" indent="0">
              <a:buNone/>
            </a:pPr>
            <a:r>
              <a:rPr lang="nb-NO" sz="1100" dirty="0"/>
              <a:t> I denne prosessen anbefaler vi å  starte med en innsjekk for koble oss mentalt på med følgende spørsmål:</a:t>
            </a:r>
          </a:p>
          <a:p>
            <a:pPr>
              <a:buClr>
                <a:srgbClr val="FF3300"/>
              </a:buClr>
            </a:pPr>
            <a:r>
              <a:rPr lang="nb-NO" sz="1100" dirty="0">
                <a:solidFill>
                  <a:srgbClr val="231651"/>
                </a:solidFill>
              </a:rPr>
              <a:t>Si et par ord om hvordan du har det i dag.</a:t>
            </a:r>
          </a:p>
          <a:p>
            <a:pPr marL="33" indent="0">
              <a:buNone/>
            </a:pPr>
            <a:endParaRPr lang="nb-NO" sz="1100" dirty="0"/>
          </a:p>
          <a:p>
            <a:pPr marL="33" indent="0">
              <a:buNone/>
            </a:pPr>
            <a:r>
              <a:rPr lang="nb-NO" sz="1100" dirty="0"/>
              <a:t>Gjennomfør innsjekken muntlig "rundt bordet" og la alle få prate omtrent like mye.</a:t>
            </a:r>
          </a:p>
          <a:p>
            <a:endParaRPr lang="nb-NO" sz="1100" dirty="0"/>
          </a:p>
          <a:p>
            <a:endParaRPr lang="nb-NO" sz="1100" dirty="0"/>
          </a:p>
          <a:p>
            <a:endParaRPr lang="nb-NO" sz="1100" dirty="0"/>
          </a:p>
          <a:p>
            <a:endParaRPr lang="nb-NO" sz="1100" dirty="0"/>
          </a:p>
          <a:p>
            <a:endParaRPr lang="nb-NO" sz="1100" dirty="0"/>
          </a:p>
          <a:p>
            <a:endParaRPr lang="nb-NO" sz="1100" dirty="0"/>
          </a:p>
          <a:p>
            <a:pPr marL="33" indent="0">
              <a:buNone/>
            </a:pPr>
            <a:endParaRPr lang="nb-NO" dirty="0"/>
          </a:p>
        </p:txBody>
      </p:sp>
    </p:spTree>
    <p:extLst>
      <p:ext uri="{BB962C8B-B14F-4D97-AF65-F5344CB8AC3E}">
        <p14:creationId xmlns:p14="http://schemas.microsoft.com/office/powerpoint/2010/main" val="164445013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nb-NO" dirty="0"/>
              <a:t>Gjennomføring av workshop – 2/3</a:t>
            </a:r>
          </a:p>
        </p:txBody>
      </p:sp>
      <p:sp>
        <p:nvSpPr>
          <p:cNvPr id="3" name="Content Placeholder 2">
            <a:extLst>
              <a:ext uri="{FF2B5EF4-FFF2-40B4-BE49-F238E27FC236}">
                <a16:creationId xmlns:a16="http://schemas.microsoft.com/office/drawing/2014/main" id="{A143A2D7-9502-4960-94A5-C1329F112643}"/>
              </a:ext>
            </a:extLst>
          </p:cNvPr>
          <p:cNvSpPr>
            <a:spLocks noGrp="1"/>
          </p:cNvSpPr>
          <p:nvPr>
            <p:ph idx="1"/>
          </p:nvPr>
        </p:nvSpPr>
        <p:spPr/>
        <p:txBody>
          <a:bodyPr>
            <a:noAutofit/>
          </a:bodyPr>
          <a:lstStyle/>
          <a:p>
            <a:pPr marL="33" indent="0">
              <a:buNone/>
            </a:pPr>
            <a:r>
              <a:rPr lang="nb-NO" sz="1400" b="1" dirty="0">
                <a:solidFill>
                  <a:schemeClr val="accent1"/>
                </a:solidFill>
              </a:rPr>
              <a:t>2. UTARBEIDE TEAMKONTRAKT  - 65 min</a:t>
            </a:r>
          </a:p>
          <a:p>
            <a:r>
              <a:rPr lang="nb-NO" sz="1100" dirty="0"/>
              <a:t>På alle punktene i teamkontrakten anbefaler vi at deltakerne først tenker 3 min individuelt og noterer sine innspill på </a:t>
            </a:r>
            <a:r>
              <a:rPr lang="nb-NO" sz="1100" dirty="0" err="1"/>
              <a:t>post-its</a:t>
            </a:r>
            <a:r>
              <a:rPr lang="nb-NO" sz="1100" dirty="0"/>
              <a:t>. Deretter deler en og en deltaker hva hen har skrevet og henger opp </a:t>
            </a:r>
            <a:r>
              <a:rPr lang="nb-NO" sz="1100" dirty="0" err="1"/>
              <a:t>post-it</a:t>
            </a:r>
            <a:r>
              <a:rPr lang="nb-NO" sz="1100" dirty="0"/>
              <a:t> på dedikert område i kontrakten. Her er det rom for kort utdypelse, evt. avklarende spørsmål fra medlemmer i gruppen hvis noe oppleves uklart. Om deltakerne skriver lapper med likt innhold, kan disse henges oppå hverandre. </a:t>
            </a:r>
          </a:p>
          <a:p>
            <a:pPr>
              <a:buClr>
                <a:srgbClr val="FF3300"/>
              </a:buClr>
            </a:pPr>
            <a:r>
              <a:rPr lang="nb-NO" sz="1100" dirty="0"/>
              <a:t>Som </a:t>
            </a:r>
            <a:r>
              <a:rPr lang="nb-NO" sz="1100" dirty="0" err="1"/>
              <a:t>fasilitator</a:t>
            </a:r>
            <a:r>
              <a:rPr lang="nb-NO" sz="1100" dirty="0"/>
              <a:t> for økten kan du blir spurt om f.eks. 'Hvordan skal vi svare på dette spørsmålet? Hva er det du forventer at vi skal si her?', etc. Det er viktig å forstå at Start Smart bidrar med rammeverk og metodikk for teamet, heller enn innhold i teamkontrakten, og derfor er alle svar gyldige. </a:t>
            </a:r>
          </a:p>
          <a:p>
            <a:pPr>
              <a:buClr>
                <a:srgbClr val="FF3300"/>
              </a:buClr>
            </a:pPr>
            <a:r>
              <a:rPr lang="nb-NO" sz="1100" dirty="0"/>
              <a:t>Det vil være en god idé å parkere samtaler som synes å ta for mye tid av teamet eller ligger utenfor tema til en senere anledning. Disse kan noteres på 'parkeringsplassen’ (slide 7).</a:t>
            </a:r>
          </a:p>
          <a:p>
            <a:pPr>
              <a:buClr>
                <a:srgbClr val="FF3300"/>
              </a:buClr>
            </a:pPr>
            <a:r>
              <a:rPr lang="nb-NO" sz="1100" dirty="0"/>
              <a:t>På siste side i denne </a:t>
            </a:r>
            <a:r>
              <a:rPr lang="nb-NO" sz="1100" dirty="0" err="1"/>
              <a:t>fasilitatorguiden</a:t>
            </a:r>
            <a:r>
              <a:rPr lang="nb-NO" sz="1100" dirty="0"/>
              <a:t> finner du teamkontrakten med alle spørsmålene og tidsanvisningene. Her ligger det også flere hjelpespørsmål som du som </a:t>
            </a:r>
            <a:r>
              <a:rPr lang="nb-NO" sz="1100" dirty="0" err="1"/>
              <a:t>fasilitator</a:t>
            </a:r>
            <a:r>
              <a:rPr lang="nb-NO" sz="1100" dirty="0"/>
              <a:t> kan bruke for å utdype hva det kan være viktig å snakke om på hvert tema. </a:t>
            </a:r>
          </a:p>
          <a:p>
            <a:pPr marL="33" indent="0">
              <a:buNone/>
            </a:pPr>
            <a:endParaRPr lang="nb-NO" sz="1100" dirty="0"/>
          </a:p>
          <a:p>
            <a:pPr marL="33" indent="0">
              <a:buNone/>
            </a:pPr>
            <a:r>
              <a:rPr lang="nb-NO" sz="1100" b="1" dirty="0">
                <a:solidFill>
                  <a:srgbClr val="001F45"/>
                </a:solidFill>
              </a:rPr>
              <a:t>A) HVA er det vi skal få til?  - MÅL   20 min</a:t>
            </a:r>
            <a:endParaRPr lang="nb-NO" sz="1100" dirty="0">
              <a:solidFill>
                <a:srgbClr val="001F45"/>
              </a:solidFill>
            </a:endParaRPr>
          </a:p>
          <a:p>
            <a:pPr>
              <a:buClr>
                <a:srgbClr val="FF3300"/>
              </a:buClr>
              <a:buFont typeface="+mj-lt"/>
              <a:buAutoNum type="arabicPeriod"/>
            </a:pPr>
            <a:r>
              <a:rPr lang="nb-NO" sz="1100" dirty="0"/>
              <a:t>Still spørsmålet: </a:t>
            </a:r>
            <a:r>
              <a:rPr lang="nb-NO" sz="1100" b="1" dirty="0">
                <a:solidFill>
                  <a:srgbClr val="231651"/>
                </a:solidFill>
              </a:rPr>
              <a:t>Hva er det vi som gruppe ønsker å oppnå?  </a:t>
            </a:r>
            <a:r>
              <a:rPr lang="nb-NO" sz="1100" dirty="0"/>
              <a:t>Presiser at deltakerne skal være så konkrete som mulig.</a:t>
            </a:r>
            <a:endParaRPr lang="nb-NO" sz="1100" b="1" dirty="0">
              <a:solidFill>
                <a:schemeClr val="accent2"/>
              </a:solidFill>
            </a:endParaRPr>
          </a:p>
          <a:p>
            <a:pPr>
              <a:buClr>
                <a:srgbClr val="FF3300"/>
              </a:buClr>
              <a:buFont typeface="+mj-lt"/>
              <a:buAutoNum type="arabicPeriod"/>
            </a:pPr>
            <a:r>
              <a:rPr lang="nb-NO" sz="1100" dirty="0"/>
              <a:t>På punktet om gruppens mål er det viktig at det er samsvar mellom innspillene, men de trenger ikke være helt like. Fasilitator oppsummerer det som er kommet inn, sjekk med gruppen om det ser greit ut. </a:t>
            </a:r>
          </a:p>
          <a:p>
            <a:pPr>
              <a:buClr>
                <a:srgbClr val="FF3300"/>
              </a:buClr>
              <a:buFont typeface="+mj-lt"/>
              <a:buAutoNum type="arabicPeriod"/>
            </a:pPr>
            <a:r>
              <a:rPr lang="nb-NO" sz="1100" dirty="0">
                <a:solidFill>
                  <a:srgbClr val="000000"/>
                </a:solidFill>
                <a:effectLst/>
              </a:rPr>
              <a:t>Hvis det oppstår uenighet i gruppen anbefales det å komme tilbake til dette ved først anledning etter workshopen.</a:t>
            </a:r>
          </a:p>
          <a:p>
            <a:pPr>
              <a:buClr>
                <a:srgbClr val="FF3300"/>
              </a:buClr>
              <a:buFont typeface="+mj-lt"/>
              <a:buAutoNum type="arabicPeriod"/>
            </a:pPr>
            <a:endParaRPr lang="nb-NO" sz="1100" dirty="0">
              <a:solidFill>
                <a:srgbClr val="000000"/>
              </a:solidFill>
            </a:endParaRPr>
          </a:p>
          <a:p>
            <a:pPr marL="0" indent="0">
              <a:buNone/>
            </a:pPr>
            <a:r>
              <a:rPr lang="nb-NO" sz="1100" b="1" dirty="0">
                <a:solidFill>
                  <a:srgbClr val="001F45"/>
                </a:solidFill>
              </a:rPr>
              <a:t>B</a:t>
            </a:r>
            <a:r>
              <a:rPr lang="nb-NO" sz="1100" b="1" dirty="0">
                <a:solidFill>
                  <a:srgbClr val="001F45"/>
                </a:solidFill>
                <a:effectLst/>
              </a:rPr>
              <a:t>) HVEM er vi?  - STYRKER OG SVAKHETER 15 min</a:t>
            </a:r>
            <a:endParaRPr lang="de-DE" dirty="0"/>
          </a:p>
          <a:p>
            <a:pPr marL="261620" indent="-261620">
              <a:buClr>
                <a:srgbClr val="FF3300"/>
              </a:buClr>
              <a:buFont typeface="+mj-lt"/>
              <a:buAutoNum type="arabicPeriod"/>
            </a:pPr>
            <a:r>
              <a:rPr lang="nb-NO" sz="1100" dirty="0"/>
              <a:t>Still spørsmålene: </a:t>
            </a:r>
            <a:r>
              <a:rPr lang="nb-NO" sz="1100" b="1" dirty="0">
                <a:solidFill>
                  <a:srgbClr val="231651"/>
                </a:solidFill>
              </a:rPr>
              <a:t>Hva er mine egenopplevde styrker og svakheter i samarbeidssituasjoner? Hva trenger jeg fra gruppen for å være på mitt beste?</a:t>
            </a:r>
          </a:p>
          <a:p>
            <a:pPr marL="261620" indent="-261620">
              <a:buClr>
                <a:srgbClr val="FF3300"/>
              </a:buClr>
              <a:buFont typeface="+mj-lt"/>
              <a:buAutoNum type="arabicPeriod"/>
            </a:pPr>
            <a:r>
              <a:rPr lang="nb-NO" sz="1100" dirty="0"/>
              <a:t>Når alle har presentert kan </a:t>
            </a:r>
            <a:r>
              <a:rPr lang="nb-NO" sz="1100" dirty="0" err="1"/>
              <a:t>fasilitator</a:t>
            </a:r>
            <a:r>
              <a:rPr lang="nb-NO" sz="1100" dirty="0"/>
              <a:t> høre med gruppen: Hvordan var dette? Hvordan var det å presentere selv? Hvordan var det å lytte til de andre? Hva kan vi ta med oss videre fra denne runden?  </a:t>
            </a:r>
          </a:p>
          <a:p>
            <a:pPr>
              <a:buClr>
                <a:srgbClr val="FF3300"/>
              </a:buClr>
              <a:buFont typeface="+mj-lt"/>
              <a:buAutoNum type="arabicPeriod"/>
            </a:pPr>
            <a:endParaRPr lang="nb-NO" sz="1100" dirty="0">
              <a:solidFill>
                <a:srgbClr val="000000"/>
              </a:solidFill>
              <a:effectLst/>
            </a:endParaRPr>
          </a:p>
          <a:p>
            <a:endParaRPr lang="nb-NO" sz="1100" dirty="0"/>
          </a:p>
        </p:txBody>
      </p:sp>
    </p:spTree>
    <p:extLst>
      <p:ext uri="{BB962C8B-B14F-4D97-AF65-F5344CB8AC3E}">
        <p14:creationId xmlns:p14="http://schemas.microsoft.com/office/powerpoint/2010/main" val="4210888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17B9-CE40-43DA-AF08-642FB8BD188B}"/>
              </a:ext>
            </a:extLst>
          </p:cNvPr>
          <p:cNvSpPr>
            <a:spLocks noGrp="1"/>
          </p:cNvSpPr>
          <p:nvPr>
            <p:ph type="title"/>
          </p:nvPr>
        </p:nvSpPr>
        <p:spPr/>
        <p:txBody>
          <a:bodyPr/>
          <a:lstStyle/>
          <a:p>
            <a:r>
              <a:rPr lang="nb-NO" dirty="0"/>
              <a:t>Gjennomføring av workshop – 3/3</a:t>
            </a:r>
          </a:p>
        </p:txBody>
      </p:sp>
      <p:sp>
        <p:nvSpPr>
          <p:cNvPr id="3" name="Content Placeholder 2">
            <a:extLst>
              <a:ext uri="{FF2B5EF4-FFF2-40B4-BE49-F238E27FC236}">
                <a16:creationId xmlns:a16="http://schemas.microsoft.com/office/drawing/2014/main" id="{08021DF2-09DE-494E-BBEC-3EA566D87054}"/>
              </a:ext>
            </a:extLst>
          </p:cNvPr>
          <p:cNvSpPr>
            <a:spLocks noGrp="1"/>
          </p:cNvSpPr>
          <p:nvPr>
            <p:ph idx="1"/>
          </p:nvPr>
        </p:nvSpPr>
        <p:spPr/>
        <p:txBody>
          <a:bodyPr vert="horz" lIns="0" tIns="0" rIns="0" bIns="0" rtlCol="0" anchor="t">
            <a:noAutofit/>
          </a:bodyPr>
          <a:lstStyle/>
          <a:p>
            <a:pPr marL="0" indent="0">
              <a:buNone/>
            </a:pPr>
            <a:r>
              <a:rPr lang="nb-NO" sz="1100" b="1" dirty="0">
                <a:solidFill>
                  <a:srgbClr val="001F45"/>
                </a:solidFill>
              </a:rPr>
              <a:t>C) HVORDAN skal vi arbeide sammen?  30 min</a:t>
            </a:r>
            <a:br>
              <a:rPr lang="nb-NO" sz="1100" b="1" dirty="0">
                <a:solidFill>
                  <a:srgbClr val="001F45"/>
                </a:solidFill>
              </a:rPr>
            </a:br>
            <a:endParaRPr lang="nb-NO" sz="1100" dirty="0">
              <a:solidFill>
                <a:srgbClr val="001F45"/>
              </a:solidFill>
            </a:endParaRPr>
          </a:p>
          <a:p>
            <a:pPr marL="261620" indent="-261620"/>
            <a:r>
              <a:rPr lang="nb-NO" sz="1100" b="1" dirty="0">
                <a:solidFill>
                  <a:srgbClr val="3D5471"/>
                </a:solidFill>
              </a:rPr>
              <a:t>ROLLER OG ANSVAR   10 min</a:t>
            </a:r>
          </a:p>
          <a:p>
            <a:pPr marL="261620" indent="-261620">
              <a:buClr>
                <a:srgbClr val="FF3300"/>
              </a:buClr>
              <a:buFont typeface="Riks Normal"/>
              <a:buAutoNum type="arabicPeriod"/>
            </a:pPr>
            <a:r>
              <a:rPr lang="nb-NO" sz="1100" dirty="0"/>
              <a:t>Still spørsmålet: </a:t>
            </a:r>
            <a:r>
              <a:rPr lang="nb-NO" sz="1100" b="1" dirty="0">
                <a:solidFill>
                  <a:srgbClr val="231651"/>
                </a:solidFill>
              </a:rPr>
              <a:t>Hvilke roller trenger vi i denne gruppen for å levere på det målet vi har satt oss? </a:t>
            </a:r>
          </a:p>
          <a:p>
            <a:pPr marL="261620" indent="-261620">
              <a:buClr>
                <a:srgbClr val="FF3300"/>
              </a:buClr>
              <a:buFont typeface="+mj-lt"/>
              <a:buAutoNum type="arabicPeriod"/>
            </a:pPr>
            <a:r>
              <a:rPr lang="nb-NO" sz="1100" dirty="0"/>
              <a:t>Etter at alle har delt, sjekk med gruppen om det ser greit ut. Dersom det er vanskelig å komme til enighet om roller og ansvar på dette tidspunktet kan dere ta det opp </a:t>
            </a:r>
            <a:r>
              <a:rPr lang="nb-NO" sz="1100" dirty="0">
                <a:effectLst/>
              </a:rPr>
              <a:t>igjen når man har fullført hele teamkontrakten eller ved neste møtepunkt. </a:t>
            </a:r>
            <a:br>
              <a:rPr lang="nb-NO" sz="1100" dirty="0">
                <a:effectLst/>
              </a:rPr>
            </a:br>
            <a:endParaRPr lang="nb-NO" sz="1100" dirty="0"/>
          </a:p>
          <a:p>
            <a:pPr marL="261620" indent="-261620"/>
            <a:r>
              <a:rPr lang="nb-NO" sz="1100" b="1" dirty="0">
                <a:solidFill>
                  <a:srgbClr val="3D5471"/>
                </a:solidFill>
              </a:rPr>
              <a:t>ARBEIDSFORM   10 min</a:t>
            </a:r>
          </a:p>
          <a:p>
            <a:pPr marL="261620" indent="-261620">
              <a:buClr>
                <a:srgbClr val="FF3300"/>
              </a:buClr>
              <a:buFont typeface="+mj-lt"/>
              <a:buAutoNum type="arabicPeriod"/>
            </a:pPr>
            <a:r>
              <a:rPr lang="nb-NO" sz="1100" dirty="0"/>
              <a:t>Still spørsmålet: </a:t>
            </a:r>
            <a:r>
              <a:rPr lang="nb-NO" sz="1100" b="1" dirty="0">
                <a:solidFill>
                  <a:srgbClr val="231651"/>
                </a:solidFill>
              </a:rPr>
              <a:t>Hvordan kan vi best organisere arbeidet vårt for å lykkes med oppgavene og målene vi har?</a:t>
            </a:r>
          </a:p>
          <a:p>
            <a:pPr marL="261620" indent="-261620">
              <a:buClr>
                <a:srgbClr val="FF3300"/>
              </a:buClr>
              <a:buFont typeface="+mj-lt"/>
              <a:buAutoNum type="arabicPeriod"/>
            </a:pPr>
            <a:r>
              <a:rPr lang="nb-NO" sz="1100" dirty="0"/>
              <a:t>Etter at alle har delt, sjekk med gruppen om det ser greit ut. </a:t>
            </a:r>
            <a:br>
              <a:rPr lang="nb-NO" sz="1100" dirty="0"/>
            </a:br>
            <a:endParaRPr lang="nb-NO" sz="1100" dirty="0"/>
          </a:p>
          <a:p>
            <a:pPr marL="261620" indent="-261620"/>
            <a:r>
              <a:rPr lang="nb-NO" sz="1100" b="1" dirty="0">
                <a:solidFill>
                  <a:srgbClr val="3D5471"/>
                </a:solidFill>
              </a:rPr>
              <a:t>SPILLEREGLER   10 min</a:t>
            </a:r>
            <a:endParaRPr lang="de-DE" dirty="0"/>
          </a:p>
          <a:p>
            <a:pPr marL="228600" indent="-228600">
              <a:buClr>
                <a:srgbClr val="FB4D3D"/>
              </a:buClr>
              <a:buAutoNum type="arabicPeriod"/>
            </a:pPr>
            <a:r>
              <a:rPr lang="nb-NO" sz="1100" dirty="0"/>
              <a:t>Still spørsmålet: </a:t>
            </a:r>
            <a:r>
              <a:rPr lang="nb-NO" sz="1100" b="1" dirty="0">
                <a:solidFill>
                  <a:srgbClr val="231651"/>
                </a:solidFill>
              </a:rPr>
              <a:t>Hvilke spilleregler bør vi ha for å jobbe best sammen som et team</a:t>
            </a:r>
            <a:r>
              <a:rPr lang="nb-NO" sz="1100" b="1">
                <a:solidFill>
                  <a:srgbClr val="231651"/>
                </a:solidFill>
              </a:rPr>
              <a:t>?</a:t>
            </a:r>
            <a:r>
              <a:rPr lang="nb-NO" sz="1100">
                <a:solidFill>
                  <a:srgbClr val="231651"/>
                </a:solidFill>
              </a:rPr>
              <a:t> </a:t>
            </a:r>
          </a:p>
          <a:p>
            <a:pPr marL="228600" indent="-228600">
              <a:buClr>
                <a:srgbClr val="FB4D3D"/>
              </a:buClr>
              <a:buAutoNum type="arabicPeriod"/>
            </a:pPr>
            <a:r>
              <a:rPr lang="nb-NO" sz="1100"/>
              <a:t>Etter </a:t>
            </a:r>
            <a:r>
              <a:rPr lang="nb-NO" sz="1100" dirty="0"/>
              <a:t>at alle har delt, sjekk med gruppen om det ser greit ut. Er det gode spilleregler som støtter opp under mål og arbeidsform? Henger det sammen?</a:t>
            </a:r>
          </a:p>
          <a:p>
            <a:pPr marL="0" indent="0">
              <a:buNone/>
            </a:pPr>
            <a:endParaRPr lang="nb-NO" sz="1100" dirty="0"/>
          </a:p>
          <a:p>
            <a:pPr marL="0" indent="0">
              <a:buNone/>
            </a:pPr>
            <a:r>
              <a:rPr lang="nb-NO" sz="1400" b="1" dirty="0">
                <a:solidFill>
                  <a:schemeClr val="accent1"/>
                </a:solidFill>
              </a:rPr>
              <a:t>3. OPPSUMMERING OG UTSJEKK   15 min</a:t>
            </a:r>
          </a:p>
          <a:p>
            <a:pPr marL="261620" indent="-261620">
              <a:buClr>
                <a:srgbClr val="FF3300"/>
              </a:buClr>
              <a:buFont typeface="+mj-lt"/>
              <a:buAutoNum type="arabicPeriod"/>
            </a:pPr>
            <a:r>
              <a:rPr lang="nb-NO" sz="1100" dirty="0" err="1"/>
              <a:t>Fasilitator</a:t>
            </a:r>
            <a:r>
              <a:rPr lang="nb-NO" sz="1100" dirty="0"/>
              <a:t> oppsummerer enten selv eller ber leder om å oppsummere hva det er enighet om, hva som evt. fortsatt er uklart og hvordan dette følges opp. Noter ned aksjonspunkter med ansvarlige som kan følge opp.</a:t>
            </a:r>
          </a:p>
          <a:p>
            <a:pPr marL="261620" indent="-261620">
              <a:buClr>
                <a:srgbClr val="FF3300"/>
              </a:buClr>
              <a:buFont typeface="+mj-lt"/>
              <a:buAutoNum type="arabicPeriod"/>
            </a:pPr>
            <a:r>
              <a:rPr lang="nb-NO" sz="1100" dirty="0"/>
              <a:t>Avklar hvem som oppsummerer og dokumenterer arbeidet i en teamkontrakt. Mål, roller, arbeidsform og spilleregler er det viktigste i kontrakten.</a:t>
            </a:r>
          </a:p>
          <a:p>
            <a:pPr marL="261620" indent="-261620">
              <a:buClr>
                <a:srgbClr val="FF3300"/>
              </a:buClr>
              <a:buFont typeface="+mj-lt"/>
              <a:buAutoNum type="arabicPeriod"/>
            </a:pPr>
            <a:r>
              <a:rPr lang="nb-NO" sz="1100" dirty="0"/>
              <a:t>Gjennomfør en kort utsjekk hvor alle deltakerne får lik tid til å si noe om hvordan det har vært å jobbe sammen i dag.</a:t>
            </a:r>
          </a:p>
          <a:p>
            <a:pPr marL="261620" indent="-261620">
              <a:buClr>
                <a:srgbClr val="FF3300"/>
              </a:buClr>
              <a:buFont typeface="+mj-lt"/>
              <a:buAutoNum type="arabicPeriod"/>
            </a:pPr>
            <a:endParaRPr lang="nb-NO" sz="1100" dirty="0"/>
          </a:p>
          <a:p>
            <a:pPr marL="261620" indent="-261620">
              <a:buClr>
                <a:srgbClr val="FF3300"/>
              </a:buClr>
              <a:buFont typeface="+mj-lt"/>
              <a:buAutoNum type="arabicPeriod"/>
            </a:pPr>
            <a:endParaRPr lang="nb-NO" sz="1100" b="1" dirty="0">
              <a:solidFill>
                <a:srgbClr val="231651"/>
              </a:solidFill>
            </a:endParaRPr>
          </a:p>
          <a:p>
            <a:pPr marL="0" indent="0">
              <a:buNone/>
            </a:pPr>
            <a:endParaRPr lang="nb-NO" dirty="0"/>
          </a:p>
        </p:txBody>
      </p:sp>
    </p:spTree>
    <p:extLst>
      <p:ext uri="{BB962C8B-B14F-4D97-AF65-F5344CB8AC3E}">
        <p14:creationId xmlns:p14="http://schemas.microsoft.com/office/powerpoint/2010/main" val="907491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EA47DD-F864-4ED4-91C3-955AEDE673B0}"/>
              </a:ext>
            </a:extLst>
          </p:cNvPr>
          <p:cNvSpPr>
            <a:spLocks noGrp="1"/>
          </p:cNvSpPr>
          <p:nvPr>
            <p:ph type="body" sz="quarter" idx="15"/>
          </p:nvPr>
        </p:nvSpPr>
        <p:spPr/>
        <p:txBody>
          <a:bodyPr/>
          <a:lstStyle/>
          <a:p>
            <a:r>
              <a:rPr lang="nb-NO"/>
              <a:t>Hva er viktig for meg for å få til et godt samarbeid?</a:t>
            </a:r>
          </a:p>
          <a:p>
            <a:r>
              <a:rPr lang="nb-NO"/>
              <a:t>Hvordan skal vi sikre at vi er trygge på hverandre? </a:t>
            </a:r>
          </a:p>
          <a:p>
            <a:r>
              <a:rPr lang="nb-NO"/>
              <a:t>Hvordan skal vi sikre at alle tør å si ifra? </a:t>
            </a:r>
          </a:p>
          <a:p>
            <a:r>
              <a:rPr lang="nb-NO"/>
              <a:t>Hvordan skal vi håndtere hvis vi blir uenig?</a:t>
            </a:r>
          </a:p>
          <a:p>
            <a:endParaRPr lang="nb-NO"/>
          </a:p>
        </p:txBody>
      </p:sp>
      <p:sp>
        <p:nvSpPr>
          <p:cNvPr id="3" name="Text Placeholder 2">
            <a:extLst>
              <a:ext uri="{FF2B5EF4-FFF2-40B4-BE49-F238E27FC236}">
                <a16:creationId xmlns:a16="http://schemas.microsoft.com/office/drawing/2014/main" id="{7AAB295D-50BB-4D94-9CC7-88BAC3D328FF}"/>
              </a:ext>
            </a:extLst>
          </p:cNvPr>
          <p:cNvSpPr>
            <a:spLocks noGrp="1"/>
          </p:cNvSpPr>
          <p:nvPr>
            <p:ph type="body" sz="quarter" idx="14"/>
          </p:nvPr>
        </p:nvSpPr>
        <p:spPr/>
        <p:txBody>
          <a:bodyPr/>
          <a:lstStyle/>
          <a:p>
            <a:r>
              <a:rPr lang="nb-NO" dirty="0"/>
              <a:t>Hvordan skal vi kommunisere sammen?</a:t>
            </a:r>
          </a:p>
          <a:p>
            <a:r>
              <a:rPr lang="nb-NO" dirty="0"/>
              <a:t>Hvilket lederskap trenger gruppen?</a:t>
            </a:r>
          </a:p>
          <a:p>
            <a:r>
              <a:rPr lang="nb-NO" dirty="0"/>
              <a:t>Hvordan tar vi avgjørelser i teamet? Leder, majoritet, enstemmig? Hvilke avgjørelser må hele gruppen være involvert i? </a:t>
            </a:r>
          </a:p>
          <a:p>
            <a:r>
              <a:rPr lang="nb-NO" dirty="0"/>
              <a:t>Hvilke møtepunkt trenger vi?</a:t>
            </a:r>
          </a:p>
          <a:p>
            <a:endParaRPr lang="nb-NO" dirty="0"/>
          </a:p>
        </p:txBody>
      </p:sp>
      <p:sp>
        <p:nvSpPr>
          <p:cNvPr id="4" name="Text Placeholder 3">
            <a:extLst>
              <a:ext uri="{FF2B5EF4-FFF2-40B4-BE49-F238E27FC236}">
                <a16:creationId xmlns:a16="http://schemas.microsoft.com/office/drawing/2014/main" id="{BBEE8831-2FBB-44AE-8539-29E3FFEEBA4D}"/>
              </a:ext>
            </a:extLst>
          </p:cNvPr>
          <p:cNvSpPr>
            <a:spLocks noGrp="1"/>
          </p:cNvSpPr>
          <p:nvPr>
            <p:ph type="body" sz="quarter" idx="13"/>
          </p:nvPr>
        </p:nvSpPr>
        <p:spPr/>
        <p:txBody>
          <a:bodyPr/>
          <a:lstStyle/>
          <a:p>
            <a:r>
              <a:rPr lang="nb-NO" dirty="0"/>
              <a:t>Hvem skal ha hvilke roller og ansvar?</a:t>
            </a:r>
          </a:p>
        </p:txBody>
      </p:sp>
      <p:sp>
        <p:nvSpPr>
          <p:cNvPr id="5" name="Text Placeholder 4">
            <a:extLst>
              <a:ext uri="{FF2B5EF4-FFF2-40B4-BE49-F238E27FC236}">
                <a16:creationId xmlns:a16="http://schemas.microsoft.com/office/drawing/2014/main" id="{16A7950A-5F80-40A6-B237-A9B586AF8566}"/>
              </a:ext>
            </a:extLst>
          </p:cNvPr>
          <p:cNvSpPr>
            <a:spLocks noGrp="1"/>
          </p:cNvSpPr>
          <p:nvPr>
            <p:ph type="body" sz="quarter" idx="11"/>
          </p:nvPr>
        </p:nvSpPr>
        <p:spPr/>
        <p:txBody>
          <a:bodyPr/>
          <a:lstStyle/>
          <a:p>
            <a:r>
              <a:rPr lang="nb-NO" sz="900" dirty="0"/>
              <a:t>Presiser at mål for gruppen bør være gjennomførbart, målbart og tidsbegrenset.</a:t>
            </a:r>
          </a:p>
          <a:p>
            <a:r>
              <a:rPr lang="nb-NO" dirty="0"/>
              <a:t>Hva er det vi bidrar til i en større sammenheng?</a:t>
            </a:r>
          </a:p>
        </p:txBody>
      </p:sp>
      <p:sp>
        <p:nvSpPr>
          <p:cNvPr id="6" name="Text Placeholder 5">
            <a:extLst>
              <a:ext uri="{FF2B5EF4-FFF2-40B4-BE49-F238E27FC236}">
                <a16:creationId xmlns:a16="http://schemas.microsoft.com/office/drawing/2014/main" id="{8FC1419D-AA38-4318-A720-2DF367C92117}"/>
              </a:ext>
            </a:extLst>
          </p:cNvPr>
          <p:cNvSpPr>
            <a:spLocks noGrp="1"/>
          </p:cNvSpPr>
          <p:nvPr>
            <p:ph type="body" sz="quarter" idx="17"/>
          </p:nvPr>
        </p:nvSpPr>
        <p:spPr/>
        <p:txBody>
          <a:bodyPr/>
          <a:lstStyle/>
          <a:p>
            <a:r>
              <a:rPr lang="nb-NO" dirty="0"/>
              <a:t>Hva er nyttig for andre å vite om meg for at vi skal samarbeide best mulig?</a:t>
            </a:r>
          </a:p>
        </p:txBody>
      </p:sp>
      <p:grpSp>
        <p:nvGrpSpPr>
          <p:cNvPr id="7" name="Group 6">
            <a:extLst>
              <a:ext uri="{FF2B5EF4-FFF2-40B4-BE49-F238E27FC236}">
                <a16:creationId xmlns:a16="http://schemas.microsoft.com/office/drawing/2014/main" id="{CBE531B2-3B10-45CE-93E6-7FDBBE7D39E9}"/>
              </a:ext>
            </a:extLst>
          </p:cNvPr>
          <p:cNvGrpSpPr/>
          <p:nvPr/>
        </p:nvGrpSpPr>
        <p:grpSpPr>
          <a:xfrm>
            <a:off x="5596666" y="828712"/>
            <a:ext cx="607535" cy="183405"/>
            <a:chOff x="5622793" y="828712"/>
            <a:chExt cx="607535" cy="183405"/>
          </a:xfrm>
        </p:grpSpPr>
        <p:pic>
          <p:nvPicPr>
            <p:cNvPr id="8" name="Graphic 7" descr="Clock outline">
              <a:extLst>
                <a:ext uri="{FF2B5EF4-FFF2-40B4-BE49-F238E27FC236}">
                  <a16:creationId xmlns:a16="http://schemas.microsoft.com/office/drawing/2014/main" id="{F37F96E0-BD9D-4652-8F06-2400F7D329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660" y="828712"/>
              <a:ext cx="187668" cy="183405"/>
            </a:xfrm>
            <a:prstGeom prst="rect">
              <a:avLst/>
            </a:prstGeom>
          </p:spPr>
        </p:pic>
        <p:sp>
          <p:nvSpPr>
            <p:cNvPr id="9" name="TextBox 8">
              <a:extLst>
                <a:ext uri="{FF2B5EF4-FFF2-40B4-BE49-F238E27FC236}">
                  <a16:creationId xmlns:a16="http://schemas.microsoft.com/office/drawing/2014/main" id="{92FB6C3E-7D80-4D9B-B46E-ECB835278AFB}"/>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20 min</a:t>
              </a:r>
            </a:p>
          </p:txBody>
        </p:sp>
      </p:grpSp>
      <p:grpSp>
        <p:nvGrpSpPr>
          <p:cNvPr id="10" name="Group 9">
            <a:extLst>
              <a:ext uri="{FF2B5EF4-FFF2-40B4-BE49-F238E27FC236}">
                <a16:creationId xmlns:a16="http://schemas.microsoft.com/office/drawing/2014/main" id="{64B9BD44-D4B8-4707-A1D3-73CB8FA9853A}"/>
              </a:ext>
            </a:extLst>
          </p:cNvPr>
          <p:cNvGrpSpPr/>
          <p:nvPr/>
        </p:nvGrpSpPr>
        <p:grpSpPr>
          <a:xfrm>
            <a:off x="11070005" y="828711"/>
            <a:ext cx="607535" cy="183405"/>
            <a:chOff x="5622793" y="828712"/>
            <a:chExt cx="607535" cy="183405"/>
          </a:xfrm>
        </p:grpSpPr>
        <p:pic>
          <p:nvPicPr>
            <p:cNvPr id="11" name="Graphic 10" descr="Clock outline">
              <a:extLst>
                <a:ext uri="{FF2B5EF4-FFF2-40B4-BE49-F238E27FC236}">
                  <a16:creationId xmlns:a16="http://schemas.microsoft.com/office/drawing/2014/main" id="{099BD91F-10C9-4D92-AE44-1E9353408F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660" y="828712"/>
              <a:ext cx="187668" cy="183405"/>
            </a:xfrm>
            <a:prstGeom prst="rect">
              <a:avLst/>
            </a:prstGeom>
          </p:spPr>
        </p:pic>
        <p:sp>
          <p:nvSpPr>
            <p:cNvPr id="12" name="TextBox 11">
              <a:extLst>
                <a:ext uri="{FF2B5EF4-FFF2-40B4-BE49-F238E27FC236}">
                  <a16:creationId xmlns:a16="http://schemas.microsoft.com/office/drawing/2014/main" id="{73386E6B-C3B6-4906-AF5A-42906E1B6E2D}"/>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15 min</a:t>
              </a:r>
            </a:p>
          </p:txBody>
        </p:sp>
      </p:grpSp>
      <p:grpSp>
        <p:nvGrpSpPr>
          <p:cNvPr id="13" name="Group 12">
            <a:extLst>
              <a:ext uri="{FF2B5EF4-FFF2-40B4-BE49-F238E27FC236}">
                <a16:creationId xmlns:a16="http://schemas.microsoft.com/office/drawing/2014/main" id="{61450BA4-F65E-402B-A9B0-129B36AB86E7}"/>
              </a:ext>
            </a:extLst>
          </p:cNvPr>
          <p:cNvGrpSpPr/>
          <p:nvPr/>
        </p:nvGrpSpPr>
        <p:grpSpPr>
          <a:xfrm>
            <a:off x="3824979" y="3985568"/>
            <a:ext cx="607535" cy="183405"/>
            <a:chOff x="5622793" y="828712"/>
            <a:chExt cx="607535" cy="183405"/>
          </a:xfrm>
        </p:grpSpPr>
        <p:pic>
          <p:nvPicPr>
            <p:cNvPr id="14" name="Graphic 13" descr="Clock outline">
              <a:extLst>
                <a:ext uri="{FF2B5EF4-FFF2-40B4-BE49-F238E27FC236}">
                  <a16:creationId xmlns:a16="http://schemas.microsoft.com/office/drawing/2014/main" id="{C94280D8-DCCD-4251-A8A3-56BCCAE62D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660" y="828712"/>
              <a:ext cx="187668" cy="183405"/>
            </a:xfrm>
            <a:prstGeom prst="rect">
              <a:avLst/>
            </a:prstGeom>
          </p:spPr>
        </p:pic>
        <p:sp>
          <p:nvSpPr>
            <p:cNvPr id="15" name="TextBox 14">
              <a:extLst>
                <a:ext uri="{FF2B5EF4-FFF2-40B4-BE49-F238E27FC236}">
                  <a16:creationId xmlns:a16="http://schemas.microsoft.com/office/drawing/2014/main" id="{C602C16B-AA1E-4BE5-87CB-AA0850E4029E}"/>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grpSp>
        <p:nvGrpSpPr>
          <p:cNvPr id="16" name="Group 15">
            <a:extLst>
              <a:ext uri="{FF2B5EF4-FFF2-40B4-BE49-F238E27FC236}">
                <a16:creationId xmlns:a16="http://schemas.microsoft.com/office/drawing/2014/main" id="{7C9FACD9-8191-469E-B42B-C52E54DE8192}"/>
              </a:ext>
            </a:extLst>
          </p:cNvPr>
          <p:cNvGrpSpPr/>
          <p:nvPr/>
        </p:nvGrpSpPr>
        <p:grpSpPr>
          <a:xfrm>
            <a:off x="7444379" y="3985568"/>
            <a:ext cx="607535" cy="183405"/>
            <a:chOff x="5622793" y="828712"/>
            <a:chExt cx="607535" cy="183405"/>
          </a:xfrm>
        </p:grpSpPr>
        <p:pic>
          <p:nvPicPr>
            <p:cNvPr id="17" name="Graphic 16" descr="Clock outline">
              <a:extLst>
                <a:ext uri="{FF2B5EF4-FFF2-40B4-BE49-F238E27FC236}">
                  <a16:creationId xmlns:a16="http://schemas.microsoft.com/office/drawing/2014/main" id="{365245A0-6BD1-48B1-9397-A84D9FF5C8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660" y="828712"/>
              <a:ext cx="187668" cy="183405"/>
            </a:xfrm>
            <a:prstGeom prst="rect">
              <a:avLst/>
            </a:prstGeom>
          </p:spPr>
        </p:pic>
        <p:sp>
          <p:nvSpPr>
            <p:cNvPr id="18" name="TextBox 17">
              <a:extLst>
                <a:ext uri="{FF2B5EF4-FFF2-40B4-BE49-F238E27FC236}">
                  <a16:creationId xmlns:a16="http://schemas.microsoft.com/office/drawing/2014/main" id="{E4030C18-13F4-4838-826F-7F8B054E6B54}"/>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grpSp>
        <p:nvGrpSpPr>
          <p:cNvPr id="19" name="Group 18">
            <a:extLst>
              <a:ext uri="{FF2B5EF4-FFF2-40B4-BE49-F238E27FC236}">
                <a16:creationId xmlns:a16="http://schemas.microsoft.com/office/drawing/2014/main" id="{8F1B7D62-18B4-431C-87F4-6CE598E3D19B}"/>
              </a:ext>
            </a:extLst>
          </p:cNvPr>
          <p:cNvGrpSpPr/>
          <p:nvPr/>
        </p:nvGrpSpPr>
        <p:grpSpPr>
          <a:xfrm>
            <a:off x="11070005" y="3985567"/>
            <a:ext cx="607535" cy="183405"/>
            <a:chOff x="5622793" y="828712"/>
            <a:chExt cx="607535" cy="183405"/>
          </a:xfrm>
        </p:grpSpPr>
        <p:pic>
          <p:nvPicPr>
            <p:cNvPr id="20" name="Graphic 19" descr="Clock outline">
              <a:extLst>
                <a:ext uri="{FF2B5EF4-FFF2-40B4-BE49-F238E27FC236}">
                  <a16:creationId xmlns:a16="http://schemas.microsoft.com/office/drawing/2014/main" id="{A3BA979C-F5CB-4412-97C5-BDF306BF8E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660" y="828712"/>
              <a:ext cx="187668" cy="183405"/>
            </a:xfrm>
            <a:prstGeom prst="rect">
              <a:avLst/>
            </a:prstGeom>
          </p:spPr>
        </p:pic>
        <p:sp>
          <p:nvSpPr>
            <p:cNvPr id="21" name="TextBox 20">
              <a:extLst>
                <a:ext uri="{FF2B5EF4-FFF2-40B4-BE49-F238E27FC236}">
                  <a16:creationId xmlns:a16="http://schemas.microsoft.com/office/drawing/2014/main" id="{57D71467-D8D1-4561-85D9-7045AA89C38D}"/>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spTree>
    <p:extLst>
      <p:ext uri="{BB962C8B-B14F-4D97-AF65-F5344CB8AC3E}">
        <p14:creationId xmlns:p14="http://schemas.microsoft.com/office/powerpoint/2010/main" val="528025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0ACF-F3B7-49D2-8E5F-2BF14D1DD4FA}"/>
              </a:ext>
            </a:extLst>
          </p:cNvPr>
          <p:cNvSpPr>
            <a:spLocks noGrp="1"/>
          </p:cNvSpPr>
          <p:nvPr>
            <p:ph type="title"/>
          </p:nvPr>
        </p:nvSpPr>
        <p:spPr/>
        <p:txBody>
          <a:bodyPr/>
          <a:lstStyle/>
          <a:p>
            <a:r>
              <a:rPr lang="nb-NO" dirty="0"/>
              <a:t>Bli </a:t>
            </a:r>
            <a:r>
              <a:rPr lang="nb-NO" dirty="0">
                <a:solidFill>
                  <a:srgbClr val="231651"/>
                </a:solidFill>
              </a:rPr>
              <a:t>kjent</a:t>
            </a:r>
            <a:r>
              <a:rPr lang="nb-NO" dirty="0"/>
              <a:t> med </a:t>
            </a:r>
            <a:r>
              <a:rPr lang="nb-NO" dirty="0">
                <a:latin typeface="Roboto" panose="02000000000000000000" pitchFamily="2" charset="0"/>
              </a:rPr>
              <a:t>START</a:t>
            </a:r>
            <a:r>
              <a:rPr lang="nb-NO" dirty="0"/>
              <a:t> SMART</a:t>
            </a:r>
          </a:p>
        </p:txBody>
      </p:sp>
      <p:sp>
        <p:nvSpPr>
          <p:cNvPr id="4" name="Content Placeholder 3">
            <a:extLst>
              <a:ext uri="{FF2B5EF4-FFF2-40B4-BE49-F238E27FC236}">
                <a16:creationId xmlns:a16="http://schemas.microsoft.com/office/drawing/2014/main" id="{8ADE2F8A-645D-4289-AC46-DFF3D0D15D67}"/>
              </a:ext>
            </a:extLst>
          </p:cNvPr>
          <p:cNvSpPr>
            <a:spLocks noGrp="1"/>
          </p:cNvSpPr>
          <p:nvPr>
            <p:ph idx="1"/>
          </p:nvPr>
        </p:nvSpPr>
        <p:spPr>
          <a:xfrm>
            <a:off x="901375" y="2141284"/>
            <a:ext cx="4941641" cy="4113320"/>
          </a:xfrm>
        </p:spPr>
        <p:txBody>
          <a:bodyPr>
            <a:normAutofit/>
          </a:bodyPr>
          <a:lstStyle/>
          <a:p>
            <a:r>
              <a:rPr lang="nb-NO" sz="1400" dirty="0"/>
              <a:t>Start Smart – kort versjon - er et prosessverktøy for å sikre en effektiv oppstart og utvikling av team og grupper. </a:t>
            </a:r>
          </a:p>
          <a:p>
            <a:r>
              <a:rPr lang="nb-NO" sz="1400" dirty="0"/>
              <a:t>Prosessen tar teamet gjennom en workshop på ca. 1,5 time hvor dere utforsker og avklarer viktige tema for teamsamarbeidet. </a:t>
            </a:r>
          </a:p>
          <a:p>
            <a:r>
              <a:rPr lang="nb-NO" sz="1400" dirty="0"/>
              <a:t>I løpet av workshopen skal dere få jobbe frem en teamkontrakt som klargjør hva dere skal oppnå som et team og hvordan dere skal jobbe sammen.  </a:t>
            </a:r>
          </a:p>
          <a:p>
            <a:r>
              <a:rPr lang="nb-NO" sz="1400" dirty="0"/>
              <a:t>På de neste sidene finner dere:</a:t>
            </a:r>
          </a:p>
          <a:p>
            <a:pPr lvl="1"/>
            <a:r>
              <a:rPr lang="nb-NO" sz="1400" dirty="0"/>
              <a:t>Teamguide for start smart workshopen </a:t>
            </a:r>
          </a:p>
          <a:p>
            <a:pPr lvl="1"/>
            <a:r>
              <a:rPr lang="nb-NO" sz="1400" dirty="0" err="1"/>
              <a:t>Fasilitatorguide</a:t>
            </a:r>
            <a:r>
              <a:rPr lang="nb-NO" sz="1400" dirty="0"/>
              <a:t> for start smart workshopen</a:t>
            </a:r>
          </a:p>
          <a:p>
            <a:pPr lvl="1"/>
            <a:endParaRPr lang="nb-NO" sz="1400" dirty="0"/>
          </a:p>
        </p:txBody>
      </p:sp>
      <p:pic>
        <p:nvPicPr>
          <p:cNvPr id="17" name="Start Smart How to Build High Performing Teams(1)">
            <a:hlinkClick r:id="" action="ppaction://media"/>
            <a:extLst>
              <a:ext uri="{FF2B5EF4-FFF2-40B4-BE49-F238E27FC236}">
                <a16:creationId xmlns:a16="http://schemas.microsoft.com/office/drawing/2014/main" id="{B52B570E-6332-4935-8F25-8103F59E1201}"/>
              </a:ext>
            </a:extLst>
          </p:cNvPr>
          <p:cNvPicPr>
            <a:picLocks noGrp="1" noChangeAspect="1"/>
          </p:cNvPicPr>
          <p:nvPr>
            <p:ph idx="13"/>
            <a:videoFile r:link="rId2"/>
            <p:extLst>
              <p:ext uri="{DAA4B4D4-6D71-4841-9C94-3DE7FCFB9230}">
                <p14:media xmlns:p14="http://schemas.microsoft.com/office/powerpoint/2010/main" r:embed="rId1"/>
              </p:ext>
            </p:extLst>
          </p:nvPr>
        </p:nvPicPr>
        <p:blipFill>
          <a:blip r:embed="rId4"/>
          <a:stretch>
            <a:fillRect/>
          </a:stretch>
        </p:blipFill>
        <p:spPr>
          <a:xfrm>
            <a:off x="6505317" y="2141284"/>
            <a:ext cx="5119687" cy="2879725"/>
          </a:xfrm>
          <a:effectLst>
            <a:softEdge rad="19050"/>
          </a:effectLst>
        </p:spPr>
      </p:pic>
      <p:sp>
        <p:nvSpPr>
          <p:cNvPr id="7" name="TextBox 6">
            <a:extLst>
              <a:ext uri="{FF2B5EF4-FFF2-40B4-BE49-F238E27FC236}">
                <a16:creationId xmlns:a16="http://schemas.microsoft.com/office/drawing/2014/main" id="{DF80F4EA-0461-4AB4-950F-E158C922A9BC}"/>
              </a:ext>
            </a:extLst>
          </p:cNvPr>
          <p:cNvSpPr txBox="1"/>
          <p:nvPr/>
        </p:nvSpPr>
        <p:spPr>
          <a:xfrm>
            <a:off x="9897979" y="5419863"/>
            <a:ext cx="1660358" cy="107722"/>
          </a:xfrm>
          <a:prstGeom prst="rect">
            <a:avLst/>
          </a:prstGeom>
          <a:noFill/>
        </p:spPr>
        <p:txBody>
          <a:bodyPr wrap="square" lIns="0" tIns="0" rIns="0" bIns="0" rtlCol="0">
            <a:spAutoFit/>
          </a:bodyPr>
          <a:lstStyle/>
          <a:p>
            <a:pPr algn="r"/>
            <a:r>
              <a:rPr lang="nb-NO" sz="700" i="1" dirty="0"/>
              <a:t>Illustrasjon: </a:t>
            </a:r>
            <a:r>
              <a:rPr lang="nb-NO" sz="700" i="1" dirty="0" err="1"/>
              <a:t>Chance</a:t>
            </a:r>
            <a:r>
              <a:rPr lang="nb-NO" sz="700" i="1" dirty="0"/>
              <a:t> McGee</a:t>
            </a:r>
          </a:p>
        </p:txBody>
      </p:sp>
    </p:spTree>
    <p:extLst>
      <p:ext uri="{BB962C8B-B14F-4D97-AF65-F5344CB8AC3E}">
        <p14:creationId xmlns:p14="http://schemas.microsoft.com/office/powerpoint/2010/main" val="344241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7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B2CA-ED38-4AB8-A0F2-FE931F68E4D6}"/>
              </a:ext>
            </a:extLst>
          </p:cNvPr>
          <p:cNvSpPr>
            <a:spLocks noGrp="1"/>
          </p:cNvSpPr>
          <p:nvPr>
            <p:ph type="title"/>
          </p:nvPr>
        </p:nvSpPr>
        <p:spPr/>
        <p:txBody>
          <a:bodyPr>
            <a:normAutofit fontScale="90000"/>
          </a:bodyPr>
          <a:lstStyle/>
          <a:p>
            <a:r>
              <a:rPr lang="nb-NO" dirty="0"/>
              <a:t>TEAMGUIDE</a:t>
            </a:r>
            <a:br>
              <a:rPr lang="nb-NO" dirty="0"/>
            </a:br>
            <a:r>
              <a:rPr lang="nb-NO" dirty="0"/>
              <a:t>- Kort versjon -</a:t>
            </a:r>
          </a:p>
        </p:txBody>
      </p:sp>
      <p:pic>
        <p:nvPicPr>
          <p:cNvPr id="4" name="Picture 3" descr="A picture containing text, clipart, sign&#10;&#10;Description automatically generated">
            <a:extLst>
              <a:ext uri="{FF2B5EF4-FFF2-40B4-BE49-F238E27FC236}">
                <a16:creationId xmlns:a16="http://schemas.microsoft.com/office/drawing/2014/main" id="{7037AF32-CF72-4AE3-A43D-5158D66C516B}"/>
              </a:ext>
            </a:extLst>
          </p:cNvPr>
          <p:cNvPicPr>
            <a:picLocks noChangeAspect="1"/>
          </p:cNvPicPr>
          <p:nvPr/>
        </p:nvPicPr>
        <p:blipFill>
          <a:blip r:embed="rId3"/>
          <a:stretch>
            <a:fillRect/>
          </a:stretch>
        </p:blipFill>
        <p:spPr>
          <a:xfrm>
            <a:off x="691140" y="5998483"/>
            <a:ext cx="337452" cy="669867"/>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6B67A31F-1B14-480D-99FC-E2A9CF6D6202}"/>
              </a:ext>
            </a:extLst>
          </p:cNvPr>
          <p:cNvPicPr>
            <a:picLocks noChangeAspect="1"/>
          </p:cNvPicPr>
          <p:nvPr/>
        </p:nvPicPr>
        <p:blipFill>
          <a:blip r:embed="rId4"/>
          <a:stretch>
            <a:fillRect/>
          </a:stretch>
        </p:blipFill>
        <p:spPr>
          <a:xfrm>
            <a:off x="192593" y="5998484"/>
            <a:ext cx="336379" cy="669867"/>
          </a:xfrm>
          <a:prstGeom prst="rect">
            <a:avLst/>
          </a:prstGeom>
        </p:spPr>
      </p:pic>
    </p:spTree>
    <p:extLst>
      <p:ext uri="{BB962C8B-B14F-4D97-AF65-F5344CB8AC3E}">
        <p14:creationId xmlns:p14="http://schemas.microsoft.com/office/powerpoint/2010/main" val="31205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p:txBody>
          <a:bodyPr/>
          <a:lstStyle/>
          <a:p>
            <a:r>
              <a:rPr lang="nb-NO" dirty="0">
                <a:latin typeface="Roboto" panose="02000000000000000000" pitchFamily="2" charset="0"/>
              </a:rPr>
              <a:t>START</a:t>
            </a:r>
            <a:r>
              <a:rPr lang="nb-NO" dirty="0"/>
              <a:t> SMART agenda og innsjekk</a:t>
            </a:r>
          </a:p>
        </p:txBody>
      </p:sp>
      <p:sp>
        <p:nvSpPr>
          <p:cNvPr id="4" name="Content Placeholder 3">
            <a:extLst>
              <a:ext uri="{FF2B5EF4-FFF2-40B4-BE49-F238E27FC236}">
                <a16:creationId xmlns:a16="http://schemas.microsoft.com/office/drawing/2014/main" id="{40219B43-44BE-44BA-A5CC-70D592E5C47D}"/>
              </a:ext>
            </a:extLst>
          </p:cNvPr>
          <p:cNvSpPr>
            <a:spLocks noGrp="1"/>
          </p:cNvSpPr>
          <p:nvPr>
            <p:ph sz="half" idx="1"/>
          </p:nvPr>
        </p:nvSpPr>
        <p:spPr/>
        <p:txBody>
          <a:bodyPr/>
          <a:lstStyle/>
          <a:p>
            <a:pPr marL="33" indent="0">
              <a:buNone/>
            </a:pPr>
            <a:endParaRPr lang="nb-NO" sz="1300" dirty="0"/>
          </a:p>
          <a:p>
            <a:pPr marL="33" indent="0">
              <a:buNone/>
            </a:pPr>
            <a:r>
              <a:rPr lang="nb-NO" sz="1300" dirty="0"/>
              <a:t>Gjøre viktige avklaringer for vårt teamarbeid og bli bedre kjent med hverandre slik at vi med større sannsynlighet lykkes med å nå de målene vi har satt oss.</a:t>
            </a:r>
          </a:p>
        </p:txBody>
      </p:sp>
      <p:sp>
        <p:nvSpPr>
          <p:cNvPr id="5" name="Content Placeholder 4">
            <a:extLst>
              <a:ext uri="{FF2B5EF4-FFF2-40B4-BE49-F238E27FC236}">
                <a16:creationId xmlns:a16="http://schemas.microsoft.com/office/drawing/2014/main" id="{D9A6735A-B4F1-47FB-A207-87203EE2F4C4}"/>
              </a:ext>
            </a:extLst>
          </p:cNvPr>
          <p:cNvSpPr>
            <a:spLocks noGrp="1"/>
          </p:cNvSpPr>
          <p:nvPr>
            <p:ph sz="half" idx="2"/>
          </p:nvPr>
        </p:nvSpPr>
        <p:spPr>
          <a:xfrm>
            <a:off x="4482265" y="4074306"/>
            <a:ext cx="3274795" cy="2140253"/>
          </a:xfrm>
        </p:spPr>
        <p:txBody>
          <a:bodyPr>
            <a:noAutofit/>
          </a:bodyPr>
          <a:lstStyle/>
          <a:p>
            <a:pPr marL="33" indent="0">
              <a:buNone/>
            </a:pPr>
            <a:endParaRPr lang="nb-NO" sz="1300" dirty="0"/>
          </a:p>
          <a:p>
            <a:r>
              <a:rPr lang="nb-NO" sz="1300" dirty="0"/>
              <a:t>Dele og lytte til hverandre, vise nysgjerrighet og åpenhet. </a:t>
            </a:r>
          </a:p>
          <a:p>
            <a:r>
              <a:rPr lang="nb-NO" sz="1300" dirty="0"/>
              <a:t>Det må ikke være 100% enighet.</a:t>
            </a:r>
          </a:p>
          <a:p>
            <a:r>
              <a:rPr lang="nb-NO" sz="1300" dirty="0"/>
              <a:t>Oppmerksomhet og tilstedeværelse, vent med mobil/PC til etter workshopen.</a:t>
            </a:r>
          </a:p>
        </p:txBody>
      </p:sp>
      <p:sp>
        <p:nvSpPr>
          <p:cNvPr id="6" name="Content Placeholder 5">
            <a:extLst>
              <a:ext uri="{FF2B5EF4-FFF2-40B4-BE49-F238E27FC236}">
                <a16:creationId xmlns:a16="http://schemas.microsoft.com/office/drawing/2014/main" id="{C3843AF2-C2DA-4399-A1BC-49800F7AA50C}"/>
              </a:ext>
            </a:extLst>
          </p:cNvPr>
          <p:cNvSpPr>
            <a:spLocks noGrp="1"/>
          </p:cNvSpPr>
          <p:nvPr>
            <p:ph sz="half" idx="13"/>
          </p:nvPr>
        </p:nvSpPr>
        <p:spPr>
          <a:xfrm>
            <a:off x="8063565" y="1687927"/>
            <a:ext cx="3274795" cy="1363745"/>
          </a:xfrm>
        </p:spPr>
        <p:txBody>
          <a:bodyPr>
            <a:noAutofit/>
          </a:bodyPr>
          <a:lstStyle/>
          <a:p>
            <a:pPr marL="33" indent="0">
              <a:buNone/>
            </a:pPr>
            <a:endParaRPr lang="nb-NO" sz="1300" dirty="0"/>
          </a:p>
          <a:p>
            <a:r>
              <a:rPr lang="nb-NO" sz="1300" dirty="0"/>
              <a:t>Totalt 1,5 times workshop.</a:t>
            </a:r>
          </a:p>
          <a:p>
            <a:r>
              <a:rPr lang="nb-NO" sz="1300" dirty="0"/>
              <a:t>Høy intensitet.</a:t>
            </a:r>
          </a:p>
          <a:p>
            <a:r>
              <a:rPr lang="nb-NO" sz="1300" dirty="0"/>
              <a:t>Tenke individuelt, notere ned og så dele i plenum.</a:t>
            </a:r>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265" y="1687927"/>
            <a:ext cx="3274795" cy="2140253"/>
          </a:xfrm>
        </p:spPr>
        <p:txBody>
          <a:bodyPr>
            <a:normAutofit/>
          </a:bodyPr>
          <a:lstStyle/>
          <a:p>
            <a:endParaRPr lang="nb-NO" sz="1300" dirty="0"/>
          </a:p>
          <a:p>
            <a:r>
              <a:rPr lang="nb-NO" sz="1300" dirty="0"/>
              <a:t>Vi har et forslag til teamkontrakt som danner et grunnlag for kontinuerlig teamutvikling.</a:t>
            </a:r>
          </a:p>
          <a:p>
            <a:r>
              <a:rPr lang="nb-NO" sz="1300" dirty="0"/>
              <a:t>Vi er tryggere på hverandre og hva vi skal, og motivert for fremtidig samarbeid.</a:t>
            </a:r>
          </a:p>
          <a:p>
            <a:pPr marL="33" indent="0">
              <a:buNone/>
            </a:pPr>
            <a:endParaRPr lang="nb-NO" sz="1300" dirty="0"/>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8063154" y="4064984"/>
            <a:ext cx="3274795" cy="2140253"/>
          </a:xfrm>
        </p:spPr>
        <p:txBody>
          <a:bodyPr>
            <a:normAutofit/>
          </a:bodyPr>
          <a:lstStyle/>
          <a:p>
            <a:pPr marL="33" indent="0">
              <a:buNone/>
            </a:pPr>
            <a:endParaRPr lang="nb-NO" sz="1300" dirty="0"/>
          </a:p>
          <a:p>
            <a:r>
              <a:rPr lang="nb-NO" sz="1300" dirty="0"/>
              <a:t>Si et par ord om hvordan du har det </a:t>
            </a:r>
            <a:br>
              <a:rPr lang="nb-NO" sz="1300" dirty="0"/>
            </a:br>
            <a:r>
              <a:rPr lang="nb-NO" sz="1300" dirty="0"/>
              <a:t>i dag.</a:t>
            </a:r>
          </a:p>
        </p:txBody>
      </p:sp>
      <p:sp>
        <p:nvSpPr>
          <p:cNvPr id="10" name="Rectangle 9">
            <a:extLst>
              <a:ext uri="{FF2B5EF4-FFF2-40B4-BE49-F238E27FC236}">
                <a16:creationId xmlns:a16="http://schemas.microsoft.com/office/drawing/2014/main" id="{07FF94F4-0619-478A-A608-E00A985EC5F1}"/>
              </a:ext>
            </a:extLst>
          </p:cNvPr>
          <p:cNvSpPr>
            <a:spLocks/>
          </p:cNvSpPr>
          <p:nvPr/>
        </p:nvSpPr>
        <p:spPr>
          <a:xfrm>
            <a:off x="901374" y="1451125"/>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EFECE7"/>
                </a:solidFill>
                <a:latin typeface="Roboto Thin" panose="02000000000000000000" pitchFamily="2" charset="0"/>
              </a:rPr>
              <a:t>Intensjon</a:t>
            </a:r>
          </a:p>
        </p:txBody>
      </p:sp>
      <p:sp>
        <p:nvSpPr>
          <p:cNvPr id="11" name="Rectangle 10">
            <a:extLst>
              <a:ext uri="{FF2B5EF4-FFF2-40B4-BE49-F238E27FC236}">
                <a16:creationId xmlns:a16="http://schemas.microsoft.com/office/drawing/2014/main" id="{8B86E368-F32A-4881-99D0-3BCB1F7F801B}"/>
              </a:ext>
            </a:extLst>
          </p:cNvPr>
          <p:cNvSpPr>
            <a:spLocks/>
          </p:cNvSpPr>
          <p:nvPr/>
        </p:nvSpPr>
        <p:spPr>
          <a:xfrm>
            <a:off x="8063563" y="1451125"/>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EFECE7"/>
                </a:solidFill>
                <a:latin typeface="Roboto Thin" panose="02000000000000000000" pitchFamily="2" charset="0"/>
              </a:rPr>
              <a:t>Arbeidsform</a:t>
            </a:r>
          </a:p>
        </p:txBody>
      </p:sp>
      <p:sp>
        <p:nvSpPr>
          <p:cNvPr id="12" name="Rectangle 11">
            <a:extLst>
              <a:ext uri="{FF2B5EF4-FFF2-40B4-BE49-F238E27FC236}">
                <a16:creationId xmlns:a16="http://schemas.microsoft.com/office/drawing/2014/main" id="{061F454D-6950-4DDD-8FC3-100FAB519957}"/>
              </a:ext>
            </a:extLst>
          </p:cNvPr>
          <p:cNvSpPr>
            <a:spLocks/>
          </p:cNvSpPr>
          <p:nvPr/>
        </p:nvSpPr>
        <p:spPr>
          <a:xfrm>
            <a:off x="4482674" y="3860838"/>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EFECE7"/>
                </a:solidFill>
                <a:latin typeface="Roboto Thin" panose="02000000000000000000" pitchFamily="2" charset="0"/>
              </a:rPr>
              <a:t>Møteregler</a:t>
            </a: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4" y="1451125"/>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EFECE7"/>
                </a:solidFill>
                <a:latin typeface="Roboto Thin" panose="02000000000000000000" pitchFamily="2" charset="0"/>
              </a:rPr>
              <a:t>Ønsket resultat</a:t>
            </a: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8063154" y="3863816"/>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accent1"/>
                </a:solidFill>
                <a:latin typeface="Roboto Thin" panose="02000000000000000000" pitchFamily="2" charset="0"/>
              </a:rPr>
              <a:t>Innsjekk</a:t>
            </a:r>
          </a:p>
        </p:txBody>
      </p:sp>
      <p:sp>
        <p:nvSpPr>
          <p:cNvPr id="14" name="Content Placeholder 8">
            <a:extLst>
              <a:ext uri="{FF2B5EF4-FFF2-40B4-BE49-F238E27FC236}">
                <a16:creationId xmlns:a16="http://schemas.microsoft.com/office/drawing/2014/main" id="{F13EF4AA-7DA8-45C0-B7E9-91CEB579734F}"/>
              </a:ext>
            </a:extLst>
          </p:cNvPr>
          <p:cNvSpPr txBox="1">
            <a:spLocks/>
          </p:cNvSpPr>
          <p:nvPr/>
        </p:nvSpPr>
        <p:spPr>
          <a:xfrm>
            <a:off x="854051" y="4064984"/>
            <a:ext cx="3274795" cy="2140253"/>
          </a:xfrm>
          <a:prstGeom prst="rect">
            <a:avLst/>
          </a:prstGeom>
        </p:spPr>
        <p:txBody>
          <a:bodyPr vert="horz" lIns="0" tIns="0" rIns="0" bIns="0" rtlCol="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33" indent="0">
              <a:buFont typeface="Wingdings 3" panose="05040102010807070707" pitchFamily="18" charset="2"/>
              <a:buNone/>
            </a:pPr>
            <a:endParaRPr lang="nb-NO" sz="1300" dirty="0"/>
          </a:p>
          <a:p>
            <a:r>
              <a:rPr lang="nb-NO" sz="1300" b="1" dirty="0" err="1"/>
              <a:t>Fasilitator</a:t>
            </a:r>
            <a:r>
              <a:rPr lang="nb-NO" sz="1300" dirty="0"/>
              <a:t>: Ansvarlig for å lede teamet gjennom workshopen og styre tiden.</a:t>
            </a:r>
          </a:p>
          <a:p>
            <a:r>
              <a:rPr lang="nb-NO" sz="1300" b="1" dirty="0"/>
              <a:t>Teammedlemmer</a:t>
            </a:r>
            <a:r>
              <a:rPr lang="nb-NO" sz="1300" dirty="0"/>
              <a:t>: Ansvarlig for å bidra med sitt perspektiv.</a:t>
            </a:r>
          </a:p>
        </p:txBody>
      </p:sp>
      <p:sp>
        <p:nvSpPr>
          <p:cNvPr id="16" name="Rectangle 15">
            <a:extLst>
              <a:ext uri="{FF2B5EF4-FFF2-40B4-BE49-F238E27FC236}">
                <a16:creationId xmlns:a16="http://schemas.microsoft.com/office/drawing/2014/main" id="{397CB1C2-2D35-4394-815D-36EF28F0227B}"/>
              </a:ext>
            </a:extLst>
          </p:cNvPr>
          <p:cNvSpPr>
            <a:spLocks/>
          </p:cNvSpPr>
          <p:nvPr/>
        </p:nvSpPr>
        <p:spPr>
          <a:xfrm>
            <a:off x="854051" y="386381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EFECE7"/>
                </a:solidFill>
                <a:latin typeface="Roboto Thin" panose="02000000000000000000" pitchFamily="2" charset="0"/>
              </a:rPr>
              <a:t>Rolle</a:t>
            </a:r>
            <a:r>
              <a:rPr lang="nb-NO" dirty="0">
                <a:solidFill>
                  <a:schemeClr val="accent1"/>
                </a:solidFill>
                <a:latin typeface="Roboto Thin" panose="02000000000000000000" pitchFamily="2" charset="0"/>
              </a:rPr>
              <a:t>r</a:t>
            </a:r>
          </a:p>
        </p:txBody>
      </p:sp>
    </p:spTree>
    <p:extLst>
      <p:ext uri="{BB962C8B-B14F-4D97-AF65-F5344CB8AC3E}">
        <p14:creationId xmlns:p14="http://schemas.microsoft.com/office/powerpoint/2010/main" val="231926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00CFD7-D495-4E8E-87A3-7406C67392E3}"/>
              </a:ext>
            </a:extLst>
          </p:cNvPr>
          <p:cNvSpPr>
            <a:spLocks noGrp="1"/>
          </p:cNvSpPr>
          <p:nvPr>
            <p:ph type="body" sz="quarter" idx="15"/>
          </p:nvPr>
        </p:nvSpPr>
        <p:spPr/>
        <p:txBody>
          <a:bodyPr/>
          <a:lstStyle/>
          <a:p>
            <a:endParaRPr lang="nb-NO" dirty="0"/>
          </a:p>
        </p:txBody>
      </p:sp>
      <p:sp>
        <p:nvSpPr>
          <p:cNvPr id="3" name="Text Placeholder 2">
            <a:extLst>
              <a:ext uri="{FF2B5EF4-FFF2-40B4-BE49-F238E27FC236}">
                <a16:creationId xmlns:a16="http://schemas.microsoft.com/office/drawing/2014/main" id="{65AA19F6-D663-43D6-9C12-C80DF5A697D9}"/>
              </a:ext>
            </a:extLst>
          </p:cNvPr>
          <p:cNvSpPr>
            <a:spLocks noGrp="1"/>
          </p:cNvSpPr>
          <p:nvPr>
            <p:ph type="body" sz="quarter" idx="14"/>
          </p:nvPr>
        </p:nvSpPr>
        <p:spPr/>
        <p:txBody>
          <a:bodyPr/>
          <a:lstStyle/>
          <a:p>
            <a:endParaRPr lang="nb-NO" dirty="0"/>
          </a:p>
        </p:txBody>
      </p:sp>
      <p:sp>
        <p:nvSpPr>
          <p:cNvPr id="4" name="Text Placeholder 3">
            <a:extLst>
              <a:ext uri="{FF2B5EF4-FFF2-40B4-BE49-F238E27FC236}">
                <a16:creationId xmlns:a16="http://schemas.microsoft.com/office/drawing/2014/main" id="{4975CFF0-8D35-49CB-AD08-711C4913ACB1}"/>
              </a:ext>
            </a:extLst>
          </p:cNvPr>
          <p:cNvSpPr>
            <a:spLocks noGrp="1"/>
          </p:cNvSpPr>
          <p:nvPr>
            <p:ph type="body" sz="quarter" idx="13"/>
          </p:nvPr>
        </p:nvSpPr>
        <p:spPr/>
        <p:txBody>
          <a:bodyPr/>
          <a:lstStyle/>
          <a:p>
            <a:endParaRPr lang="nb-NO" dirty="0"/>
          </a:p>
        </p:txBody>
      </p:sp>
      <p:sp>
        <p:nvSpPr>
          <p:cNvPr id="5" name="Text Placeholder 4">
            <a:extLst>
              <a:ext uri="{FF2B5EF4-FFF2-40B4-BE49-F238E27FC236}">
                <a16:creationId xmlns:a16="http://schemas.microsoft.com/office/drawing/2014/main" id="{CFC386E6-8E41-4726-A3AA-26311D0D2A69}"/>
              </a:ext>
            </a:extLst>
          </p:cNvPr>
          <p:cNvSpPr>
            <a:spLocks noGrp="1"/>
          </p:cNvSpPr>
          <p:nvPr>
            <p:ph type="body" sz="quarter" idx="11"/>
          </p:nvPr>
        </p:nvSpPr>
        <p:spPr/>
        <p:txBody>
          <a:bodyPr/>
          <a:lstStyle/>
          <a:p>
            <a:endParaRPr lang="nb-NO" dirty="0"/>
          </a:p>
        </p:txBody>
      </p:sp>
      <p:sp>
        <p:nvSpPr>
          <p:cNvPr id="6" name="Text Placeholder 5">
            <a:extLst>
              <a:ext uri="{FF2B5EF4-FFF2-40B4-BE49-F238E27FC236}">
                <a16:creationId xmlns:a16="http://schemas.microsoft.com/office/drawing/2014/main" id="{4AA9DB14-A70F-425B-AE86-0BF66EB21541}"/>
              </a:ext>
            </a:extLst>
          </p:cNvPr>
          <p:cNvSpPr>
            <a:spLocks noGrp="1"/>
          </p:cNvSpPr>
          <p:nvPr>
            <p:ph type="body" sz="quarter" idx="17"/>
          </p:nvPr>
        </p:nvSpPr>
        <p:spPr/>
        <p:txBody>
          <a:bodyPr/>
          <a:lstStyle/>
          <a:p>
            <a:endParaRPr lang="nb-NO" dirty="0"/>
          </a:p>
        </p:txBody>
      </p:sp>
      <p:grpSp>
        <p:nvGrpSpPr>
          <p:cNvPr id="13" name="Group 12">
            <a:extLst>
              <a:ext uri="{FF2B5EF4-FFF2-40B4-BE49-F238E27FC236}">
                <a16:creationId xmlns:a16="http://schemas.microsoft.com/office/drawing/2014/main" id="{81E2D09B-F819-4ECF-8D5F-398750BC1870}"/>
              </a:ext>
            </a:extLst>
          </p:cNvPr>
          <p:cNvGrpSpPr/>
          <p:nvPr/>
        </p:nvGrpSpPr>
        <p:grpSpPr>
          <a:xfrm>
            <a:off x="5596666" y="828712"/>
            <a:ext cx="607535" cy="183405"/>
            <a:chOff x="5622793" y="828712"/>
            <a:chExt cx="607535" cy="183405"/>
          </a:xfrm>
        </p:grpSpPr>
        <p:pic>
          <p:nvPicPr>
            <p:cNvPr id="8" name="Graphic 7" descr="Clock outline">
              <a:extLst>
                <a:ext uri="{FF2B5EF4-FFF2-40B4-BE49-F238E27FC236}">
                  <a16:creationId xmlns:a16="http://schemas.microsoft.com/office/drawing/2014/main" id="{2430A8A4-E612-48BF-A360-12E2630F2C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9" name="TextBox 8">
              <a:extLst>
                <a:ext uri="{FF2B5EF4-FFF2-40B4-BE49-F238E27FC236}">
                  <a16:creationId xmlns:a16="http://schemas.microsoft.com/office/drawing/2014/main" id="{C553F7AB-6B7C-430C-BBA3-E2A722125AF2}"/>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20 min</a:t>
              </a:r>
            </a:p>
          </p:txBody>
        </p:sp>
      </p:grpSp>
      <p:grpSp>
        <p:nvGrpSpPr>
          <p:cNvPr id="14" name="Group 13">
            <a:extLst>
              <a:ext uri="{FF2B5EF4-FFF2-40B4-BE49-F238E27FC236}">
                <a16:creationId xmlns:a16="http://schemas.microsoft.com/office/drawing/2014/main" id="{39A5A466-910E-494C-9BC4-2635349685BE}"/>
              </a:ext>
            </a:extLst>
          </p:cNvPr>
          <p:cNvGrpSpPr/>
          <p:nvPr/>
        </p:nvGrpSpPr>
        <p:grpSpPr>
          <a:xfrm>
            <a:off x="11070005" y="828711"/>
            <a:ext cx="607535" cy="183405"/>
            <a:chOff x="5622793" y="828712"/>
            <a:chExt cx="607535" cy="183405"/>
          </a:xfrm>
        </p:grpSpPr>
        <p:pic>
          <p:nvPicPr>
            <p:cNvPr id="15" name="Graphic 14" descr="Clock outline">
              <a:extLst>
                <a:ext uri="{FF2B5EF4-FFF2-40B4-BE49-F238E27FC236}">
                  <a16:creationId xmlns:a16="http://schemas.microsoft.com/office/drawing/2014/main" id="{CAE770C4-FA1A-4F08-9149-E01832D1E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16" name="TextBox 15">
              <a:extLst>
                <a:ext uri="{FF2B5EF4-FFF2-40B4-BE49-F238E27FC236}">
                  <a16:creationId xmlns:a16="http://schemas.microsoft.com/office/drawing/2014/main" id="{8D0C420F-5EC7-4ED3-96F2-A8200C3C0FCC}"/>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15 min</a:t>
              </a:r>
            </a:p>
          </p:txBody>
        </p:sp>
      </p:grpSp>
      <p:grpSp>
        <p:nvGrpSpPr>
          <p:cNvPr id="17" name="Group 16">
            <a:extLst>
              <a:ext uri="{FF2B5EF4-FFF2-40B4-BE49-F238E27FC236}">
                <a16:creationId xmlns:a16="http://schemas.microsoft.com/office/drawing/2014/main" id="{42C18816-C4B9-4344-830E-6D310DFF640E}"/>
              </a:ext>
            </a:extLst>
          </p:cNvPr>
          <p:cNvGrpSpPr/>
          <p:nvPr/>
        </p:nvGrpSpPr>
        <p:grpSpPr>
          <a:xfrm>
            <a:off x="3824979" y="3985568"/>
            <a:ext cx="607535" cy="183405"/>
            <a:chOff x="5622793" y="828712"/>
            <a:chExt cx="607535" cy="183405"/>
          </a:xfrm>
        </p:grpSpPr>
        <p:pic>
          <p:nvPicPr>
            <p:cNvPr id="18" name="Graphic 17" descr="Clock outline">
              <a:extLst>
                <a:ext uri="{FF2B5EF4-FFF2-40B4-BE49-F238E27FC236}">
                  <a16:creationId xmlns:a16="http://schemas.microsoft.com/office/drawing/2014/main" id="{1D97EEFD-481B-48E8-98FA-5FC1E11F36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19" name="TextBox 18">
              <a:extLst>
                <a:ext uri="{FF2B5EF4-FFF2-40B4-BE49-F238E27FC236}">
                  <a16:creationId xmlns:a16="http://schemas.microsoft.com/office/drawing/2014/main" id="{8299E2D5-5731-4BA9-9D29-642827DB9840}"/>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grpSp>
        <p:nvGrpSpPr>
          <p:cNvPr id="20" name="Group 19">
            <a:extLst>
              <a:ext uri="{FF2B5EF4-FFF2-40B4-BE49-F238E27FC236}">
                <a16:creationId xmlns:a16="http://schemas.microsoft.com/office/drawing/2014/main" id="{8B5B0D35-81A1-483C-81AC-98B2B6547044}"/>
              </a:ext>
            </a:extLst>
          </p:cNvPr>
          <p:cNvGrpSpPr/>
          <p:nvPr/>
        </p:nvGrpSpPr>
        <p:grpSpPr>
          <a:xfrm>
            <a:off x="7444379" y="3985568"/>
            <a:ext cx="607535" cy="183405"/>
            <a:chOff x="5622793" y="828712"/>
            <a:chExt cx="607535" cy="183405"/>
          </a:xfrm>
        </p:grpSpPr>
        <p:pic>
          <p:nvPicPr>
            <p:cNvPr id="21" name="Graphic 20" descr="Clock outline">
              <a:extLst>
                <a:ext uri="{FF2B5EF4-FFF2-40B4-BE49-F238E27FC236}">
                  <a16:creationId xmlns:a16="http://schemas.microsoft.com/office/drawing/2014/main" id="{C29E2A82-5D00-4FC7-8FB1-9D2BC40A0F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22" name="TextBox 21">
              <a:extLst>
                <a:ext uri="{FF2B5EF4-FFF2-40B4-BE49-F238E27FC236}">
                  <a16:creationId xmlns:a16="http://schemas.microsoft.com/office/drawing/2014/main" id="{FBB46763-18CE-4412-B00C-C9253ABED5D0}"/>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grpSp>
        <p:nvGrpSpPr>
          <p:cNvPr id="23" name="Group 22">
            <a:extLst>
              <a:ext uri="{FF2B5EF4-FFF2-40B4-BE49-F238E27FC236}">
                <a16:creationId xmlns:a16="http://schemas.microsoft.com/office/drawing/2014/main" id="{318CA8AB-2F02-445A-9BC6-CEB9987D5552}"/>
              </a:ext>
            </a:extLst>
          </p:cNvPr>
          <p:cNvGrpSpPr/>
          <p:nvPr/>
        </p:nvGrpSpPr>
        <p:grpSpPr>
          <a:xfrm>
            <a:off x="11070005" y="3985567"/>
            <a:ext cx="607535" cy="183405"/>
            <a:chOff x="5622793" y="828712"/>
            <a:chExt cx="607535" cy="183405"/>
          </a:xfrm>
        </p:grpSpPr>
        <p:pic>
          <p:nvPicPr>
            <p:cNvPr id="24" name="Graphic 23" descr="Clock outline">
              <a:extLst>
                <a:ext uri="{FF2B5EF4-FFF2-40B4-BE49-F238E27FC236}">
                  <a16:creationId xmlns:a16="http://schemas.microsoft.com/office/drawing/2014/main" id="{AD03C29D-7495-4FA9-A6F5-1FD65F0581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25" name="TextBox 24">
              <a:extLst>
                <a:ext uri="{FF2B5EF4-FFF2-40B4-BE49-F238E27FC236}">
                  <a16:creationId xmlns:a16="http://schemas.microsoft.com/office/drawing/2014/main" id="{3780D808-5954-45A3-BEC5-1E44C8FD3EE9}"/>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nb-NO" sz="1000" dirty="0">
                  <a:solidFill>
                    <a:srgbClr val="404042"/>
                  </a:solidFill>
                  <a:latin typeface="Roboto Thin" panose="02000000000000000000" pitchFamily="2" charset="0"/>
                </a:rPr>
                <a:t>10 min</a:t>
              </a:r>
            </a:p>
          </p:txBody>
        </p:sp>
      </p:grpSp>
    </p:spTree>
    <p:extLst>
      <p:ext uri="{BB962C8B-B14F-4D97-AF65-F5344CB8AC3E}">
        <p14:creationId xmlns:p14="http://schemas.microsoft.com/office/powerpoint/2010/main" val="4014411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p:txBody>
          <a:bodyPr/>
          <a:lstStyle/>
          <a:p>
            <a:r>
              <a:rPr lang="nb-NO" dirty="0">
                <a:latin typeface="Roboto" panose="02000000000000000000" pitchFamily="2" charset="0"/>
              </a:rPr>
              <a:t>START</a:t>
            </a:r>
            <a:r>
              <a:rPr lang="nb-NO" dirty="0"/>
              <a:t> SMART oppsummering, oppfølging og utsjekk </a:t>
            </a:r>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265" y="1687927"/>
            <a:ext cx="3274795" cy="2906375"/>
          </a:xfrm>
        </p:spPr>
        <p:txBody>
          <a:bodyPr>
            <a:normAutofit/>
          </a:bodyPr>
          <a:lstStyle/>
          <a:p>
            <a:endParaRPr lang="nb-NO" sz="1300" dirty="0"/>
          </a:p>
          <a:p>
            <a:r>
              <a:rPr lang="nb-NO" sz="1300" dirty="0"/>
              <a:t>Sett av 5-10 minutter på slutten av hvert møte for å ta et </a:t>
            </a:r>
            <a:r>
              <a:rPr lang="nb-NO" sz="1300" dirty="0" err="1"/>
              <a:t>meta</a:t>
            </a:r>
            <a:r>
              <a:rPr lang="nb-NO" sz="1300" dirty="0"/>
              <a:t>-møte (dvs. reflekter over hvordan dere jobbet sammen i dag): Hva fungerte godt, og hva kan vi evt. justere? </a:t>
            </a:r>
          </a:p>
          <a:p>
            <a:endParaRPr lang="nb-NO" sz="1300" dirty="0"/>
          </a:p>
          <a:p>
            <a:r>
              <a:rPr lang="nb-NO" sz="1300" dirty="0"/>
              <a:t>Hvis dere skal jobbe over en viss tid så anbefaler vi å kjøre en ny start smart workshop etter 2 måneder for å utforske hvordan teamsamarbeidet har fungert til nå. </a:t>
            </a:r>
          </a:p>
          <a:p>
            <a:pPr marL="33" indent="0">
              <a:buNone/>
            </a:pPr>
            <a:endParaRPr lang="nb-NO" sz="1300" dirty="0"/>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8063154" y="1645177"/>
            <a:ext cx="3274795" cy="2140253"/>
          </a:xfrm>
        </p:spPr>
        <p:txBody>
          <a:bodyPr>
            <a:normAutofit/>
          </a:bodyPr>
          <a:lstStyle/>
          <a:p>
            <a:pPr marL="33" indent="0">
              <a:buNone/>
            </a:pPr>
            <a:endParaRPr lang="nb-NO" sz="1300" dirty="0"/>
          </a:p>
          <a:p>
            <a:r>
              <a:rPr lang="nb-NO" sz="1300" dirty="0"/>
              <a:t>Hvordan har det vært å jobbe sammen i teamet i dag?</a:t>
            </a: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4" y="1451125"/>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accent1"/>
                </a:solidFill>
                <a:latin typeface="Roboto Thin" panose="02000000000000000000" pitchFamily="2" charset="0"/>
              </a:rPr>
              <a:t>Oppfølging</a:t>
            </a: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8063154" y="1444009"/>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dirty="0">
                <a:solidFill>
                  <a:schemeClr val="accent1"/>
                </a:solidFill>
                <a:latin typeface="Roboto Thin"/>
                <a:ea typeface="Roboto Thin"/>
                <a:cs typeface="Roboto Thin"/>
              </a:rPr>
              <a:t>Utsjekk</a:t>
            </a:r>
            <a:endParaRPr lang="nb-NO" dirty="0">
              <a:solidFill>
                <a:schemeClr val="accent1"/>
              </a:solidFill>
              <a:latin typeface="Roboto Thin" panose="02000000000000000000" pitchFamily="2" charset="0"/>
            </a:endParaRPr>
          </a:p>
        </p:txBody>
      </p:sp>
      <p:sp>
        <p:nvSpPr>
          <p:cNvPr id="14" name="Content Placeholder 8">
            <a:extLst>
              <a:ext uri="{FF2B5EF4-FFF2-40B4-BE49-F238E27FC236}">
                <a16:creationId xmlns:a16="http://schemas.microsoft.com/office/drawing/2014/main" id="{F13EF4AA-7DA8-45C0-B7E9-91CEB579734F}"/>
              </a:ext>
            </a:extLst>
          </p:cNvPr>
          <p:cNvSpPr txBox="1">
            <a:spLocks/>
          </p:cNvSpPr>
          <p:nvPr/>
        </p:nvSpPr>
        <p:spPr>
          <a:xfrm>
            <a:off x="853640" y="1650521"/>
            <a:ext cx="3274795" cy="2612653"/>
          </a:xfrm>
          <a:prstGeom prst="rect">
            <a:avLst/>
          </a:prstGeom>
        </p:spPr>
        <p:txBody>
          <a:bodyPr vert="horz" lIns="0" tIns="0" rIns="0" bIns="0" rtlCol="0" anchor="t">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0" indent="0">
              <a:buFont typeface="Wingdings 3" panose="05040102010807070707" pitchFamily="18" charset="2"/>
              <a:buNone/>
            </a:pPr>
            <a:endParaRPr lang="nb-NO" sz="1300" dirty="0"/>
          </a:p>
          <a:p>
            <a:pPr marL="261620" indent="-261620"/>
            <a:r>
              <a:rPr lang="nb-NO" sz="1300" dirty="0"/>
              <a:t>Oppsummer hva det er enighet om, hva som evt. fortsatt er uklart og hvordan dette følges opp. Punkter til videre avklaring noteres av </a:t>
            </a:r>
            <a:r>
              <a:rPr lang="nb-NO" sz="1300" dirty="0" err="1"/>
              <a:t>fasilitator</a:t>
            </a:r>
            <a:r>
              <a:rPr lang="nb-NO" sz="1300" dirty="0"/>
              <a:t>.</a:t>
            </a:r>
          </a:p>
          <a:p>
            <a:pPr marL="0" indent="0">
              <a:buNone/>
            </a:pPr>
            <a:endParaRPr lang="nb-NO" sz="1300" dirty="0"/>
          </a:p>
          <a:p>
            <a:pPr marL="261620" indent="-261620"/>
            <a:r>
              <a:rPr lang="nb-NO" sz="1300" dirty="0"/>
              <a:t>Avklar hvem som bearbeider inputen som er gitt i workshopen til en oppsummert teamkontrakt som inkluderer mål, roller, arbeidsform og spilleregler.</a:t>
            </a:r>
          </a:p>
        </p:txBody>
      </p:sp>
      <p:sp>
        <p:nvSpPr>
          <p:cNvPr id="16" name="Rectangle 15">
            <a:extLst>
              <a:ext uri="{FF2B5EF4-FFF2-40B4-BE49-F238E27FC236}">
                <a16:creationId xmlns:a16="http://schemas.microsoft.com/office/drawing/2014/main" id="{397CB1C2-2D35-4394-815D-36EF28F0227B}"/>
              </a:ext>
            </a:extLst>
          </p:cNvPr>
          <p:cNvSpPr>
            <a:spLocks/>
          </p:cNvSpPr>
          <p:nvPr/>
        </p:nvSpPr>
        <p:spPr>
          <a:xfrm>
            <a:off x="853640" y="1449353"/>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accent1"/>
                </a:solidFill>
                <a:latin typeface="Roboto Thin" panose="02000000000000000000" pitchFamily="2" charset="0"/>
              </a:rPr>
              <a:t>Oppsummering</a:t>
            </a:r>
          </a:p>
        </p:txBody>
      </p:sp>
    </p:spTree>
    <p:extLst>
      <p:ext uri="{BB962C8B-B14F-4D97-AF65-F5344CB8AC3E}">
        <p14:creationId xmlns:p14="http://schemas.microsoft.com/office/powerpoint/2010/main" val="543832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3198-AC4C-40BB-BE5D-9C85E433CB86}"/>
              </a:ext>
            </a:extLst>
          </p:cNvPr>
          <p:cNvSpPr>
            <a:spLocks noGrp="1"/>
          </p:cNvSpPr>
          <p:nvPr>
            <p:ph type="title"/>
          </p:nvPr>
        </p:nvSpPr>
        <p:spPr/>
        <p:txBody>
          <a:bodyPr>
            <a:noAutofit/>
          </a:bodyPr>
          <a:lstStyle/>
          <a:p>
            <a:pPr>
              <a:spcBef>
                <a:spcPts val="1200"/>
              </a:spcBef>
              <a:spcAft>
                <a:spcPts val="1200"/>
              </a:spcAft>
            </a:pPr>
            <a:r>
              <a:rPr lang="nb-NO" dirty="0"/>
              <a:t>Parkeringsplass</a:t>
            </a:r>
            <a:br>
              <a:rPr lang="nb-NO" dirty="0"/>
            </a:br>
            <a:r>
              <a:rPr lang="nb-NO" sz="1000" dirty="0"/>
              <a:t> </a:t>
            </a:r>
            <a:br>
              <a:rPr lang="nb-NO" dirty="0"/>
            </a:br>
            <a:r>
              <a:rPr lang="nb-NO" sz="1400" dirty="0">
                <a:solidFill>
                  <a:srgbClr val="3D5471"/>
                </a:solidFill>
                <a:effectLst/>
                <a:latin typeface="+mn-lt"/>
              </a:rPr>
              <a:t>Alt som kommer opp under workshopen som ikke kan behandles der, men bør tas opp i et annet relevant fora/møte. </a:t>
            </a:r>
            <a:br>
              <a:rPr lang="nb-NO" dirty="0">
                <a:solidFill>
                  <a:srgbClr val="3D5471"/>
                </a:solidFill>
              </a:rPr>
            </a:br>
            <a:endParaRPr lang="nb-NO" dirty="0">
              <a:solidFill>
                <a:srgbClr val="3D5471"/>
              </a:solidFill>
            </a:endParaRPr>
          </a:p>
        </p:txBody>
      </p:sp>
      <p:sp>
        <p:nvSpPr>
          <p:cNvPr id="3" name="Content Placeholder 2">
            <a:extLst>
              <a:ext uri="{FF2B5EF4-FFF2-40B4-BE49-F238E27FC236}">
                <a16:creationId xmlns:a16="http://schemas.microsoft.com/office/drawing/2014/main" id="{9A13F5FF-1930-4BA3-8229-2609E55C29D4}"/>
              </a:ext>
            </a:extLst>
          </p:cNvPr>
          <p:cNvSpPr>
            <a:spLocks noGrp="1"/>
          </p:cNvSpPr>
          <p:nvPr>
            <p:ph idx="1"/>
          </p:nvPr>
        </p:nvSpPr>
        <p:spPr/>
        <p:txBody>
          <a:bodyPr/>
          <a:lstStyle/>
          <a:p>
            <a:endParaRPr lang="nb-NO" dirty="0"/>
          </a:p>
        </p:txBody>
      </p:sp>
    </p:spTree>
    <p:extLst>
      <p:ext uri="{BB962C8B-B14F-4D97-AF65-F5344CB8AC3E}">
        <p14:creationId xmlns:p14="http://schemas.microsoft.com/office/powerpoint/2010/main" val="2324313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7D44-297C-4145-A4DD-166085DD2080}"/>
              </a:ext>
            </a:extLst>
          </p:cNvPr>
          <p:cNvSpPr>
            <a:spLocks noGrp="1"/>
          </p:cNvSpPr>
          <p:nvPr>
            <p:ph type="title"/>
          </p:nvPr>
        </p:nvSpPr>
        <p:spPr/>
        <p:txBody>
          <a:bodyPr>
            <a:normAutofit fontScale="90000"/>
          </a:bodyPr>
          <a:lstStyle/>
          <a:p>
            <a:r>
              <a:rPr lang="nb-NO" dirty="0"/>
              <a:t>FASILITATORGUIDE</a:t>
            </a:r>
            <a:br>
              <a:rPr lang="nb-NO" dirty="0"/>
            </a:br>
            <a:r>
              <a:rPr lang="nb-NO" dirty="0"/>
              <a:t>- Kort versjon - </a:t>
            </a:r>
          </a:p>
        </p:txBody>
      </p:sp>
      <p:pic>
        <p:nvPicPr>
          <p:cNvPr id="6" name="Picture 5" descr="A picture containing text, clipart, sign&#10;&#10;Description automatically generated">
            <a:extLst>
              <a:ext uri="{FF2B5EF4-FFF2-40B4-BE49-F238E27FC236}">
                <a16:creationId xmlns:a16="http://schemas.microsoft.com/office/drawing/2014/main" id="{16674272-91C2-4870-BBEC-57163F454020}"/>
              </a:ext>
            </a:extLst>
          </p:cNvPr>
          <p:cNvPicPr>
            <a:picLocks noChangeAspect="1"/>
          </p:cNvPicPr>
          <p:nvPr/>
        </p:nvPicPr>
        <p:blipFill>
          <a:blip r:embed="rId2"/>
          <a:stretch>
            <a:fillRect/>
          </a:stretch>
        </p:blipFill>
        <p:spPr>
          <a:xfrm>
            <a:off x="691140" y="5998483"/>
            <a:ext cx="337452" cy="669867"/>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E0F01055-447E-4128-A1DE-28883CB0BEF2}"/>
              </a:ext>
            </a:extLst>
          </p:cNvPr>
          <p:cNvPicPr>
            <a:picLocks noChangeAspect="1"/>
          </p:cNvPicPr>
          <p:nvPr/>
        </p:nvPicPr>
        <p:blipFill>
          <a:blip r:embed="rId3"/>
          <a:stretch>
            <a:fillRect/>
          </a:stretch>
        </p:blipFill>
        <p:spPr>
          <a:xfrm>
            <a:off x="192593" y="5998484"/>
            <a:ext cx="336379" cy="669867"/>
          </a:xfrm>
          <a:prstGeom prst="rect">
            <a:avLst/>
          </a:prstGeom>
        </p:spPr>
      </p:pic>
    </p:spTree>
    <p:extLst>
      <p:ext uri="{BB962C8B-B14F-4D97-AF65-F5344CB8AC3E}">
        <p14:creationId xmlns:p14="http://schemas.microsoft.com/office/powerpoint/2010/main" val="35494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A5A4-CBFD-4912-A119-BA70732774B0}"/>
              </a:ext>
            </a:extLst>
          </p:cNvPr>
          <p:cNvSpPr>
            <a:spLocks noGrp="1"/>
          </p:cNvSpPr>
          <p:nvPr>
            <p:ph type="title"/>
          </p:nvPr>
        </p:nvSpPr>
        <p:spPr/>
        <p:txBody>
          <a:bodyPr/>
          <a:lstStyle/>
          <a:p>
            <a:r>
              <a:rPr lang="nb-NO" dirty="0">
                <a:latin typeface="Roboto Thin" panose="02000000000000000000" pitchFamily="2" charset="0"/>
                <a:ea typeface="Roboto Thin" panose="02000000000000000000" pitchFamily="2" charset="0"/>
              </a:rPr>
              <a:t>Forberedelse til fasilitator</a:t>
            </a:r>
          </a:p>
        </p:txBody>
      </p:sp>
      <p:sp>
        <p:nvSpPr>
          <p:cNvPr id="3" name="Content Placeholder 2">
            <a:extLst>
              <a:ext uri="{FF2B5EF4-FFF2-40B4-BE49-F238E27FC236}">
                <a16:creationId xmlns:a16="http://schemas.microsoft.com/office/drawing/2014/main" id="{DACE2EFD-DA84-4EBC-81BC-EF13F877E1F7}"/>
              </a:ext>
            </a:extLst>
          </p:cNvPr>
          <p:cNvSpPr>
            <a:spLocks noGrp="1"/>
          </p:cNvSpPr>
          <p:nvPr>
            <p:ph idx="1"/>
          </p:nvPr>
        </p:nvSpPr>
        <p:spPr/>
        <p:txBody>
          <a:bodyPr>
            <a:noAutofit/>
          </a:bodyPr>
          <a:lstStyle/>
          <a:p>
            <a:pPr>
              <a:spcBef>
                <a:spcPts val="1200"/>
              </a:spcBef>
              <a:spcAft>
                <a:spcPts val="1200"/>
              </a:spcAft>
              <a:buClr>
                <a:srgbClr val="231651"/>
              </a:buClr>
              <a:buFont typeface="+mj-lt"/>
              <a:buAutoNum type="arabicPeriod"/>
            </a:pPr>
            <a:r>
              <a:rPr lang="nb-NO" sz="1200" b="1" dirty="0">
                <a:solidFill>
                  <a:schemeClr val="accent1"/>
                </a:solidFill>
              </a:rPr>
              <a:t>Gjør deg godt kjent med prosessen ved å lese gjennom innholdet i denne filen.</a:t>
            </a:r>
          </a:p>
          <a:p>
            <a:pPr>
              <a:buClr>
                <a:srgbClr val="231651"/>
              </a:buClr>
              <a:buFont typeface="+mj-lt"/>
              <a:buAutoNum type="arabicPeriod"/>
            </a:pPr>
            <a:r>
              <a:rPr lang="nb-NO" sz="1200" b="1" dirty="0">
                <a:solidFill>
                  <a:schemeClr val="accent1"/>
                </a:solidFill>
                <a:effectLst/>
              </a:rPr>
              <a:t>Forbered workshopen ved å:</a:t>
            </a:r>
            <a:endParaRPr lang="nb-NO" sz="1200" b="1" dirty="0">
              <a:solidFill>
                <a:schemeClr val="accent1"/>
              </a:solidFill>
            </a:endParaRPr>
          </a:p>
          <a:p>
            <a:pPr lvl="1">
              <a:buFont typeface="Wingdings" panose="05000000000000000000" pitchFamily="2" charset="2"/>
              <a:buChar char="q"/>
            </a:pPr>
            <a:r>
              <a:rPr lang="nb-NO" sz="1100" dirty="0">
                <a:solidFill>
                  <a:srgbClr val="000000"/>
                </a:solidFill>
                <a:effectLst/>
              </a:rPr>
              <a:t>Forankre prosessen med lederen for teamet dersom dette ikke er deg. </a:t>
            </a:r>
          </a:p>
          <a:p>
            <a:pPr lvl="1">
              <a:buFont typeface="Wingdings" panose="05000000000000000000" pitchFamily="2" charset="2"/>
              <a:buChar char="q"/>
            </a:pPr>
            <a:r>
              <a:rPr lang="nb-NO" sz="1100" dirty="0">
                <a:solidFill>
                  <a:srgbClr val="000000"/>
                </a:solidFill>
                <a:effectLst/>
              </a:rPr>
              <a:t>Forbered deltakerne på hva de skal delta på.</a:t>
            </a:r>
            <a:endParaRPr lang="nb-NO" sz="1100" dirty="0">
              <a:solidFill>
                <a:srgbClr val="000000"/>
              </a:solidFill>
            </a:endParaRPr>
          </a:p>
          <a:p>
            <a:pPr lvl="1">
              <a:buFont typeface="Wingdings" panose="05000000000000000000" pitchFamily="2" charset="2"/>
              <a:buChar char="q"/>
            </a:pPr>
            <a:r>
              <a:rPr lang="nb-NO" sz="1100" dirty="0">
                <a:solidFill>
                  <a:srgbClr val="000000"/>
                </a:solidFill>
                <a:effectLst/>
              </a:rPr>
              <a:t>Send møteinnkalling til deltakerne hvor dere har satt av 1,5 time (kommer litt an på hvor stort teamet er, vårt tidsestimat er basert på team med 6 personer). Vi anbefaler å samle teamet fysisk, men det kan også gjennomføres digitalt (da bør i så fall alle delta digitalt fra hver sin PC). </a:t>
            </a:r>
          </a:p>
          <a:p>
            <a:pPr>
              <a:spcBef>
                <a:spcPts val="1200"/>
              </a:spcBef>
              <a:buClr>
                <a:srgbClr val="231651"/>
              </a:buClr>
              <a:buFont typeface="+mj-lt"/>
              <a:buAutoNum type="arabicPeriod"/>
            </a:pPr>
            <a:r>
              <a:rPr lang="nb-NO" sz="1200" b="1" dirty="0">
                <a:solidFill>
                  <a:schemeClr val="accent1"/>
                </a:solidFill>
              </a:rPr>
              <a:t>Klargjør utstyr:</a:t>
            </a:r>
            <a:br>
              <a:rPr lang="nb-NO" sz="1200" b="1" dirty="0"/>
            </a:br>
            <a:r>
              <a:rPr lang="nb-NO" sz="1100" i="1" dirty="0"/>
              <a:t>Hvis fysisk med analoge hjelpemidler: </a:t>
            </a:r>
            <a:endParaRPr lang="nb-NO" sz="1100" dirty="0"/>
          </a:p>
          <a:p>
            <a:pPr lvl="1">
              <a:buFont typeface="Wingdings" panose="05000000000000000000" pitchFamily="2" charset="2"/>
              <a:buChar char="q"/>
            </a:pPr>
            <a:r>
              <a:rPr lang="nb-NO" sz="1100" dirty="0"/>
              <a:t>Print ut teamkontrakten i A1/A0 - alternativt skriv opp overskriftene i teamkontrakten på et stort </a:t>
            </a:r>
            <a:r>
              <a:rPr lang="nb-NO" sz="1100" dirty="0" err="1"/>
              <a:t>whiteboard</a:t>
            </a:r>
            <a:r>
              <a:rPr lang="nb-NO" sz="1100" dirty="0"/>
              <a:t>/flippover.</a:t>
            </a:r>
          </a:p>
          <a:p>
            <a:pPr lvl="1">
              <a:buFont typeface="Wingdings" panose="05000000000000000000" pitchFamily="2" charset="2"/>
              <a:buChar char="q"/>
            </a:pPr>
            <a:r>
              <a:rPr lang="nb-NO" sz="1100" dirty="0"/>
              <a:t>Post-its, en blokk for hver deltaker i forskjellige farger.</a:t>
            </a:r>
          </a:p>
          <a:p>
            <a:pPr lvl="1">
              <a:buFont typeface="Wingdings" panose="05000000000000000000" pitchFamily="2" charset="2"/>
              <a:buChar char="q"/>
            </a:pPr>
            <a:r>
              <a:rPr lang="nb-NO" sz="1100" dirty="0"/>
              <a:t>Tusjer til å </a:t>
            </a:r>
            <a:r>
              <a:rPr lang="nb-NO" sz="1100" dirty="0">
                <a:solidFill>
                  <a:srgbClr val="000000"/>
                </a:solidFill>
              </a:rPr>
              <a:t>skrive på </a:t>
            </a:r>
            <a:r>
              <a:rPr lang="nb-NO" sz="1100" dirty="0" err="1">
                <a:solidFill>
                  <a:srgbClr val="000000"/>
                </a:solidFill>
              </a:rPr>
              <a:t>post-its</a:t>
            </a:r>
            <a:r>
              <a:rPr lang="nb-NO" sz="1100" dirty="0">
                <a:solidFill>
                  <a:srgbClr val="000000"/>
                </a:solidFill>
              </a:rPr>
              <a:t>.</a:t>
            </a:r>
          </a:p>
          <a:p>
            <a:pPr lvl="1">
              <a:buFont typeface="Wingdings" panose="05000000000000000000" pitchFamily="2" charset="2"/>
              <a:buChar char="q"/>
            </a:pPr>
            <a:r>
              <a:rPr lang="nb-NO" sz="1100" dirty="0">
                <a:solidFill>
                  <a:srgbClr val="000000"/>
                </a:solidFill>
              </a:rPr>
              <a:t>Klokke/timer.</a:t>
            </a:r>
          </a:p>
          <a:p>
            <a:pPr marL="261768" lvl="1" indent="0">
              <a:buNone/>
            </a:pPr>
            <a:endParaRPr lang="nb-NO" sz="1100" b="1" i="1" dirty="0"/>
          </a:p>
          <a:p>
            <a:pPr marL="261768" lvl="1" indent="0">
              <a:buNone/>
            </a:pPr>
            <a:r>
              <a:rPr lang="nb-NO" sz="1100" i="1" dirty="0"/>
              <a:t>Hvis digitalt eller med digitale hjelpemidler:</a:t>
            </a:r>
            <a:endParaRPr lang="nb-NO" sz="1100" dirty="0"/>
          </a:p>
          <a:p>
            <a:pPr lvl="1">
              <a:buFont typeface="Wingdings" panose="05000000000000000000" pitchFamily="2" charset="2"/>
              <a:buChar char="q"/>
            </a:pPr>
            <a:r>
              <a:rPr lang="nb-NO" sz="1100" dirty="0"/>
              <a:t>Bruk MURAL-versjonen av Start Smart eller et digitalt </a:t>
            </a:r>
            <a:r>
              <a:rPr lang="nb-NO" sz="1100" dirty="0" err="1"/>
              <a:t>whiteboard</a:t>
            </a:r>
            <a:r>
              <a:rPr lang="nb-NO" sz="1100" dirty="0"/>
              <a:t> hvor du setter opp feltene i teamkontrakten.</a:t>
            </a:r>
          </a:p>
          <a:p>
            <a:pPr lvl="1">
              <a:buFont typeface="Wingdings" panose="05000000000000000000" pitchFamily="2" charset="2"/>
              <a:buChar char="q"/>
            </a:pPr>
            <a:r>
              <a:rPr lang="nb-NO" sz="1100" dirty="0"/>
              <a:t>Gjør deg godt kjent med hvordan verktøyet fungerer slik at du kan hjelpe deltakerne å ta det i bruk.</a:t>
            </a:r>
          </a:p>
          <a:p>
            <a:pPr lvl="1">
              <a:buFont typeface="Wingdings" panose="05000000000000000000" pitchFamily="2" charset="2"/>
              <a:buChar char="q"/>
            </a:pPr>
            <a:r>
              <a:rPr lang="nb-NO" sz="1100" dirty="0"/>
              <a:t>Til nøds kan dere </a:t>
            </a:r>
            <a:r>
              <a:rPr lang="nb-NO" sz="1100" dirty="0" err="1"/>
              <a:t>samskrive</a:t>
            </a:r>
            <a:r>
              <a:rPr lang="nb-NO" sz="1100" dirty="0"/>
              <a:t> i et felles dokument (f.eks. Word online eller Google </a:t>
            </a:r>
            <a:r>
              <a:rPr lang="nb-NO" sz="1100" dirty="0" err="1"/>
              <a:t>docs</a:t>
            </a:r>
            <a:r>
              <a:rPr lang="nb-NO" sz="1100" dirty="0"/>
              <a:t>).</a:t>
            </a:r>
            <a:endParaRPr lang="nb-NO" sz="1100" dirty="0">
              <a:solidFill>
                <a:srgbClr val="000000"/>
              </a:solidFill>
            </a:endParaRPr>
          </a:p>
          <a:p>
            <a:pPr marL="261768" lvl="1" indent="0">
              <a:buNone/>
            </a:pPr>
            <a:endParaRPr lang="nb-NO" sz="1200" i="1" dirty="0"/>
          </a:p>
        </p:txBody>
      </p:sp>
    </p:spTree>
    <p:extLst>
      <p:ext uri="{BB962C8B-B14F-4D97-AF65-F5344CB8AC3E}">
        <p14:creationId xmlns:p14="http://schemas.microsoft.com/office/powerpoint/2010/main" val="30638455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Dividers SectionNumber SlideNumber"/>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aff1618\AppData\Local\Temp\Templafy\PowerPointVsto\Assets\nhh_logo_1f_positiv_helblaa.png"/>
</p:tagLst>
</file>

<file path=ppt/theme/theme1.xml><?xml version="1.0" encoding="utf-8"?>
<a:theme xmlns:a="http://schemas.openxmlformats.org/drawingml/2006/main" name="Office-tema">
  <a:themeElements>
    <a:clrScheme name="AFF">
      <a:dk1>
        <a:sysClr val="windowText" lastClr="000000"/>
      </a:dk1>
      <a:lt1>
        <a:sysClr val="window" lastClr="FFFFFF"/>
      </a:lt1>
      <a:dk2>
        <a:srgbClr val="404042"/>
      </a:dk2>
      <a:lt2>
        <a:srgbClr val="F5F5F5"/>
      </a:lt2>
      <a:accent1>
        <a:srgbClr val="001F45"/>
      </a:accent1>
      <a:accent2>
        <a:srgbClr val="00667D"/>
      </a:accent2>
      <a:accent3>
        <a:srgbClr val="597D91"/>
      </a:accent3>
      <a:accent4>
        <a:srgbClr val="404042"/>
      </a:accent4>
      <a:accent5>
        <a:srgbClr val="63526E"/>
      </a:accent5>
      <a:accent6>
        <a:srgbClr val="66798F"/>
      </a:accent6>
      <a:hlink>
        <a:srgbClr val="0563C1"/>
      </a:hlink>
      <a:folHlink>
        <a:srgbClr val="954F72"/>
      </a:folHlink>
    </a:clrScheme>
    <a:fontScheme name="AFF">
      <a:majorFont>
        <a:latin typeface="Riks Normal"/>
        <a:ea typeface=""/>
        <a:cs typeface=""/>
      </a:majorFont>
      <a:minorFont>
        <a:latin typeface="Merriweath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3" id="{3E3850E4-2E52-4390-853A-DFAFD6B440F5}" vid="{F71E5C89-CCE3-426A-BB36-ACE697A186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FF">
    <a:dk1>
      <a:sysClr val="windowText" lastClr="000000"/>
    </a:dk1>
    <a:lt1>
      <a:sysClr val="window" lastClr="FFFFFF"/>
    </a:lt1>
    <a:dk2>
      <a:srgbClr val="404042"/>
    </a:dk2>
    <a:lt2>
      <a:srgbClr val="F5F5F5"/>
    </a:lt2>
    <a:accent1>
      <a:srgbClr val="001F45"/>
    </a:accent1>
    <a:accent2>
      <a:srgbClr val="00667D"/>
    </a:accent2>
    <a:accent3>
      <a:srgbClr val="597D91"/>
    </a:accent3>
    <a:accent4>
      <a:srgbClr val="404042"/>
    </a:accent4>
    <a:accent5>
      <a:srgbClr val="63526E"/>
    </a:accent5>
    <a:accent6>
      <a:srgbClr val="66798F"/>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60C73D15F7EDE4AB71BC2A5F644F7E3" ma:contentTypeVersion="8" ma:contentTypeDescription="Opprett et nytt dokument." ma:contentTypeScope="" ma:versionID="72ae189dad990f8e46c667e3a86d68a1">
  <xsd:schema xmlns:xsd="http://www.w3.org/2001/XMLSchema" xmlns:xs="http://www.w3.org/2001/XMLSchema" xmlns:p="http://schemas.microsoft.com/office/2006/metadata/properties" xmlns:ns2="8812dd19-0318-46c9-adfe-191c1f339381" xmlns:ns3="31c56389-846b-4729-87b7-b5f409bf553f" targetNamespace="http://schemas.microsoft.com/office/2006/metadata/properties" ma:root="true" ma:fieldsID="66361e8c54fa8b32808ad2af22eed7d1" ns2:_="" ns3:_="">
    <xsd:import namespace="8812dd19-0318-46c9-adfe-191c1f339381"/>
    <xsd:import namespace="31c56389-846b-4729-87b7-b5f409bf553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2dd19-0318-46c9-adfe-191c1f3393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emerkelapper" ma:readOnly="false" ma:fieldId="{5cf76f15-5ced-4ddc-b409-7134ff3c332f}" ma:taxonomyMulti="true" ma:sspId="da416309-978b-475a-8186-0e7e88e79991"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56389-846b-4729-87b7-b5f409bf553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957c0b2-be7f-476f-8fab-c16c4961aadb}" ma:internalName="TaxCatchAll" ma:showField="CatchAllData" ma:web="31c56389-846b-4729-87b7-b5f409bf55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812dd19-0318-46c9-adfe-191c1f339381">
      <Terms xmlns="http://schemas.microsoft.com/office/infopath/2007/PartnerControls"/>
    </lcf76f155ced4ddcb4097134ff3c332f>
    <TaxCatchAll xmlns="31c56389-846b-4729-87b7-b5f409bf553f" xsi:nil="true"/>
  </documentManagement>
</p:properties>
</file>

<file path=customXml/itemProps1.xml><?xml version="1.0" encoding="utf-8"?>
<ds:datastoreItem xmlns:ds="http://schemas.openxmlformats.org/officeDocument/2006/customXml" ds:itemID="{D6D9A385-FC0F-4FD7-A089-C7CD655C6297}">
  <ds:schemaRefs>
    <ds:schemaRef ds:uri="http://schemas.microsoft.com/sharepoint/v3/contenttype/forms"/>
  </ds:schemaRefs>
</ds:datastoreItem>
</file>

<file path=customXml/itemProps2.xml><?xml version="1.0" encoding="utf-8"?>
<ds:datastoreItem xmlns:ds="http://schemas.openxmlformats.org/officeDocument/2006/customXml" ds:itemID="{53FD0504-8F96-4D0D-967C-C3F3AA4DE8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12dd19-0318-46c9-adfe-191c1f339381"/>
    <ds:schemaRef ds:uri="31c56389-846b-4729-87b7-b5f409bf55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069D85-F7F3-415C-AEFE-1D0F594EBDD5}">
  <ds:schemaRefs>
    <ds:schemaRef ds:uri="http://www.w3.org/XML/1998/namespace"/>
    <ds:schemaRef ds:uri="http://schemas.microsoft.com/office/2006/documentManagement/types"/>
    <ds:schemaRef ds:uri="http://purl.org/dc/dcmitype/"/>
    <ds:schemaRef ds:uri="http://schemas.microsoft.com/office/2006/metadata/properties"/>
    <ds:schemaRef ds:uri="31c56389-846b-4729-87b7-b5f409bf553f"/>
    <ds:schemaRef ds:uri="http://purl.org/dc/terms/"/>
    <ds:schemaRef ds:uri="http://schemas.microsoft.com/office/infopath/2007/PartnerControls"/>
    <ds:schemaRef ds:uri="http://schemas.openxmlformats.org/package/2006/metadata/core-properties"/>
    <ds:schemaRef ds:uri="8812dd19-0318-46c9-adfe-191c1f339381"/>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5763</TotalTime>
  <Words>1718</Words>
  <Application>Microsoft Office PowerPoint</Application>
  <PresentationFormat>Widescreen</PresentationFormat>
  <Paragraphs>156</Paragraphs>
  <Slides>13</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Roboto Thin</vt:lpstr>
      <vt:lpstr>Arial</vt:lpstr>
      <vt:lpstr>Riks Normal</vt:lpstr>
      <vt:lpstr>Wingdings</vt:lpstr>
      <vt:lpstr>Roboto</vt:lpstr>
      <vt:lpstr>Calibri</vt:lpstr>
      <vt:lpstr>Merriweather Light</vt:lpstr>
      <vt:lpstr>Wingdings 3</vt:lpstr>
      <vt:lpstr>Office-tema</vt:lpstr>
      <vt:lpstr>PowerPoint Presentation</vt:lpstr>
      <vt:lpstr>Bli kjent med START SMART</vt:lpstr>
      <vt:lpstr>TEAMGUIDE - Kort versjon -</vt:lpstr>
      <vt:lpstr>START SMART agenda og innsjekk</vt:lpstr>
      <vt:lpstr>PowerPoint Presentation</vt:lpstr>
      <vt:lpstr>START SMART oppsummering, oppfølging og utsjekk </vt:lpstr>
      <vt:lpstr>Parkeringsplass   Alt som kommer opp under workshopen som ikke kan behandles der, men bør tas opp i et annet relevant fora/møte.  </vt:lpstr>
      <vt:lpstr>FASILITATORGUIDE - Kort versjon - </vt:lpstr>
      <vt:lpstr>Forberedelse til fasilitator</vt:lpstr>
      <vt:lpstr>Gjennomføring av workshop - 1/3 </vt:lpstr>
      <vt:lpstr>Gjennomføring av workshop – 2/3</vt:lpstr>
      <vt:lpstr>Gjennomføring av workshop – 3/3</vt:lpstr>
      <vt:lpstr>PowerPoint Presentation</vt:lpstr>
    </vt:vector>
  </TitlesOfParts>
  <Company>Norges Handelshoyskole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Linn Lien Lømo</dc:creator>
  <cp:lastModifiedBy>Linn Lien Lømo</cp:lastModifiedBy>
  <cp:revision>35</cp:revision>
  <dcterms:created xsi:type="dcterms:W3CDTF">2022-07-11T18:47:18Z</dcterms:created>
  <dcterms:modified xsi:type="dcterms:W3CDTF">2022-09-22T17:00:19Z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aff</vt:lpwstr>
  </property>
  <property fmtid="{D5CDD505-2E9C-101B-9397-08002B2CF9AE}" pid="3" name="TemplateId">
    <vt:lpwstr>636967130208446213</vt:lpwstr>
  </property>
  <property fmtid="{D5CDD505-2E9C-101B-9397-08002B2CF9AE}" pid="4" name="UserProfileId">
    <vt:lpwstr>636946435778362070</vt:lpwstr>
  </property>
  <property fmtid="{D5CDD505-2E9C-101B-9397-08002B2CF9AE}" pid="5" name="ContentTypeId">
    <vt:lpwstr>0x010100260C73D15F7EDE4AB71BC2A5F644F7E3</vt:lpwstr>
  </property>
  <property fmtid="{D5CDD505-2E9C-101B-9397-08002B2CF9AE}" pid="6" name="MediaServiceImageTags">
    <vt:lpwstr/>
  </property>
</Properties>
</file>