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479" r:id="rId2"/>
    <p:sldId id="522" r:id="rId3"/>
    <p:sldId id="535" r:id="rId4"/>
    <p:sldId id="578" r:id="rId5"/>
    <p:sldId id="507" r:id="rId6"/>
    <p:sldId id="508" r:id="rId7"/>
    <p:sldId id="509" r:id="rId8"/>
    <p:sldId id="555" r:id="rId9"/>
    <p:sldId id="528" r:id="rId10"/>
    <p:sldId id="556" r:id="rId11"/>
    <p:sldId id="557" r:id="rId12"/>
    <p:sldId id="564" r:id="rId13"/>
    <p:sldId id="538" r:id="rId14"/>
    <p:sldId id="537" r:id="rId15"/>
    <p:sldId id="565" r:id="rId16"/>
    <p:sldId id="566" r:id="rId17"/>
    <p:sldId id="567" r:id="rId18"/>
    <p:sldId id="568" r:id="rId19"/>
    <p:sldId id="569" r:id="rId20"/>
    <p:sldId id="575" r:id="rId21"/>
    <p:sldId id="576" r:id="rId22"/>
    <p:sldId id="550" r:id="rId23"/>
    <p:sldId id="579" r:id="rId24"/>
    <p:sldId id="547" r:id="rId25"/>
    <p:sldId id="572" r:id="rId26"/>
    <p:sldId id="570" r:id="rId27"/>
    <p:sldId id="571" r:id="rId28"/>
    <p:sldId id="573" r:id="rId29"/>
    <p:sldId id="541" r:id="rId30"/>
    <p:sldId id="549" r:id="rId31"/>
    <p:sldId id="501" r:id="rId32"/>
    <p:sldId id="554" r:id="rId33"/>
    <p:sldId id="552" r:id="rId34"/>
    <p:sldId id="563" r:id="rId35"/>
    <p:sldId id="574" r:id="rId36"/>
    <p:sldId id="529" r:id="rId37"/>
  </p:sldIdLst>
  <p:sldSz cx="9144000" cy="6858000" type="screen4x3"/>
  <p:notesSz cx="7053263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99FF99"/>
    <a:srgbClr val="F20000"/>
    <a:srgbClr val="3F8AA5"/>
    <a:srgbClr val="3F91A5"/>
    <a:srgbClr val="3F8CA5"/>
    <a:srgbClr val="3F86AA"/>
    <a:srgbClr val="468FA2"/>
    <a:srgbClr val="3F8AA2"/>
    <a:srgbClr val="4293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30" autoAdjust="0"/>
    <p:restoredTop sz="93261" autoAdjust="0"/>
  </p:normalViewPr>
  <p:slideViewPr>
    <p:cSldViewPr>
      <p:cViewPr varScale="1">
        <p:scale>
          <a:sx n="87" d="100"/>
          <a:sy n="87" d="100"/>
        </p:scale>
        <p:origin x="-118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C39A12-6DF7-4C8A-9FC5-A0A138204C5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130364-422A-420D-A4B0-1947C16053B2}">
      <dgm:prSet phldrT="[Text]" custT="1"/>
      <dgm:spPr/>
      <dgm:t>
        <a:bodyPr/>
        <a:lstStyle/>
        <a:p>
          <a:r>
            <a:rPr lang="en-US" sz="1600" dirty="0" smtClean="0">
              <a:solidFill>
                <a:sysClr val="windowText" lastClr="000000"/>
              </a:solidFill>
            </a:rPr>
            <a:t>Value investing</a:t>
          </a:r>
          <a:endParaRPr lang="en-US" sz="1600" dirty="0">
            <a:solidFill>
              <a:sysClr val="windowText" lastClr="000000"/>
            </a:solidFill>
          </a:endParaRPr>
        </a:p>
      </dgm:t>
    </dgm:pt>
    <dgm:pt modelId="{6F920456-72C7-4D24-9AA2-AB87F5881123}" type="parTrans" cxnId="{C9CB345F-6ED0-4DC9-AD8C-AABEE47FFB31}">
      <dgm:prSet/>
      <dgm:spPr/>
      <dgm:t>
        <a:bodyPr/>
        <a:lstStyle/>
        <a:p>
          <a:endParaRPr lang="en-US" sz="1600">
            <a:solidFill>
              <a:sysClr val="windowText" lastClr="000000"/>
            </a:solidFill>
          </a:endParaRPr>
        </a:p>
      </dgm:t>
    </dgm:pt>
    <dgm:pt modelId="{64B541F5-1C92-4A9C-A049-4BF575526DB7}" type="sibTrans" cxnId="{C9CB345F-6ED0-4DC9-AD8C-AABEE47FFB31}">
      <dgm:prSet/>
      <dgm:spPr/>
      <dgm:t>
        <a:bodyPr/>
        <a:lstStyle/>
        <a:p>
          <a:endParaRPr lang="en-US"/>
        </a:p>
      </dgm:t>
    </dgm:pt>
    <dgm:pt modelId="{AEDFF3BB-7CA2-46F7-BF3E-E4825FE97028}">
      <dgm:prSet phldrT="[Text]" custT="1"/>
      <dgm:spPr/>
      <dgm:t>
        <a:bodyPr/>
        <a:lstStyle/>
        <a:p>
          <a:r>
            <a:rPr lang="en-US" sz="1600" dirty="0" smtClean="0">
              <a:solidFill>
                <a:sysClr val="windowText" lastClr="000000"/>
              </a:solidFill>
            </a:rPr>
            <a:t>Trend-following</a:t>
          </a:r>
          <a:endParaRPr lang="en-US" sz="1600" dirty="0">
            <a:solidFill>
              <a:sysClr val="windowText" lastClr="000000"/>
            </a:solidFill>
          </a:endParaRPr>
        </a:p>
      </dgm:t>
    </dgm:pt>
    <dgm:pt modelId="{176919AD-D5C4-4F11-A61D-B6530D885ADF}" type="parTrans" cxnId="{FD4FE2A4-EC2E-4498-BF43-5ED04AB0EDC6}">
      <dgm:prSet/>
      <dgm:spPr/>
      <dgm:t>
        <a:bodyPr/>
        <a:lstStyle/>
        <a:p>
          <a:endParaRPr lang="en-US" sz="1600">
            <a:solidFill>
              <a:sysClr val="windowText" lastClr="000000"/>
            </a:solidFill>
          </a:endParaRPr>
        </a:p>
      </dgm:t>
    </dgm:pt>
    <dgm:pt modelId="{E4D0404D-F850-4961-9B67-6EF931521DD3}" type="sibTrans" cxnId="{FD4FE2A4-EC2E-4498-BF43-5ED04AB0EDC6}">
      <dgm:prSet/>
      <dgm:spPr/>
      <dgm:t>
        <a:bodyPr/>
        <a:lstStyle/>
        <a:p>
          <a:endParaRPr lang="en-US"/>
        </a:p>
      </dgm:t>
    </dgm:pt>
    <dgm:pt modelId="{0196F8E0-3C4F-4D98-B5FD-4A7347E2C00C}">
      <dgm:prSet phldrT="[Text]" custT="1"/>
      <dgm:spPr/>
      <dgm:t>
        <a:bodyPr/>
        <a:lstStyle/>
        <a:p>
          <a:r>
            <a:rPr lang="en-US" sz="1600" dirty="0" smtClean="0">
              <a:solidFill>
                <a:sysClr val="windowText" lastClr="000000"/>
              </a:solidFill>
            </a:rPr>
            <a:t>Liquidity provision</a:t>
          </a:r>
          <a:endParaRPr lang="en-US" sz="1600" dirty="0">
            <a:solidFill>
              <a:sysClr val="windowText" lastClr="000000"/>
            </a:solidFill>
          </a:endParaRPr>
        </a:p>
      </dgm:t>
    </dgm:pt>
    <dgm:pt modelId="{5944B348-D253-4D91-9800-2404E7600EFF}" type="parTrans" cxnId="{6A75841E-9843-4B91-9484-EA53417BBD6F}">
      <dgm:prSet/>
      <dgm:spPr/>
      <dgm:t>
        <a:bodyPr/>
        <a:lstStyle/>
        <a:p>
          <a:endParaRPr lang="en-US" sz="1600">
            <a:solidFill>
              <a:sysClr val="windowText" lastClr="000000"/>
            </a:solidFill>
          </a:endParaRPr>
        </a:p>
      </dgm:t>
    </dgm:pt>
    <dgm:pt modelId="{A4D33219-5827-47EF-99C2-DE39E4789DE8}" type="sibTrans" cxnId="{6A75841E-9843-4B91-9484-EA53417BBD6F}">
      <dgm:prSet/>
      <dgm:spPr/>
      <dgm:t>
        <a:bodyPr/>
        <a:lstStyle/>
        <a:p>
          <a:endParaRPr lang="en-US"/>
        </a:p>
      </dgm:t>
    </dgm:pt>
    <dgm:pt modelId="{4FC1CBDE-9E06-4418-B4B7-89478B55198D}">
      <dgm:prSet phldrT="[Text]" custT="1"/>
      <dgm:spPr/>
      <dgm:t>
        <a:bodyPr/>
        <a:lstStyle/>
        <a:p>
          <a:r>
            <a:rPr lang="en-US" sz="1600" dirty="0" smtClean="0">
              <a:solidFill>
                <a:sysClr val="windowText" lastClr="000000"/>
              </a:solidFill>
            </a:rPr>
            <a:t>Low-risk investing</a:t>
          </a:r>
          <a:endParaRPr lang="en-US" sz="1600" dirty="0">
            <a:solidFill>
              <a:sysClr val="windowText" lastClr="000000"/>
            </a:solidFill>
          </a:endParaRPr>
        </a:p>
      </dgm:t>
    </dgm:pt>
    <dgm:pt modelId="{219BB065-2D22-4530-AF07-0A3338347340}" type="parTrans" cxnId="{83772C75-9B91-4FB9-A65E-D4577DFF092D}">
      <dgm:prSet/>
      <dgm:spPr/>
      <dgm:t>
        <a:bodyPr/>
        <a:lstStyle/>
        <a:p>
          <a:endParaRPr lang="en-US" sz="1600">
            <a:solidFill>
              <a:sysClr val="windowText" lastClr="000000"/>
            </a:solidFill>
          </a:endParaRPr>
        </a:p>
      </dgm:t>
    </dgm:pt>
    <dgm:pt modelId="{5DC7EC9B-D94E-4215-A730-038BA4ADBB52}" type="sibTrans" cxnId="{83772C75-9B91-4FB9-A65E-D4577DFF092D}">
      <dgm:prSet/>
      <dgm:spPr/>
      <dgm:t>
        <a:bodyPr/>
        <a:lstStyle/>
        <a:p>
          <a:endParaRPr lang="en-US"/>
        </a:p>
      </dgm:t>
    </dgm:pt>
    <dgm:pt modelId="{8120B575-44A2-497A-8C49-12949AEF049D}">
      <dgm:prSet phldrT="[Text]" custT="1"/>
      <dgm:spPr/>
      <dgm:t>
        <a:bodyPr/>
        <a:lstStyle/>
        <a:p>
          <a:r>
            <a:rPr lang="en-US" sz="1600" dirty="0" smtClean="0">
              <a:solidFill>
                <a:sysClr val="windowText" lastClr="000000"/>
              </a:solidFill>
            </a:rPr>
            <a:t>Quality investing</a:t>
          </a:r>
          <a:endParaRPr lang="en-US" sz="1600" dirty="0">
            <a:solidFill>
              <a:sysClr val="windowText" lastClr="000000"/>
            </a:solidFill>
          </a:endParaRPr>
        </a:p>
      </dgm:t>
    </dgm:pt>
    <dgm:pt modelId="{F72F32BC-2F01-4432-9E4F-85EEC334A35B}" type="parTrans" cxnId="{35FCAF36-1DD0-4655-9D47-E0C4DCB08303}">
      <dgm:prSet/>
      <dgm:spPr/>
      <dgm:t>
        <a:bodyPr/>
        <a:lstStyle/>
        <a:p>
          <a:endParaRPr lang="en-US" sz="1600">
            <a:solidFill>
              <a:sysClr val="windowText" lastClr="000000"/>
            </a:solidFill>
          </a:endParaRPr>
        </a:p>
      </dgm:t>
    </dgm:pt>
    <dgm:pt modelId="{1D7C5AC1-0D24-492A-A0DA-369C0CC0DF57}" type="sibTrans" cxnId="{35FCAF36-1DD0-4655-9D47-E0C4DCB08303}">
      <dgm:prSet/>
      <dgm:spPr/>
      <dgm:t>
        <a:bodyPr/>
        <a:lstStyle/>
        <a:p>
          <a:endParaRPr lang="en-US"/>
        </a:p>
      </dgm:t>
    </dgm:pt>
    <dgm:pt modelId="{64DC6C18-C9DD-47B0-91FF-8571F8E9D336}">
      <dgm:prSet phldrT="[Text]" custT="1"/>
      <dgm:spPr>
        <a:solidFill>
          <a:srgbClr val="468FA2"/>
        </a:solidFill>
      </dgm:spPr>
      <dgm:t>
        <a:bodyPr/>
        <a:lstStyle/>
        <a:p>
          <a:r>
            <a:rPr lang="en-US" sz="2000" dirty="0" smtClean="0">
              <a:solidFill>
                <a:schemeClr val="bg1"/>
              </a:solidFill>
            </a:rPr>
            <a:t>Investment styles</a:t>
          </a:r>
          <a:endParaRPr lang="en-US" sz="2000" dirty="0">
            <a:solidFill>
              <a:schemeClr val="bg1"/>
            </a:solidFill>
          </a:endParaRPr>
        </a:p>
      </dgm:t>
    </dgm:pt>
    <dgm:pt modelId="{9686814E-1085-4773-A23B-DF88624A0C95}" type="sibTrans" cxnId="{09A2264F-4E87-4405-9D3B-FCFB0389D98B}">
      <dgm:prSet/>
      <dgm:spPr/>
      <dgm:t>
        <a:bodyPr/>
        <a:lstStyle/>
        <a:p>
          <a:endParaRPr lang="en-US"/>
        </a:p>
      </dgm:t>
    </dgm:pt>
    <dgm:pt modelId="{BCC13412-D22E-4A25-A2EC-ABCB6770EAC6}" type="parTrans" cxnId="{09A2264F-4E87-4405-9D3B-FCFB0389D98B}">
      <dgm:prSet/>
      <dgm:spPr/>
      <dgm:t>
        <a:bodyPr/>
        <a:lstStyle/>
        <a:p>
          <a:endParaRPr lang="en-US"/>
        </a:p>
      </dgm:t>
    </dgm:pt>
    <dgm:pt modelId="{EBB39828-125A-49DD-B50E-1B3E482AF5AB}">
      <dgm:prSet phldrT="[Text]" custT="1"/>
      <dgm:spPr/>
      <dgm:t>
        <a:bodyPr/>
        <a:lstStyle/>
        <a:p>
          <a:r>
            <a:rPr lang="en-US" sz="1600" dirty="0" smtClean="0">
              <a:solidFill>
                <a:sysClr val="windowText" lastClr="000000"/>
              </a:solidFill>
            </a:rPr>
            <a:t>Carry  trading</a:t>
          </a:r>
          <a:endParaRPr lang="en-US" sz="1600" dirty="0">
            <a:solidFill>
              <a:sysClr val="windowText" lastClr="000000"/>
            </a:solidFill>
          </a:endParaRPr>
        </a:p>
      </dgm:t>
    </dgm:pt>
    <dgm:pt modelId="{93BB4562-D6EF-4C79-B83F-8DFB8EFD47DC}" type="parTrans" cxnId="{31DE6DF6-E777-42D6-A251-594961C57A84}">
      <dgm:prSet/>
      <dgm:spPr/>
      <dgm:t>
        <a:bodyPr/>
        <a:lstStyle/>
        <a:p>
          <a:endParaRPr lang="en-US"/>
        </a:p>
      </dgm:t>
    </dgm:pt>
    <dgm:pt modelId="{6D60D952-2346-44C2-9CE8-C1C849357D46}" type="sibTrans" cxnId="{31DE6DF6-E777-42D6-A251-594961C57A84}">
      <dgm:prSet/>
      <dgm:spPr/>
      <dgm:t>
        <a:bodyPr/>
        <a:lstStyle/>
        <a:p>
          <a:endParaRPr lang="en-US"/>
        </a:p>
      </dgm:t>
    </dgm:pt>
    <dgm:pt modelId="{06AD46D0-6717-4CDD-BD2D-AB79DC73378B}" type="pres">
      <dgm:prSet presAssocID="{0AC39A12-6DF7-4C8A-9FC5-A0A138204C5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24FE64D-B7EC-43E7-AD28-45429A452D07}" type="pres">
      <dgm:prSet presAssocID="{64DC6C18-C9DD-47B0-91FF-8571F8E9D336}" presName="hierRoot1" presStyleCnt="0">
        <dgm:presLayoutVars>
          <dgm:hierBranch val="init"/>
        </dgm:presLayoutVars>
      </dgm:prSet>
      <dgm:spPr/>
    </dgm:pt>
    <dgm:pt modelId="{CF5FA22E-0FB4-44AD-A9CD-805F850C6D8E}" type="pres">
      <dgm:prSet presAssocID="{64DC6C18-C9DD-47B0-91FF-8571F8E9D336}" presName="rootComposite1" presStyleCnt="0"/>
      <dgm:spPr/>
    </dgm:pt>
    <dgm:pt modelId="{2AC18C46-A440-47D8-BB66-D33E52DFAEE8}" type="pres">
      <dgm:prSet presAssocID="{64DC6C18-C9DD-47B0-91FF-8571F8E9D336}" presName="rootText1" presStyleLbl="node0" presStyleIdx="0" presStyleCnt="1" custScaleX="201781" custScaleY="99222" custLinFactNeighborX="351" custLinFactNeighborY="-804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D327154-1238-40FB-9195-E08C763881C3}" type="pres">
      <dgm:prSet presAssocID="{64DC6C18-C9DD-47B0-91FF-8571F8E9D336}" presName="rootConnector1" presStyleLbl="node1" presStyleIdx="0" presStyleCnt="0"/>
      <dgm:spPr/>
      <dgm:t>
        <a:bodyPr/>
        <a:lstStyle/>
        <a:p>
          <a:endParaRPr lang="en-US"/>
        </a:p>
      </dgm:t>
    </dgm:pt>
    <dgm:pt modelId="{7E44F5D0-6A1A-4789-9836-BE17B7D199DE}" type="pres">
      <dgm:prSet presAssocID="{64DC6C18-C9DD-47B0-91FF-8571F8E9D336}" presName="hierChild2" presStyleCnt="0"/>
      <dgm:spPr/>
    </dgm:pt>
    <dgm:pt modelId="{47A50144-C794-4AEF-8136-EFCEE2138740}" type="pres">
      <dgm:prSet presAssocID="{5944B348-D253-4D91-9800-2404E7600EFF}" presName="Name37" presStyleLbl="parChTrans1D2" presStyleIdx="0" presStyleCnt="6"/>
      <dgm:spPr/>
      <dgm:t>
        <a:bodyPr/>
        <a:lstStyle/>
        <a:p>
          <a:endParaRPr lang="en-US"/>
        </a:p>
      </dgm:t>
    </dgm:pt>
    <dgm:pt modelId="{A80F4190-C7D6-4FE6-90E6-1BEAAC6BF2B7}" type="pres">
      <dgm:prSet presAssocID="{0196F8E0-3C4F-4D98-B5FD-4A7347E2C00C}" presName="hierRoot2" presStyleCnt="0">
        <dgm:presLayoutVars>
          <dgm:hierBranch val="init"/>
        </dgm:presLayoutVars>
      </dgm:prSet>
      <dgm:spPr/>
    </dgm:pt>
    <dgm:pt modelId="{57ECF526-86A2-45E8-9482-E19E5080D889}" type="pres">
      <dgm:prSet presAssocID="{0196F8E0-3C4F-4D98-B5FD-4A7347E2C00C}" presName="rootComposite" presStyleCnt="0"/>
      <dgm:spPr/>
    </dgm:pt>
    <dgm:pt modelId="{2379CFEA-1B93-4DB6-984A-B3A133DBCD7D}" type="pres">
      <dgm:prSet presAssocID="{0196F8E0-3C4F-4D98-B5FD-4A7347E2C00C}" presName="rootText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866F20-919C-475C-AA17-43A200ABD25C}" type="pres">
      <dgm:prSet presAssocID="{0196F8E0-3C4F-4D98-B5FD-4A7347E2C00C}" presName="rootConnector" presStyleLbl="node2" presStyleIdx="0" presStyleCnt="6"/>
      <dgm:spPr/>
      <dgm:t>
        <a:bodyPr/>
        <a:lstStyle/>
        <a:p>
          <a:endParaRPr lang="en-US"/>
        </a:p>
      </dgm:t>
    </dgm:pt>
    <dgm:pt modelId="{4D84CE9D-F822-4770-9DD0-DC473B923368}" type="pres">
      <dgm:prSet presAssocID="{0196F8E0-3C4F-4D98-B5FD-4A7347E2C00C}" presName="hierChild4" presStyleCnt="0"/>
      <dgm:spPr/>
    </dgm:pt>
    <dgm:pt modelId="{D9E8D903-C8BC-423F-82B8-C5AE25BBF0CD}" type="pres">
      <dgm:prSet presAssocID="{0196F8E0-3C4F-4D98-B5FD-4A7347E2C00C}" presName="hierChild5" presStyleCnt="0"/>
      <dgm:spPr/>
    </dgm:pt>
    <dgm:pt modelId="{DEBDC7AA-50B4-4120-8A4D-EBAB37E33F6B}" type="pres">
      <dgm:prSet presAssocID="{6F920456-72C7-4D24-9AA2-AB87F5881123}" presName="Name37" presStyleLbl="parChTrans1D2" presStyleIdx="1" presStyleCnt="6"/>
      <dgm:spPr/>
      <dgm:t>
        <a:bodyPr/>
        <a:lstStyle/>
        <a:p>
          <a:endParaRPr lang="en-US"/>
        </a:p>
      </dgm:t>
    </dgm:pt>
    <dgm:pt modelId="{F123BB35-89A3-461A-AA65-1FA801DEBD8B}" type="pres">
      <dgm:prSet presAssocID="{AF130364-422A-420D-A4B0-1947C16053B2}" presName="hierRoot2" presStyleCnt="0">
        <dgm:presLayoutVars>
          <dgm:hierBranch val="init"/>
        </dgm:presLayoutVars>
      </dgm:prSet>
      <dgm:spPr/>
    </dgm:pt>
    <dgm:pt modelId="{BE95C8A0-A3E1-47FC-A935-4057C72229C2}" type="pres">
      <dgm:prSet presAssocID="{AF130364-422A-420D-A4B0-1947C16053B2}" presName="rootComposite" presStyleCnt="0"/>
      <dgm:spPr/>
    </dgm:pt>
    <dgm:pt modelId="{3E43EE48-68BB-4BD5-8F37-2F3EEE9C9AE3}" type="pres">
      <dgm:prSet presAssocID="{AF130364-422A-420D-A4B0-1947C16053B2}" presName="rootText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473B0-73B8-4461-8F94-0EC93F86AEE7}" type="pres">
      <dgm:prSet presAssocID="{AF130364-422A-420D-A4B0-1947C16053B2}" presName="rootConnector" presStyleLbl="node2" presStyleIdx="1" presStyleCnt="6"/>
      <dgm:spPr/>
      <dgm:t>
        <a:bodyPr/>
        <a:lstStyle/>
        <a:p>
          <a:endParaRPr lang="en-US"/>
        </a:p>
      </dgm:t>
    </dgm:pt>
    <dgm:pt modelId="{12942ED6-A57F-40F4-B502-D93088EBE0F3}" type="pres">
      <dgm:prSet presAssocID="{AF130364-422A-420D-A4B0-1947C16053B2}" presName="hierChild4" presStyleCnt="0"/>
      <dgm:spPr/>
    </dgm:pt>
    <dgm:pt modelId="{3DCF5B9A-A353-4921-8B84-2A32F534FCFB}" type="pres">
      <dgm:prSet presAssocID="{AF130364-422A-420D-A4B0-1947C16053B2}" presName="hierChild5" presStyleCnt="0"/>
      <dgm:spPr/>
    </dgm:pt>
    <dgm:pt modelId="{D2558738-5062-4FAC-9A4D-9836554C5D4A}" type="pres">
      <dgm:prSet presAssocID="{176919AD-D5C4-4F11-A61D-B6530D885ADF}" presName="Name37" presStyleLbl="parChTrans1D2" presStyleIdx="2" presStyleCnt="6"/>
      <dgm:spPr/>
      <dgm:t>
        <a:bodyPr/>
        <a:lstStyle/>
        <a:p>
          <a:endParaRPr lang="en-US"/>
        </a:p>
      </dgm:t>
    </dgm:pt>
    <dgm:pt modelId="{91040778-45AA-49B1-B43F-8D37CF898C61}" type="pres">
      <dgm:prSet presAssocID="{AEDFF3BB-7CA2-46F7-BF3E-E4825FE97028}" presName="hierRoot2" presStyleCnt="0">
        <dgm:presLayoutVars>
          <dgm:hierBranch val="init"/>
        </dgm:presLayoutVars>
      </dgm:prSet>
      <dgm:spPr/>
    </dgm:pt>
    <dgm:pt modelId="{5A7F0506-7D90-44A3-BE63-A3EEB40C54DB}" type="pres">
      <dgm:prSet presAssocID="{AEDFF3BB-7CA2-46F7-BF3E-E4825FE97028}" presName="rootComposite" presStyleCnt="0"/>
      <dgm:spPr/>
    </dgm:pt>
    <dgm:pt modelId="{802FFB79-F930-4CBB-8FA2-BC295F115984}" type="pres">
      <dgm:prSet presAssocID="{AEDFF3BB-7CA2-46F7-BF3E-E4825FE97028}" presName="rootText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7B5678-606E-492C-BB16-B3080513ECCF}" type="pres">
      <dgm:prSet presAssocID="{AEDFF3BB-7CA2-46F7-BF3E-E4825FE97028}" presName="rootConnector" presStyleLbl="node2" presStyleIdx="2" presStyleCnt="6"/>
      <dgm:spPr/>
      <dgm:t>
        <a:bodyPr/>
        <a:lstStyle/>
        <a:p>
          <a:endParaRPr lang="en-US"/>
        </a:p>
      </dgm:t>
    </dgm:pt>
    <dgm:pt modelId="{0976EB41-3893-4AF0-A513-7A7548B15871}" type="pres">
      <dgm:prSet presAssocID="{AEDFF3BB-7CA2-46F7-BF3E-E4825FE97028}" presName="hierChild4" presStyleCnt="0"/>
      <dgm:spPr/>
    </dgm:pt>
    <dgm:pt modelId="{5FAB8AEE-0C7D-4B24-B8E9-FAA2ADB32CC0}" type="pres">
      <dgm:prSet presAssocID="{AEDFF3BB-7CA2-46F7-BF3E-E4825FE97028}" presName="hierChild5" presStyleCnt="0"/>
      <dgm:spPr/>
    </dgm:pt>
    <dgm:pt modelId="{7EC47E82-CC98-4202-8AF1-3E40F7F0E8D8}" type="pres">
      <dgm:prSet presAssocID="{93BB4562-D6EF-4C79-B83F-8DFB8EFD47DC}" presName="Name37" presStyleLbl="parChTrans1D2" presStyleIdx="3" presStyleCnt="6"/>
      <dgm:spPr/>
      <dgm:t>
        <a:bodyPr/>
        <a:lstStyle/>
        <a:p>
          <a:endParaRPr lang="en-US"/>
        </a:p>
      </dgm:t>
    </dgm:pt>
    <dgm:pt modelId="{18560AA8-5CD1-4C8C-B97B-C51BF16E860C}" type="pres">
      <dgm:prSet presAssocID="{EBB39828-125A-49DD-B50E-1B3E482AF5AB}" presName="hierRoot2" presStyleCnt="0">
        <dgm:presLayoutVars>
          <dgm:hierBranch val="init"/>
        </dgm:presLayoutVars>
      </dgm:prSet>
      <dgm:spPr/>
    </dgm:pt>
    <dgm:pt modelId="{677715AD-F66D-45F6-963F-ADD1086FA905}" type="pres">
      <dgm:prSet presAssocID="{EBB39828-125A-49DD-B50E-1B3E482AF5AB}" presName="rootComposite" presStyleCnt="0"/>
      <dgm:spPr/>
    </dgm:pt>
    <dgm:pt modelId="{DFC176F8-A870-4677-AC5E-803814929C94}" type="pres">
      <dgm:prSet presAssocID="{EBB39828-125A-49DD-B50E-1B3E482AF5AB}" presName="rootText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DB714D4-658B-4F41-B30E-6A3C1F6EE404}" type="pres">
      <dgm:prSet presAssocID="{EBB39828-125A-49DD-B50E-1B3E482AF5AB}" presName="rootConnector" presStyleLbl="node2" presStyleIdx="3" presStyleCnt="6"/>
      <dgm:spPr/>
      <dgm:t>
        <a:bodyPr/>
        <a:lstStyle/>
        <a:p>
          <a:endParaRPr lang="en-US"/>
        </a:p>
      </dgm:t>
    </dgm:pt>
    <dgm:pt modelId="{0AC101DB-0F1C-47A8-9DAC-4D789274A8C8}" type="pres">
      <dgm:prSet presAssocID="{EBB39828-125A-49DD-B50E-1B3E482AF5AB}" presName="hierChild4" presStyleCnt="0"/>
      <dgm:spPr/>
    </dgm:pt>
    <dgm:pt modelId="{316FA2EB-3C2E-4414-B662-58D5E080E6AC}" type="pres">
      <dgm:prSet presAssocID="{EBB39828-125A-49DD-B50E-1B3E482AF5AB}" presName="hierChild5" presStyleCnt="0"/>
      <dgm:spPr/>
    </dgm:pt>
    <dgm:pt modelId="{96803FAD-C19B-4E9D-B80C-EF6EFE9A79F5}" type="pres">
      <dgm:prSet presAssocID="{219BB065-2D22-4530-AF07-0A3338347340}" presName="Name37" presStyleLbl="parChTrans1D2" presStyleIdx="4" presStyleCnt="6"/>
      <dgm:spPr/>
      <dgm:t>
        <a:bodyPr/>
        <a:lstStyle/>
        <a:p>
          <a:endParaRPr lang="en-US"/>
        </a:p>
      </dgm:t>
    </dgm:pt>
    <dgm:pt modelId="{2836AE89-ABC7-4C8B-922B-E84EE805A3CC}" type="pres">
      <dgm:prSet presAssocID="{4FC1CBDE-9E06-4418-B4B7-89478B55198D}" presName="hierRoot2" presStyleCnt="0">
        <dgm:presLayoutVars>
          <dgm:hierBranch val="init"/>
        </dgm:presLayoutVars>
      </dgm:prSet>
      <dgm:spPr/>
    </dgm:pt>
    <dgm:pt modelId="{44ECE58C-446F-4734-9128-94BF64C2BC39}" type="pres">
      <dgm:prSet presAssocID="{4FC1CBDE-9E06-4418-B4B7-89478B55198D}" presName="rootComposite" presStyleCnt="0"/>
      <dgm:spPr/>
    </dgm:pt>
    <dgm:pt modelId="{30536746-90AD-4C11-907E-B5886E0345A4}" type="pres">
      <dgm:prSet presAssocID="{4FC1CBDE-9E06-4418-B4B7-89478B55198D}" presName="rootText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D709706-6E66-4F2D-AB51-EB4010420DC0}" type="pres">
      <dgm:prSet presAssocID="{4FC1CBDE-9E06-4418-B4B7-89478B55198D}" presName="rootConnector" presStyleLbl="node2" presStyleIdx="4" presStyleCnt="6"/>
      <dgm:spPr/>
      <dgm:t>
        <a:bodyPr/>
        <a:lstStyle/>
        <a:p>
          <a:endParaRPr lang="en-US"/>
        </a:p>
      </dgm:t>
    </dgm:pt>
    <dgm:pt modelId="{BAD984C1-625C-443B-A54A-CF401E343874}" type="pres">
      <dgm:prSet presAssocID="{4FC1CBDE-9E06-4418-B4B7-89478B55198D}" presName="hierChild4" presStyleCnt="0"/>
      <dgm:spPr/>
    </dgm:pt>
    <dgm:pt modelId="{A5C6CFC8-AA5B-4BDE-8C31-39E8DEFFF724}" type="pres">
      <dgm:prSet presAssocID="{4FC1CBDE-9E06-4418-B4B7-89478B55198D}" presName="hierChild5" presStyleCnt="0"/>
      <dgm:spPr/>
    </dgm:pt>
    <dgm:pt modelId="{3C65CBE6-1BCC-465E-85A9-46E714BFBA9C}" type="pres">
      <dgm:prSet presAssocID="{F72F32BC-2F01-4432-9E4F-85EEC334A35B}" presName="Name37" presStyleLbl="parChTrans1D2" presStyleIdx="5" presStyleCnt="6"/>
      <dgm:spPr/>
      <dgm:t>
        <a:bodyPr/>
        <a:lstStyle/>
        <a:p>
          <a:endParaRPr lang="en-US"/>
        </a:p>
      </dgm:t>
    </dgm:pt>
    <dgm:pt modelId="{CDBB4781-2B6A-479C-BF96-EB6E1675BE97}" type="pres">
      <dgm:prSet presAssocID="{8120B575-44A2-497A-8C49-12949AEF049D}" presName="hierRoot2" presStyleCnt="0">
        <dgm:presLayoutVars>
          <dgm:hierBranch val="init"/>
        </dgm:presLayoutVars>
      </dgm:prSet>
      <dgm:spPr/>
    </dgm:pt>
    <dgm:pt modelId="{57909809-ECBA-4F5E-86EC-7F9AA473D68F}" type="pres">
      <dgm:prSet presAssocID="{8120B575-44A2-497A-8C49-12949AEF049D}" presName="rootComposite" presStyleCnt="0"/>
      <dgm:spPr/>
    </dgm:pt>
    <dgm:pt modelId="{51A69F28-E977-499F-8DF2-A28E1C27BC76}" type="pres">
      <dgm:prSet presAssocID="{8120B575-44A2-497A-8C49-12949AEF049D}" presName="rootText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C63C2A-4B68-4E98-90C6-E026A9E7C99B}" type="pres">
      <dgm:prSet presAssocID="{8120B575-44A2-497A-8C49-12949AEF049D}" presName="rootConnector" presStyleLbl="node2" presStyleIdx="5" presStyleCnt="6"/>
      <dgm:spPr/>
      <dgm:t>
        <a:bodyPr/>
        <a:lstStyle/>
        <a:p>
          <a:endParaRPr lang="en-US"/>
        </a:p>
      </dgm:t>
    </dgm:pt>
    <dgm:pt modelId="{754F7510-91C5-48D6-BFF5-54253690412E}" type="pres">
      <dgm:prSet presAssocID="{8120B575-44A2-497A-8C49-12949AEF049D}" presName="hierChild4" presStyleCnt="0"/>
      <dgm:spPr/>
    </dgm:pt>
    <dgm:pt modelId="{B6FB9C4D-6AE6-45CE-B576-1330DBD3BD90}" type="pres">
      <dgm:prSet presAssocID="{8120B575-44A2-497A-8C49-12949AEF049D}" presName="hierChild5" presStyleCnt="0"/>
      <dgm:spPr/>
    </dgm:pt>
    <dgm:pt modelId="{C988FF27-A29F-4AFB-8EB1-FD12430BC269}" type="pres">
      <dgm:prSet presAssocID="{64DC6C18-C9DD-47B0-91FF-8571F8E9D336}" presName="hierChild3" presStyleCnt="0"/>
      <dgm:spPr/>
    </dgm:pt>
  </dgm:ptLst>
  <dgm:cxnLst>
    <dgm:cxn modelId="{DD970413-8972-4CBF-8C81-5BD835E06DC4}" type="presOf" srcId="{64DC6C18-C9DD-47B0-91FF-8571F8E9D336}" destId="{0D327154-1238-40FB-9195-E08C763881C3}" srcOrd="1" destOrd="0" presId="urn:microsoft.com/office/officeart/2005/8/layout/orgChart1"/>
    <dgm:cxn modelId="{AD58A161-641D-447A-A025-34F7DD03DBA1}" type="presOf" srcId="{8120B575-44A2-497A-8C49-12949AEF049D}" destId="{F4C63C2A-4B68-4E98-90C6-E026A9E7C99B}" srcOrd="1" destOrd="0" presId="urn:microsoft.com/office/officeart/2005/8/layout/orgChart1"/>
    <dgm:cxn modelId="{83772C75-9B91-4FB9-A65E-D4577DFF092D}" srcId="{64DC6C18-C9DD-47B0-91FF-8571F8E9D336}" destId="{4FC1CBDE-9E06-4418-B4B7-89478B55198D}" srcOrd="4" destOrd="0" parTransId="{219BB065-2D22-4530-AF07-0A3338347340}" sibTransId="{5DC7EC9B-D94E-4215-A730-038BA4ADBB52}"/>
    <dgm:cxn modelId="{09A2264F-4E87-4405-9D3B-FCFB0389D98B}" srcId="{0AC39A12-6DF7-4C8A-9FC5-A0A138204C58}" destId="{64DC6C18-C9DD-47B0-91FF-8571F8E9D336}" srcOrd="0" destOrd="0" parTransId="{BCC13412-D22E-4A25-A2EC-ABCB6770EAC6}" sibTransId="{9686814E-1085-4773-A23B-DF88624A0C95}"/>
    <dgm:cxn modelId="{0018FEBA-51B3-4988-9B0D-C347EE5F1F40}" type="presOf" srcId="{5944B348-D253-4D91-9800-2404E7600EFF}" destId="{47A50144-C794-4AEF-8136-EFCEE2138740}" srcOrd="0" destOrd="0" presId="urn:microsoft.com/office/officeart/2005/8/layout/orgChart1"/>
    <dgm:cxn modelId="{F8EB3CFF-4EF0-4D02-9F18-A4023B0ECAFD}" type="presOf" srcId="{176919AD-D5C4-4F11-A61D-B6530D885ADF}" destId="{D2558738-5062-4FAC-9A4D-9836554C5D4A}" srcOrd="0" destOrd="0" presId="urn:microsoft.com/office/officeart/2005/8/layout/orgChart1"/>
    <dgm:cxn modelId="{31DE6DF6-E777-42D6-A251-594961C57A84}" srcId="{64DC6C18-C9DD-47B0-91FF-8571F8E9D336}" destId="{EBB39828-125A-49DD-B50E-1B3E482AF5AB}" srcOrd="3" destOrd="0" parTransId="{93BB4562-D6EF-4C79-B83F-8DFB8EFD47DC}" sibTransId="{6D60D952-2346-44C2-9CE8-C1C849357D46}"/>
    <dgm:cxn modelId="{C0376054-2F00-4CE1-ACA5-66B4231491CC}" type="presOf" srcId="{0AC39A12-6DF7-4C8A-9FC5-A0A138204C58}" destId="{06AD46D0-6717-4CDD-BD2D-AB79DC73378B}" srcOrd="0" destOrd="0" presId="urn:microsoft.com/office/officeart/2005/8/layout/orgChart1"/>
    <dgm:cxn modelId="{5FC236BC-51CD-42F8-8887-959527D20843}" type="presOf" srcId="{AF130364-422A-420D-A4B0-1947C16053B2}" destId="{5EC473B0-73B8-4461-8F94-0EC93F86AEE7}" srcOrd="1" destOrd="0" presId="urn:microsoft.com/office/officeart/2005/8/layout/orgChart1"/>
    <dgm:cxn modelId="{95A791D5-EC21-416D-8BDC-461FBC8221DC}" type="presOf" srcId="{0196F8E0-3C4F-4D98-B5FD-4A7347E2C00C}" destId="{2379CFEA-1B93-4DB6-984A-B3A133DBCD7D}" srcOrd="0" destOrd="0" presId="urn:microsoft.com/office/officeart/2005/8/layout/orgChart1"/>
    <dgm:cxn modelId="{CFE27C4C-9EF2-4203-B038-31F2C135509B}" type="presOf" srcId="{F72F32BC-2F01-4432-9E4F-85EEC334A35B}" destId="{3C65CBE6-1BCC-465E-85A9-46E714BFBA9C}" srcOrd="0" destOrd="0" presId="urn:microsoft.com/office/officeart/2005/8/layout/orgChart1"/>
    <dgm:cxn modelId="{70FB1C8F-EBD0-44A1-9884-966BD97CA9D8}" type="presOf" srcId="{EBB39828-125A-49DD-B50E-1B3E482AF5AB}" destId="{DFC176F8-A870-4677-AC5E-803814929C94}" srcOrd="0" destOrd="0" presId="urn:microsoft.com/office/officeart/2005/8/layout/orgChart1"/>
    <dgm:cxn modelId="{E0B248A2-9533-4901-8FAB-B602247364E4}" type="presOf" srcId="{8120B575-44A2-497A-8C49-12949AEF049D}" destId="{51A69F28-E977-499F-8DF2-A28E1C27BC76}" srcOrd="0" destOrd="0" presId="urn:microsoft.com/office/officeart/2005/8/layout/orgChart1"/>
    <dgm:cxn modelId="{35FCAF36-1DD0-4655-9D47-E0C4DCB08303}" srcId="{64DC6C18-C9DD-47B0-91FF-8571F8E9D336}" destId="{8120B575-44A2-497A-8C49-12949AEF049D}" srcOrd="5" destOrd="0" parTransId="{F72F32BC-2F01-4432-9E4F-85EEC334A35B}" sibTransId="{1D7C5AC1-0D24-492A-A0DA-369C0CC0DF57}"/>
    <dgm:cxn modelId="{ADC9109A-FF49-4EAE-A5E5-4C272D2BD09D}" type="presOf" srcId="{219BB065-2D22-4530-AF07-0A3338347340}" destId="{96803FAD-C19B-4E9D-B80C-EF6EFE9A79F5}" srcOrd="0" destOrd="0" presId="urn:microsoft.com/office/officeart/2005/8/layout/orgChart1"/>
    <dgm:cxn modelId="{6A75841E-9843-4B91-9484-EA53417BBD6F}" srcId="{64DC6C18-C9DD-47B0-91FF-8571F8E9D336}" destId="{0196F8E0-3C4F-4D98-B5FD-4A7347E2C00C}" srcOrd="0" destOrd="0" parTransId="{5944B348-D253-4D91-9800-2404E7600EFF}" sibTransId="{A4D33219-5827-47EF-99C2-DE39E4789DE8}"/>
    <dgm:cxn modelId="{B7D1A065-4F54-4595-8D46-47EEE7DBAFDB}" type="presOf" srcId="{0196F8E0-3C4F-4D98-B5FD-4A7347E2C00C}" destId="{1F866F20-919C-475C-AA17-43A200ABD25C}" srcOrd="1" destOrd="0" presId="urn:microsoft.com/office/officeart/2005/8/layout/orgChart1"/>
    <dgm:cxn modelId="{EC699FE0-439E-446B-8FFD-6153A212E3A6}" type="presOf" srcId="{AEDFF3BB-7CA2-46F7-BF3E-E4825FE97028}" destId="{802FFB79-F930-4CBB-8FA2-BC295F115984}" srcOrd="0" destOrd="0" presId="urn:microsoft.com/office/officeart/2005/8/layout/orgChart1"/>
    <dgm:cxn modelId="{C9CB345F-6ED0-4DC9-AD8C-AABEE47FFB31}" srcId="{64DC6C18-C9DD-47B0-91FF-8571F8E9D336}" destId="{AF130364-422A-420D-A4B0-1947C16053B2}" srcOrd="1" destOrd="0" parTransId="{6F920456-72C7-4D24-9AA2-AB87F5881123}" sibTransId="{64B541F5-1C92-4A9C-A049-4BF575526DB7}"/>
    <dgm:cxn modelId="{582D1665-C93C-47D5-84BD-995C80C04CF6}" type="presOf" srcId="{AF130364-422A-420D-A4B0-1947C16053B2}" destId="{3E43EE48-68BB-4BD5-8F37-2F3EEE9C9AE3}" srcOrd="0" destOrd="0" presId="urn:microsoft.com/office/officeart/2005/8/layout/orgChart1"/>
    <dgm:cxn modelId="{FD4FE2A4-EC2E-4498-BF43-5ED04AB0EDC6}" srcId="{64DC6C18-C9DD-47B0-91FF-8571F8E9D336}" destId="{AEDFF3BB-7CA2-46F7-BF3E-E4825FE97028}" srcOrd="2" destOrd="0" parTransId="{176919AD-D5C4-4F11-A61D-B6530D885ADF}" sibTransId="{E4D0404D-F850-4961-9B67-6EF931521DD3}"/>
    <dgm:cxn modelId="{C76C5A05-47AF-423E-8DB1-4146950C5FDF}" type="presOf" srcId="{4FC1CBDE-9E06-4418-B4B7-89478B55198D}" destId="{30536746-90AD-4C11-907E-B5886E0345A4}" srcOrd="0" destOrd="0" presId="urn:microsoft.com/office/officeart/2005/8/layout/orgChart1"/>
    <dgm:cxn modelId="{2DD93DC7-4D7B-468E-859E-8DEDBE737D39}" type="presOf" srcId="{4FC1CBDE-9E06-4418-B4B7-89478B55198D}" destId="{0D709706-6E66-4F2D-AB51-EB4010420DC0}" srcOrd="1" destOrd="0" presId="urn:microsoft.com/office/officeart/2005/8/layout/orgChart1"/>
    <dgm:cxn modelId="{3ADC27C2-9B71-419C-A543-F51CA3EE6575}" type="presOf" srcId="{EBB39828-125A-49DD-B50E-1B3E482AF5AB}" destId="{8DB714D4-658B-4F41-B30E-6A3C1F6EE404}" srcOrd="1" destOrd="0" presId="urn:microsoft.com/office/officeart/2005/8/layout/orgChart1"/>
    <dgm:cxn modelId="{F556DCD8-2523-4C11-B8BD-C061246F1631}" type="presOf" srcId="{64DC6C18-C9DD-47B0-91FF-8571F8E9D336}" destId="{2AC18C46-A440-47D8-BB66-D33E52DFAEE8}" srcOrd="0" destOrd="0" presId="urn:microsoft.com/office/officeart/2005/8/layout/orgChart1"/>
    <dgm:cxn modelId="{03899545-17C5-468B-9303-BB4C089EBD63}" type="presOf" srcId="{AEDFF3BB-7CA2-46F7-BF3E-E4825FE97028}" destId="{297B5678-606E-492C-BB16-B3080513ECCF}" srcOrd="1" destOrd="0" presId="urn:microsoft.com/office/officeart/2005/8/layout/orgChart1"/>
    <dgm:cxn modelId="{92366498-20CE-4EB9-98AE-876607A97AEC}" type="presOf" srcId="{6F920456-72C7-4D24-9AA2-AB87F5881123}" destId="{DEBDC7AA-50B4-4120-8A4D-EBAB37E33F6B}" srcOrd="0" destOrd="0" presId="urn:microsoft.com/office/officeart/2005/8/layout/orgChart1"/>
    <dgm:cxn modelId="{90E9C295-BBBC-4291-8F29-C1650DC752AC}" type="presOf" srcId="{93BB4562-D6EF-4C79-B83F-8DFB8EFD47DC}" destId="{7EC47E82-CC98-4202-8AF1-3E40F7F0E8D8}" srcOrd="0" destOrd="0" presId="urn:microsoft.com/office/officeart/2005/8/layout/orgChart1"/>
    <dgm:cxn modelId="{819017A6-212E-4358-8128-3FE0CDA323D8}" type="presParOf" srcId="{06AD46D0-6717-4CDD-BD2D-AB79DC73378B}" destId="{C24FE64D-B7EC-43E7-AD28-45429A452D07}" srcOrd="0" destOrd="0" presId="urn:microsoft.com/office/officeart/2005/8/layout/orgChart1"/>
    <dgm:cxn modelId="{F3F036F2-7AAB-429B-B97F-CFDA0B631C70}" type="presParOf" srcId="{C24FE64D-B7EC-43E7-AD28-45429A452D07}" destId="{CF5FA22E-0FB4-44AD-A9CD-805F850C6D8E}" srcOrd="0" destOrd="0" presId="urn:microsoft.com/office/officeart/2005/8/layout/orgChart1"/>
    <dgm:cxn modelId="{101A9F79-8A80-479C-A7C9-F006480212F6}" type="presParOf" srcId="{CF5FA22E-0FB4-44AD-A9CD-805F850C6D8E}" destId="{2AC18C46-A440-47D8-BB66-D33E52DFAEE8}" srcOrd="0" destOrd="0" presId="urn:microsoft.com/office/officeart/2005/8/layout/orgChart1"/>
    <dgm:cxn modelId="{637F1702-863D-4429-9CD1-05525A244A69}" type="presParOf" srcId="{CF5FA22E-0FB4-44AD-A9CD-805F850C6D8E}" destId="{0D327154-1238-40FB-9195-E08C763881C3}" srcOrd="1" destOrd="0" presId="urn:microsoft.com/office/officeart/2005/8/layout/orgChart1"/>
    <dgm:cxn modelId="{0A124F0A-1319-4083-9623-09204A9B3B5A}" type="presParOf" srcId="{C24FE64D-B7EC-43E7-AD28-45429A452D07}" destId="{7E44F5D0-6A1A-4789-9836-BE17B7D199DE}" srcOrd="1" destOrd="0" presId="urn:microsoft.com/office/officeart/2005/8/layout/orgChart1"/>
    <dgm:cxn modelId="{3A4B2DD1-E4A3-4524-8185-BA218F88F26C}" type="presParOf" srcId="{7E44F5D0-6A1A-4789-9836-BE17B7D199DE}" destId="{47A50144-C794-4AEF-8136-EFCEE2138740}" srcOrd="0" destOrd="0" presId="urn:microsoft.com/office/officeart/2005/8/layout/orgChart1"/>
    <dgm:cxn modelId="{1D042DB4-D772-4820-9613-64D3E79BC17A}" type="presParOf" srcId="{7E44F5D0-6A1A-4789-9836-BE17B7D199DE}" destId="{A80F4190-C7D6-4FE6-90E6-1BEAAC6BF2B7}" srcOrd="1" destOrd="0" presId="urn:microsoft.com/office/officeart/2005/8/layout/orgChart1"/>
    <dgm:cxn modelId="{1ABC1C55-5765-4F2C-BE6B-418D64CD3736}" type="presParOf" srcId="{A80F4190-C7D6-4FE6-90E6-1BEAAC6BF2B7}" destId="{57ECF526-86A2-45E8-9482-E19E5080D889}" srcOrd="0" destOrd="0" presId="urn:microsoft.com/office/officeart/2005/8/layout/orgChart1"/>
    <dgm:cxn modelId="{1DF9DB74-CAC4-4A62-85FC-280689022A97}" type="presParOf" srcId="{57ECF526-86A2-45E8-9482-E19E5080D889}" destId="{2379CFEA-1B93-4DB6-984A-B3A133DBCD7D}" srcOrd="0" destOrd="0" presId="urn:microsoft.com/office/officeart/2005/8/layout/orgChart1"/>
    <dgm:cxn modelId="{333A8396-1082-4A35-813A-92D54239C6A4}" type="presParOf" srcId="{57ECF526-86A2-45E8-9482-E19E5080D889}" destId="{1F866F20-919C-475C-AA17-43A200ABD25C}" srcOrd="1" destOrd="0" presId="urn:microsoft.com/office/officeart/2005/8/layout/orgChart1"/>
    <dgm:cxn modelId="{2EBFB7F6-D767-4E9B-A332-CDDD608EB289}" type="presParOf" srcId="{A80F4190-C7D6-4FE6-90E6-1BEAAC6BF2B7}" destId="{4D84CE9D-F822-4770-9DD0-DC473B923368}" srcOrd="1" destOrd="0" presId="urn:microsoft.com/office/officeart/2005/8/layout/orgChart1"/>
    <dgm:cxn modelId="{8B912448-5704-41BE-B5C3-BF9C12E67CBE}" type="presParOf" srcId="{A80F4190-C7D6-4FE6-90E6-1BEAAC6BF2B7}" destId="{D9E8D903-C8BC-423F-82B8-C5AE25BBF0CD}" srcOrd="2" destOrd="0" presId="urn:microsoft.com/office/officeart/2005/8/layout/orgChart1"/>
    <dgm:cxn modelId="{937C9278-5767-4302-B610-6A50EAAB7834}" type="presParOf" srcId="{7E44F5D0-6A1A-4789-9836-BE17B7D199DE}" destId="{DEBDC7AA-50B4-4120-8A4D-EBAB37E33F6B}" srcOrd="2" destOrd="0" presId="urn:microsoft.com/office/officeart/2005/8/layout/orgChart1"/>
    <dgm:cxn modelId="{4356F61B-D26B-4EBC-8785-22344AA02657}" type="presParOf" srcId="{7E44F5D0-6A1A-4789-9836-BE17B7D199DE}" destId="{F123BB35-89A3-461A-AA65-1FA801DEBD8B}" srcOrd="3" destOrd="0" presId="urn:microsoft.com/office/officeart/2005/8/layout/orgChart1"/>
    <dgm:cxn modelId="{06188ED8-FCAE-4D9D-B3C7-BC2853BEB2AD}" type="presParOf" srcId="{F123BB35-89A3-461A-AA65-1FA801DEBD8B}" destId="{BE95C8A0-A3E1-47FC-A935-4057C72229C2}" srcOrd="0" destOrd="0" presId="urn:microsoft.com/office/officeart/2005/8/layout/orgChart1"/>
    <dgm:cxn modelId="{1F649DC9-68B8-41A0-8A55-0DB6AAB9E644}" type="presParOf" srcId="{BE95C8A0-A3E1-47FC-A935-4057C72229C2}" destId="{3E43EE48-68BB-4BD5-8F37-2F3EEE9C9AE3}" srcOrd="0" destOrd="0" presId="urn:microsoft.com/office/officeart/2005/8/layout/orgChart1"/>
    <dgm:cxn modelId="{EE2A053D-AEB9-43E0-85AE-0968B02FE37D}" type="presParOf" srcId="{BE95C8A0-A3E1-47FC-A935-4057C72229C2}" destId="{5EC473B0-73B8-4461-8F94-0EC93F86AEE7}" srcOrd="1" destOrd="0" presId="urn:microsoft.com/office/officeart/2005/8/layout/orgChart1"/>
    <dgm:cxn modelId="{0B8C02F9-8B23-40E0-BEF0-116535B4D87D}" type="presParOf" srcId="{F123BB35-89A3-461A-AA65-1FA801DEBD8B}" destId="{12942ED6-A57F-40F4-B502-D93088EBE0F3}" srcOrd="1" destOrd="0" presId="urn:microsoft.com/office/officeart/2005/8/layout/orgChart1"/>
    <dgm:cxn modelId="{4A3EFDA5-8897-4D57-984E-E6779CE561D1}" type="presParOf" srcId="{F123BB35-89A3-461A-AA65-1FA801DEBD8B}" destId="{3DCF5B9A-A353-4921-8B84-2A32F534FCFB}" srcOrd="2" destOrd="0" presId="urn:microsoft.com/office/officeart/2005/8/layout/orgChart1"/>
    <dgm:cxn modelId="{6EB6240A-E3AF-46B9-BE94-197DCDAD14FD}" type="presParOf" srcId="{7E44F5D0-6A1A-4789-9836-BE17B7D199DE}" destId="{D2558738-5062-4FAC-9A4D-9836554C5D4A}" srcOrd="4" destOrd="0" presId="urn:microsoft.com/office/officeart/2005/8/layout/orgChart1"/>
    <dgm:cxn modelId="{B327FF0A-0815-4176-875B-FC53C3A4EDE4}" type="presParOf" srcId="{7E44F5D0-6A1A-4789-9836-BE17B7D199DE}" destId="{91040778-45AA-49B1-B43F-8D37CF898C61}" srcOrd="5" destOrd="0" presId="urn:microsoft.com/office/officeart/2005/8/layout/orgChart1"/>
    <dgm:cxn modelId="{58AA2CE0-251E-4AA7-97B9-82C833438190}" type="presParOf" srcId="{91040778-45AA-49B1-B43F-8D37CF898C61}" destId="{5A7F0506-7D90-44A3-BE63-A3EEB40C54DB}" srcOrd="0" destOrd="0" presId="urn:microsoft.com/office/officeart/2005/8/layout/orgChart1"/>
    <dgm:cxn modelId="{B913E987-0DD3-47D0-B3CF-E4F204C9D37A}" type="presParOf" srcId="{5A7F0506-7D90-44A3-BE63-A3EEB40C54DB}" destId="{802FFB79-F930-4CBB-8FA2-BC295F115984}" srcOrd="0" destOrd="0" presId="urn:microsoft.com/office/officeart/2005/8/layout/orgChart1"/>
    <dgm:cxn modelId="{A64B512C-E942-4B8C-BCD9-D623F6325876}" type="presParOf" srcId="{5A7F0506-7D90-44A3-BE63-A3EEB40C54DB}" destId="{297B5678-606E-492C-BB16-B3080513ECCF}" srcOrd="1" destOrd="0" presId="urn:microsoft.com/office/officeart/2005/8/layout/orgChart1"/>
    <dgm:cxn modelId="{4F8C362A-ABCE-4D0F-891B-96641DA36A3D}" type="presParOf" srcId="{91040778-45AA-49B1-B43F-8D37CF898C61}" destId="{0976EB41-3893-4AF0-A513-7A7548B15871}" srcOrd="1" destOrd="0" presId="urn:microsoft.com/office/officeart/2005/8/layout/orgChart1"/>
    <dgm:cxn modelId="{473075BA-9C0B-4405-A972-8F13E52531B3}" type="presParOf" srcId="{91040778-45AA-49B1-B43F-8D37CF898C61}" destId="{5FAB8AEE-0C7D-4B24-B8E9-FAA2ADB32CC0}" srcOrd="2" destOrd="0" presId="urn:microsoft.com/office/officeart/2005/8/layout/orgChart1"/>
    <dgm:cxn modelId="{3607062B-B813-439F-B38A-C6730714342E}" type="presParOf" srcId="{7E44F5D0-6A1A-4789-9836-BE17B7D199DE}" destId="{7EC47E82-CC98-4202-8AF1-3E40F7F0E8D8}" srcOrd="6" destOrd="0" presId="urn:microsoft.com/office/officeart/2005/8/layout/orgChart1"/>
    <dgm:cxn modelId="{8B7D9609-B91C-4C75-ACE2-EAC4D4ADAF79}" type="presParOf" srcId="{7E44F5D0-6A1A-4789-9836-BE17B7D199DE}" destId="{18560AA8-5CD1-4C8C-B97B-C51BF16E860C}" srcOrd="7" destOrd="0" presId="urn:microsoft.com/office/officeart/2005/8/layout/orgChart1"/>
    <dgm:cxn modelId="{B3C8C6CB-C265-40DE-832D-17659DDE2525}" type="presParOf" srcId="{18560AA8-5CD1-4C8C-B97B-C51BF16E860C}" destId="{677715AD-F66D-45F6-963F-ADD1086FA905}" srcOrd="0" destOrd="0" presId="urn:microsoft.com/office/officeart/2005/8/layout/orgChart1"/>
    <dgm:cxn modelId="{56C90553-FE82-45A0-A1FD-252BA13FDEA7}" type="presParOf" srcId="{677715AD-F66D-45F6-963F-ADD1086FA905}" destId="{DFC176F8-A870-4677-AC5E-803814929C94}" srcOrd="0" destOrd="0" presId="urn:microsoft.com/office/officeart/2005/8/layout/orgChart1"/>
    <dgm:cxn modelId="{05034958-E82F-41D2-BFF1-CCB9E0C41C02}" type="presParOf" srcId="{677715AD-F66D-45F6-963F-ADD1086FA905}" destId="{8DB714D4-658B-4F41-B30E-6A3C1F6EE404}" srcOrd="1" destOrd="0" presId="urn:microsoft.com/office/officeart/2005/8/layout/orgChart1"/>
    <dgm:cxn modelId="{6FB021A0-C81F-46EB-AB2C-5FADE338CA43}" type="presParOf" srcId="{18560AA8-5CD1-4C8C-B97B-C51BF16E860C}" destId="{0AC101DB-0F1C-47A8-9DAC-4D789274A8C8}" srcOrd="1" destOrd="0" presId="urn:microsoft.com/office/officeart/2005/8/layout/orgChart1"/>
    <dgm:cxn modelId="{E3A68364-68F7-4334-A6FC-18A2C796B7C7}" type="presParOf" srcId="{18560AA8-5CD1-4C8C-B97B-C51BF16E860C}" destId="{316FA2EB-3C2E-4414-B662-58D5E080E6AC}" srcOrd="2" destOrd="0" presId="urn:microsoft.com/office/officeart/2005/8/layout/orgChart1"/>
    <dgm:cxn modelId="{1B62F17B-DABA-4700-AEB6-8015EE18BDC5}" type="presParOf" srcId="{7E44F5D0-6A1A-4789-9836-BE17B7D199DE}" destId="{96803FAD-C19B-4E9D-B80C-EF6EFE9A79F5}" srcOrd="8" destOrd="0" presId="urn:microsoft.com/office/officeart/2005/8/layout/orgChart1"/>
    <dgm:cxn modelId="{62A704EA-CF0A-41E1-BAAC-51F2D9019968}" type="presParOf" srcId="{7E44F5D0-6A1A-4789-9836-BE17B7D199DE}" destId="{2836AE89-ABC7-4C8B-922B-E84EE805A3CC}" srcOrd="9" destOrd="0" presId="urn:microsoft.com/office/officeart/2005/8/layout/orgChart1"/>
    <dgm:cxn modelId="{7F5E10C7-2CF9-46D9-813F-49EB86A512CE}" type="presParOf" srcId="{2836AE89-ABC7-4C8B-922B-E84EE805A3CC}" destId="{44ECE58C-446F-4734-9128-94BF64C2BC39}" srcOrd="0" destOrd="0" presId="urn:microsoft.com/office/officeart/2005/8/layout/orgChart1"/>
    <dgm:cxn modelId="{D02E5C20-795F-4A1A-82E2-AE82BBF19A75}" type="presParOf" srcId="{44ECE58C-446F-4734-9128-94BF64C2BC39}" destId="{30536746-90AD-4C11-907E-B5886E0345A4}" srcOrd="0" destOrd="0" presId="urn:microsoft.com/office/officeart/2005/8/layout/orgChart1"/>
    <dgm:cxn modelId="{F795CC3B-247B-4FF5-A914-5FF905CE898E}" type="presParOf" srcId="{44ECE58C-446F-4734-9128-94BF64C2BC39}" destId="{0D709706-6E66-4F2D-AB51-EB4010420DC0}" srcOrd="1" destOrd="0" presId="urn:microsoft.com/office/officeart/2005/8/layout/orgChart1"/>
    <dgm:cxn modelId="{82E61CDC-8FEF-4295-B6FB-401578D462BE}" type="presParOf" srcId="{2836AE89-ABC7-4C8B-922B-E84EE805A3CC}" destId="{BAD984C1-625C-443B-A54A-CF401E343874}" srcOrd="1" destOrd="0" presId="urn:microsoft.com/office/officeart/2005/8/layout/orgChart1"/>
    <dgm:cxn modelId="{AD2024A6-4D4A-46AE-8B16-EA027613454D}" type="presParOf" srcId="{2836AE89-ABC7-4C8B-922B-E84EE805A3CC}" destId="{A5C6CFC8-AA5B-4BDE-8C31-39E8DEFFF724}" srcOrd="2" destOrd="0" presId="urn:microsoft.com/office/officeart/2005/8/layout/orgChart1"/>
    <dgm:cxn modelId="{179FC3FA-98C0-4BE7-97C3-8C420031B405}" type="presParOf" srcId="{7E44F5D0-6A1A-4789-9836-BE17B7D199DE}" destId="{3C65CBE6-1BCC-465E-85A9-46E714BFBA9C}" srcOrd="10" destOrd="0" presId="urn:microsoft.com/office/officeart/2005/8/layout/orgChart1"/>
    <dgm:cxn modelId="{E8C303AB-F461-4218-BA8C-07AFC29B8C95}" type="presParOf" srcId="{7E44F5D0-6A1A-4789-9836-BE17B7D199DE}" destId="{CDBB4781-2B6A-479C-BF96-EB6E1675BE97}" srcOrd="11" destOrd="0" presId="urn:microsoft.com/office/officeart/2005/8/layout/orgChart1"/>
    <dgm:cxn modelId="{2EF37F66-3CE3-4571-9CA7-2B5ABCC75D83}" type="presParOf" srcId="{CDBB4781-2B6A-479C-BF96-EB6E1675BE97}" destId="{57909809-ECBA-4F5E-86EC-7F9AA473D68F}" srcOrd="0" destOrd="0" presId="urn:microsoft.com/office/officeart/2005/8/layout/orgChart1"/>
    <dgm:cxn modelId="{75DDDA25-F4DD-4C9E-9B4A-030A25DC1F90}" type="presParOf" srcId="{57909809-ECBA-4F5E-86EC-7F9AA473D68F}" destId="{51A69F28-E977-499F-8DF2-A28E1C27BC76}" srcOrd="0" destOrd="0" presId="urn:microsoft.com/office/officeart/2005/8/layout/orgChart1"/>
    <dgm:cxn modelId="{C5138AE1-8421-4B1C-861E-EF4B23F4CCE2}" type="presParOf" srcId="{57909809-ECBA-4F5E-86EC-7F9AA473D68F}" destId="{F4C63C2A-4B68-4E98-90C6-E026A9E7C99B}" srcOrd="1" destOrd="0" presId="urn:microsoft.com/office/officeart/2005/8/layout/orgChart1"/>
    <dgm:cxn modelId="{1190F3AC-90EE-47E1-993F-1EC681A8B2C1}" type="presParOf" srcId="{CDBB4781-2B6A-479C-BF96-EB6E1675BE97}" destId="{754F7510-91C5-48D6-BFF5-54253690412E}" srcOrd="1" destOrd="0" presId="urn:microsoft.com/office/officeart/2005/8/layout/orgChart1"/>
    <dgm:cxn modelId="{2A1C9DCD-7BCC-45F1-AF8F-5B41A6701E45}" type="presParOf" srcId="{CDBB4781-2B6A-479C-BF96-EB6E1675BE97}" destId="{B6FB9C4D-6AE6-45CE-B576-1330DBD3BD90}" srcOrd="2" destOrd="0" presId="urn:microsoft.com/office/officeart/2005/8/layout/orgChart1"/>
    <dgm:cxn modelId="{620BB313-6569-424B-B268-1A8BE13523B3}" type="presParOf" srcId="{C24FE64D-B7EC-43E7-AD28-45429A452D07}" destId="{C988FF27-A29F-4AFB-8EB1-FD12430BC26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65CBE6-1BCC-465E-85A9-46E714BFBA9C}">
      <dsp:nvSpPr>
        <dsp:cNvPr id="0" name=""/>
        <dsp:cNvSpPr/>
      </dsp:nvSpPr>
      <dsp:spPr>
        <a:xfrm>
          <a:off x="4271190" y="564008"/>
          <a:ext cx="3435013" cy="2389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580"/>
              </a:lnTo>
              <a:lnTo>
                <a:pt x="3435013" y="119580"/>
              </a:lnTo>
              <a:lnTo>
                <a:pt x="3435013" y="2389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803FAD-C19B-4E9D-B80C-EF6EFE9A79F5}">
      <dsp:nvSpPr>
        <dsp:cNvPr id="0" name=""/>
        <dsp:cNvSpPr/>
      </dsp:nvSpPr>
      <dsp:spPr>
        <a:xfrm>
          <a:off x="4271190" y="564008"/>
          <a:ext cx="2059412" cy="2389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580"/>
              </a:lnTo>
              <a:lnTo>
                <a:pt x="2059412" y="119580"/>
              </a:lnTo>
              <a:lnTo>
                <a:pt x="2059412" y="2389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C47E82-CC98-4202-8AF1-3E40F7F0E8D8}">
      <dsp:nvSpPr>
        <dsp:cNvPr id="0" name=""/>
        <dsp:cNvSpPr/>
      </dsp:nvSpPr>
      <dsp:spPr>
        <a:xfrm>
          <a:off x="4271190" y="564008"/>
          <a:ext cx="683810" cy="2389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580"/>
              </a:lnTo>
              <a:lnTo>
                <a:pt x="683810" y="119580"/>
              </a:lnTo>
              <a:lnTo>
                <a:pt x="683810" y="2389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558738-5062-4FAC-9A4D-9836554C5D4A}">
      <dsp:nvSpPr>
        <dsp:cNvPr id="0" name=""/>
        <dsp:cNvSpPr/>
      </dsp:nvSpPr>
      <dsp:spPr>
        <a:xfrm>
          <a:off x="3579399" y="564008"/>
          <a:ext cx="691791" cy="238950"/>
        </a:xfrm>
        <a:custGeom>
          <a:avLst/>
          <a:gdLst/>
          <a:ahLst/>
          <a:cxnLst/>
          <a:rect l="0" t="0" r="0" b="0"/>
          <a:pathLst>
            <a:path>
              <a:moveTo>
                <a:pt x="691791" y="0"/>
              </a:moveTo>
              <a:lnTo>
                <a:pt x="691791" y="119580"/>
              </a:lnTo>
              <a:lnTo>
                <a:pt x="0" y="119580"/>
              </a:lnTo>
              <a:lnTo>
                <a:pt x="0" y="2389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BDC7AA-50B4-4120-8A4D-EBAB37E33F6B}">
      <dsp:nvSpPr>
        <dsp:cNvPr id="0" name=""/>
        <dsp:cNvSpPr/>
      </dsp:nvSpPr>
      <dsp:spPr>
        <a:xfrm>
          <a:off x="2203797" y="564008"/>
          <a:ext cx="2067392" cy="238950"/>
        </a:xfrm>
        <a:custGeom>
          <a:avLst/>
          <a:gdLst/>
          <a:ahLst/>
          <a:cxnLst/>
          <a:rect l="0" t="0" r="0" b="0"/>
          <a:pathLst>
            <a:path>
              <a:moveTo>
                <a:pt x="2067392" y="0"/>
              </a:moveTo>
              <a:lnTo>
                <a:pt x="2067392" y="119580"/>
              </a:lnTo>
              <a:lnTo>
                <a:pt x="0" y="119580"/>
              </a:lnTo>
              <a:lnTo>
                <a:pt x="0" y="2389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A50144-C794-4AEF-8136-EFCEE2138740}">
      <dsp:nvSpPr>
        <dsp:cNvPr id="0" name=""/>
        <dsp:cNvSpPr/>
      </dsp:nvSpPr>
      <dsp:spPr>
        <a:xfrm>
          <a:off x="828195" y="564008"/>
          <a:ext cx="3442994" cy="238950"/>
        </a:xfrm>
        <a:custGeom>
          <a:avLst/>
          <a:gdLst/>
          <a:ahLst/>
          <a:cxnLst/>
          <a:rect l="0" t="0" r="0" b="0"/>
          <a:pathLst>
            <a:path>
              <a:moveTo>
                <a:pt x="3442994" y="0"/>
              </a:moveTo>
              <a:lnTo>
                <a:pt x="3442994" y="119580"/>
              </a:lnTo>
              <a:lnTo>
                <a:pt x="0" y="119580"/>
              </a:lnTo>
              <a:lnTo>
                <a:pt x="0" y="2389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C18C46-A440-47D8-BB66-D33E52DFAEE8}">
      <dsp:nvSpPr>
        <dsp:cNvPr id="0" name=""/>
        <dsp:cNvSpPr/>
      </dsp:nvSpPr>
      <dsp:spPr>
        <a:xfrm>
          <a:off x="3124205" y="0"/>
          <a:ext cx="2293969" cy="564008"/>
        </a:xfrm>
        <a:prstGeom prst="rect">
          <a:avLst/>
        </a:prstGeom>
        <a:solidFill>
          <a:srgbClr val="468FA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</a:rPr>
            <a:t>Investment styles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3124205" y="0"/>
        <a:ext cx="2293969" cy="564008"/>
      </dsp:txXfrm>
    </dsp:sp>
    <dsp:sp modelId="{2379CFEA-1B93-4DB6-984A-B3A133DBCD7D}">
      <dsp:nvSpPr>
        <dsp:cNvPr id="0" name=""/>
        <dsp:cNvSpPr/>
      </dsp:nvSpPr>
      <dsp:spPr>
        <a:xfrm>
          <a:off x="259765" y="802958"/>
          <a:ext cx="1136860" cy="5684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ysClr val="windowText" lastClr="000000"/>
              </a:solidFill>
            </a:rPr>
            <a:t>Liquidity provision</a:t>
          </a:r>
          <a:endParaRPr lang="en-US" sz="1600" kern="1200" dirty="0">
            <a:solidFill>
              <a:sysClr val="windowText" lastClr="000000"/>
            </a:solidFill>
          </a:endParaRPr>
        </a:p>
      </dsp:txBody>
      <dsp:txXfrm>
        <a:off x="259765" y="802958"/>
        <a:ext cx="1136860" cy="568430"/>
      </dsp:txXfrm>
    </dsp:sp>
    <dsp:sp modelId="{3E43EE48-68BB-4BD5-8F37-2F3EEE9C9AE3}">
      <dsp:nvSpPr>
        <dsp:cNvPr id="0" name=""/>
        <dsp:cNvSpPr/>
      </dsp:nvSpPr>
      <dsp:spPr>
        <a:xfrm>
          <a:off x="1635367" y="802958"/>
          <a:ext cx="1136860" cy="5684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ysClr val="windowText" lastClr="000000"/>
              </a:solidFill>
            </a:rPr>
            <a:t>Value investing</a:t>
          </a:r>
          <a:endParaRPr lang="en-US" sz="1600" kern="1200" dirty="0">
            <a:solidFill>
              <a:sysClr val="windowText" lastClr="000000"/>
            </a:solidFill>
          </a:endParaRPr>
        </a:p>
      </dsp:txBody>
      <dsp:txXfrm>
        <a:off x="1635367" y="802958"/>
        <a:ext cx="1136860" cy="568430"/>
      </dsp:txXfrm>
    </dsp:sp>
    <dsp:sp modelId="{802FFB79-F930-4CBB-8FA2-BC295F115984}">
      <dsp:nvSpPr>
        <dsp:cNvPr id="0" name=""/>
        <dsp:cNvSpPr/>
      </dsp:nvSpPr>
      <dsp:spPr>
        <a:xfrm>
          <a:off x="3010968" y="802958"/>
          <a:ext cx="1136860" cy="5684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ysClr val="windowText" lastClr="000000"/>
              </a:solidFill>
            </a:rPr>
            <a:t>Trend-following</a:t>
          </a:r>
          <a:endParaRPr lang="en-US" sz="1600" kern="1200" dirty="0">
            <a:solidFill>
              <a:sysClr val="windowText" lastClr="000000"/>
            </a:solidFill>
          </a:endParaRPr>
        </a:p>
      </dsp:txBody>
      <dsp:txXfrm>
        <a:off x="3010968" y="802958"/>
        <a:ext cx="1136860" cy="568430"/>
      </dsp:txXfrm>
    </dsp:sp>
    <dsp:sp modelId="{DFC176F8-A870-4677-AC5E-803814929C94}">
      <dsp:nvSpPr>
        <dsp:cNvPr id="0" name=""/>
        <dsp:cNvSpPr/>
      </dsp:nvSpPr>
      <dsp:spPr>
        <a:xfrm>
          <a:off x="4386570" y="802958"/>
          <a:ext cx="1136860" cy="5684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ysClr val="windowText" lastClr="000000"/>
              </a:solidFill>
            </a:rPr>
            <a:t>Carry  trading</a:t>
          </a:r>
          <a:endParaRPr lang="en-US" sz="1600" kern="1200" dirty="0">
            <a:solidFill>
              <a:sysClr val="windowText" lastClr="000000"/>
            </a:solidFill>
          </a:endParaRPr>
        </a:p>
      </dsp:txBody>
      <dsp:txXfrm>
        <a:off x="4386570" y="802958"/>
        <a:ext cx="1136860" cy="568430"/>
      </dsp:txXfrm>
    </dsp:sp>
    <dsp:sp modelId="{30536746-90AD-4C11-907E-B5886E0345A4}">
      <dsp:nvSpPr>
        <dsp:cNvPr id="0" name=""/>
        <dsp:cNvSpPr/>
      </dsp:nvSpPr>
      <dsp:spPr>
        <a:xfrm>
          <a:off x="5762172" y="802958"/>
          <a:ext cx="1136860" cy="5684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ysClr val="windowText" lastClr="000000"/>
              </a:solidFill>
            </a:rPr>
            <a:t>Low-risk investing</a:t>
          </a:r>
          <a:endParaRPr lang="en-US" sz="1600" kern="1200" dirty="0">
            <a:solidFill>
              <a:sysClr val="windowText" lastClr="000000"/>
            </a:solidFill>
          </a:endParaRPr>
        </a:p>
      </dsp:txBody>
      <dsp:txXfrm>
        <a:off x="5762172" y="802958"/>
        <a:ext cx="1136860" cy="568430"/>
      </dsp:txXfrm>
    </dsp:sp>
    <dsp:sp modelId="{51A69F28-E977-499F-8DF2-A28E1C27BC76}">
      <dsp:nvSpPr>
        <dsp:cNvPr id="0" name=""/>
        <dsp:cNvSpPr/>
      </dsp:nvSpPr>
      <dsp:spPr>
        <a:xfrm>
          <a:off x="7137773" y="802958"/>
          <a:ext cx="1136860" cy="5684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ysClr val="windowText" lastClr="000000"/>
              </a:solidFill>
            </a:rPr>
            <a:t>Quality investing</a:t>
          </a:r>
          <a:endParaRPr lang="en-US" sz="1600" kern="1200" dirty="0">
            <a:solidFill>
              <a:sysClr val="windowText" lastClr="000000"/>
            </a:solidFill>
          </a:endParaRPr>
        </a:p>
      </dsp:txBody>
      <dsp:txXfrm>
        <a:off x="7137773" y="802958"/>
        <a:ext cx="1136860" cy="5684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56721" cy="464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91" tIns="46746" rIns="93491" bIns="46746" numCol="1" anchor="t" anchorCtr="0" compatLnSpc="1">
            <a:prstTxWarp prst="textNoShape">
              <a:avLst/>
            </a:prstTxWarp>
          </a:bodyPr>
          <a:lstStyle>
            <a:lvl1pPr algn="l" defTabSz="935077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5012" y="1"/>
            <a:ext cx="3056721" cy="464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91" tIns="46746" rIns="93491" bIns="46746" numCol="1" anchor="t" anchorCtr="0" compatLnSpc="1">
            <a:prstTxWarp prst="textNoShape">
              <a:avLst/>
            </a:prstTxWarp>
          </a:bodyPr>
          <a:lstStyle>
            <a:lvl1pPr algn="r" defTabSz="935077">
              <a:defRPr sz="1300">
                <a:latin typeface="Arial" charset="0"/>
              </a:defRPr>
            </a:lvl1pPr>
          </a:lstStyle>
          <a:p>
            <a:pPr>
              <a:defRPr/>
            </a:pPr>
            <a:fld id="{34B7B16C-5798-4A6D-A90C-872E3431528D}" type="datetimeFigureOut">
              <a:rPr lang="en-US"/>
              <a:pPr>
                <a:defRPr/>
              </a:pPr>
              <a:t>9/3/2015</a:t>
            </a:fld>
            <a:endParaRPr lang="en-US" dirty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723"/>
            <a:ext cx="3056721" cy="464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91" tIns="46746" rIns="93491" bIns="46746" numCol="1" anchor="b" anchorCtr="0" compatLnSpc="1">
            <a:prstTxWarp prst="textNoShape">
              <a:avLst/>
            </a:prstTxWarp>
          </a:bodyPr>
          <a:lstStyle>
            <a:lvl1pPr algn="l" defTabSz="935077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5012" y="8842723"/>
            <a:ext cx="3056721" cy="464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91" tIns="46746" rIns="93491" bIns="46746" numCol="1" anchor="b" anchorCtr="0" compatLnSpc="1">
            <a:prstTxWarp prst="textNoShape">
              <a:avLst/>
            </a:prstTxWarp>
          </a:bodyPr>
          <a:lstStyle>
            <a:lvl1pPr algn="r" defTabSz="935077">
              <a:defRPr sz="1300">
                <a:latin typeface="Arial" charset="0"/>
              </a:defRPr>
            </a:lvl1pPr>
          </a:lstStyle>
          <a:p>
            <a:pPr>
              <a:defRPr/>
            </a:pPr>
            <a:fld id="{9F20F2D8-81BB-4F46-AD9F-21136D1830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2497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56721" cy="464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91" tIns="46746" rIns="93491" bIns="46746" numCol="1" anchor="t" anchorCtr="0" compatLnSpc="1">
            <a:prstTxWarp prst="textNoShape">
              <a:avLst/>
            </a:prstTxWarp>
          </a:bodyPr>
          <a:lstStyle>
            <a:lvl1pPr algn="l" defTabSz="935077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012" y="1"/>
            <a:ext cx="3056721" cy="464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91" tIns="46746" rIns="93491" bIns="46746" numCol="1" anchor="t" anchorCtr="0" compatLnSpc="1">
            <a:prstTxWarp prst="textNoShape">
              <a:avLst/>
            </a:prstTxWarp>
          </a:bodyPr>
          <a:lstStyle>
            <a:lvl1pPr algn="r" defTabSz="935077">
              <a:defRPr sz="1300">
                <a:latin typeface="Arial" charset="0"/>
              </a:defRPr>
            </a:lvl1pPr>
          </a:lstStyle>
          <a:p>
            <a:pPr>
              <a:defRPr/>
            </a:pPr>
            <a:fld id="{8531CA7A-B2A0-4D7A-8491-80121C50A6B9}" type="datetimeFigureOut">
              <a:rPr lang="en-US"/>
              <a:pPr>
                <a:defRPr/>
              </a:pPr>
              <a:t>9/3/2015</a:t>
            </a:fld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0150" y="698500"/>
            <a:ext cx="4652963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5634" y="4422132"/>
            <a:ext cx="5641998" cy="4188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91" tIns="46746" rIns="93491" bIns="467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723"/>
            <a:ext cx="3056721" cy="464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91" tIns="46746" rIns="93491" bIns="46746" numCol="1" anchor="b" anchorCtr="0" compatLnSpc="1">
            <a:prstTxWarp prst="textNoShape">
              <a:avLst/>
            </a:prstTxWarp>
          </a:bodyPr>
          <a:lstStyle>
            <a:lvl1pPr algn="l" defTabSz="935077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012" y="8842723"/>
            <a:ext cx="3056721" cy="464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91" tIns="46746" rIns="93491" bIns="46746" numCol="1" anchor="b" anchorCtr="0" compatLnSpc="1">
            <a:prstTxWarp prst="textNoShape">
              <a:avLst/>
            </a:prstTxWarp>
          </a:bodyPr>
          <a:lstStyle>
            <a:lvl1pPr algn="r" defTabSz="935077">
              <a:defRPr sz="1300">
                <a:latin typeface="Arial" charset="0"/>
              </a:defRPr>
            </a:lvl1pPr>
          </a:lstStyle>
          <a:p>
            <a:pPr>
              <a:defRPr/>
            </a:pPr>
            <a:fld id="{E076466D-8C8C-4512-861C-EAE1CFEE81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225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76466D-8C8C-4512-861C-EAE1CFEE81E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73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76466D-8C8C-4512-861C-EAE1CFEE81E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586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76466D-8C8C-4512-861C-EAE1CFEE81EA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953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tif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i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Content Placeholder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05" b="13348"/>
          <a:stretch/>
        </p:blipFill>
        <p:spPr bwMode="auto">
          <a:xfrm rot="16200000">
            <a:off x="6995517" y="5044085"/>
            <a:ext cx="486968" cy="2895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Content Placeholder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254"/>
          <a:stretch/>
        </p:blipFill>
        <p:spPr bwMode="auto">
          <a:xfrm rot="16200000">
            <a:off x="1947270" y="5567956"/>
            <a:ext cx="486969" cy="1847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Content Placeholder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992"/>
          <a:stretch/>
        </p:blipFill>
        <p:spPr bwMode="auto">
          <a:xfrm rot="16200000">
            <a:off x="618529" y="6087070"/>
            <a:ext cx="486969" cy="809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Content Placeholder 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41"/>
          <a:stretch/>
        </p:blipFill>
        <p:spPr bwMode="auto">
          <a:xfrm rot="16200000">
            <a:off x="8143211" y="6187607"/>
            <a:ext cx="482799" cy="60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Content Placeholder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66" b="24576"/>
          <a:stretch/>
        </p:blipFill>
        <p:spPr bwMode="auto">
          <a:xfrm rot="16200000">
            <a:off x="4218983" y="5144097"/>
            <a:ext cx="486967" cy="2695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15325" y="6234705"/>
            <a:ext cx="533400" cy="48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just">
              <a:defRPr sz="14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2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491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6" name="Picture 2" descr="https://414a9a64-a-62cb3a1a-s-sites.googlegroups.com/site/lhp001/efficiently-inefficient/EfficientlyInefficient.jpg?attachauth=ANoY7co023WhRelHHm4GR1q9QRkrUGmZsSq9w1msI8hR-1DCGzhjjrIYobd6q5UMMxNYkSN5w6xQPZatVWXkVZge3G61VSdSDOfL5Zd9ojqWTCxHj9aQ-tWo3ZGCPTv5pEC0vq0NqvHllC1B_8l8H72Isyxof5ncPBuwlWRk6gi8br9vnWxNE1YANogUeHRjWUaYbIqw_Avkz1nMQg3XyYoPZWj4R09AHHuq_V1bvB5xfH9_b6gxqzshSOrfUjQvm5-JtVYRLWur&amp;attredirects=0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56" b="7858"/>
          <a:stretch/>
        </p:blipFill>
        <p:spPr bwMode="auto">
          <a:xfrm rot="16200000">
            <a:off x="4359141" y="2384106"/>
            <a:ext cx="425713" cy="822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6248400"/>
            <a:ext cx="8483600" cy="463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algn="l">
              <a:defRPr/>
            </a:pPr>
            <a:r>
              <a:rPr lang="en-US" dirty="0" smtClean="0"/>
              <a:t>                                                                EFFICIENTLY INEFFICIENT                                                            2</a:t>
            </a:r>
            <a:endParaRPr lang="en-US" dirty="0"/>
          </a:p>
        </p:txBody>
      </p:sp>
      <p:pic>
        <p:nvPicPr>
          <p:cNvPr id="8" name="Picture 2" descr="https://414a9a64-a-62cb3a1a-s-sites.googlegroups.com/site/lhp001/efficiently-inefficient/EfficientlyInefficient.jpg?attachauth=ANoY7co023WhRelHHm4GR1q9QRkrUGmZsSq9w1msI8hR-1DCGzhjjrIYobd6q5UMMxNYkSN5w6xQPZatVWXkVZge3G61VSdSDOfL5Zd9ojqWTCxHj9aQ-tWo3ZGCPTv5pEC0vq0NqvHllC1B_8l8H72Isyxof5ncPBuwlWRk6gi8br9vnWxNE1YANogUeHRjWUaYbIqw_Avkz1nMQg3XyYoPZWj4R09AHHuq_V1bvB5xfH9_b6gxqzshSOrfUjQvm5-JtVYRLWur&amp;attredirects=0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4" t="52027" r="5062"/>
          <a:stretch/>
        </p:blipFill>
        <p:spPr bwMode="auto">
          <a:xfrm>
            <a:off x="457196" y="6286051"/>
            <a:ext cx="533404" cy="42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05" b="13348"/>
          <a:stretch/>
        </p:blipFill>
        <p:spPr bwMode="auto">
          <a:xfrm rot="16200000">
            <a:off x="6576417" y="4673600"/>
            <a:ext cx="486968" cy="3733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3" name="Content Placeholder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992"/>
          <a:stretch/>
        </p:blipFill>
        <p:spPr bwMode="auto">
          <a:xfrm rot="16200000">
            <a:off x="208953" y="4639271"/>
            <a:ext cx="486969" cy="809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153400" y="6297018"/>
            <a:ext cx="533400" cy="48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just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2</a:t>
            </a:r>
            <a:endParaRPr lang="en-US" dirty="0"/>
          </a:p>
        </p:txBody>
      </p:sp>
      <p:pic>
        <p:nvPicPr>
          <p:cNvPr id="10" name="Content Placeholder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2461617" y="4292601"/>
            <a:ext cx="486967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02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13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609600"/>
          </a:xfrm>
          <a:prstGeom prst="rect">
            <a:avLst/>
          </a:prstGeom>
          <a:solidFill>
            <a:srgbClr val="4293A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197" y="958663"/>
            <a:ext cx="8229600" cy="521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5" r:id="rId2"/>
    <p:sldLayoutId id="2147483651" r:id="rId3"/>
    <p:sldLayoutId id="2147483656" r:id="rId4"/>
    <p:sldLayoutId id="2147483654" r:id="rId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US" sz="2000" b="0" i="0" cap="all" dirty="0" smtClean="0">
          <a:solidFill>
            <a:schemeClr val="bg1"/>
          </a:solidFill>
          <a:latin typeface="DINPro-Bold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 i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 i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 i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 i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i="1">
          <a:solidFill>
            <a:schemeClr val="accent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i="1">
          <a:solidFill>
            <a:schemeClr val="accent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i="1">
          <a:solidFill>
            <a:schemeClr val="accent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i="1">
          <a:solidFill>
            <a:schemeClr val="accent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1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10" Type="http://schemas.openxmlformats.org/officeDocument/2006/relationships/image" Target="../media/image27.tif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70.png"/><Relationship Id="rId7" Type="http://schemas.openxmlformats.org/officeDocument/2006/relationships/image" Target="../media/image4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0.png"/><Relationship Id="rId5" Type="http://schemas.openxmlformats.org/officeDocument/2006/relationships/image" Target="../media/image30.jpeg"/><Relationship Id="rId10" Type="http://schemas.openxmlformats.org/officeDocument/2006/relationships/image" Target="../media/image31.png"/><Relationship Id="rId4" Type="http://schemas.openxmlformats.org/officeDocument/2006/relationships/image" Target="../media/image29.jpeg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0.jpeg"/><Relationship Id="rId7" Type="http://schemas.openxmlformats.org/officeDocument/2006/relationships/image" Target="../media/image48.png"/><Relationship Id="rId12" Type="http://schemas.openxmlformats.org/officeDocument/2006/relationships/image" Target="../media/image7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png"/><Relationship Id="rId11" Type="http://schemas.openxmlformats.org/officeDocument/2006/relationships/image" Target="../media/image28.png"/><Relationship Id="rId5" Type="http://schemas.openxmlformats.org/officeDocument/2006/relationships/image" Target="../media/image460.png"/><Relationship Id="rId10" Type="http://schemas.openxmlformats.org/officeDocument/2006/relationships/image" Target="../media/image31.png"/><Relationship Id="rId9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0.jpeg"/><Relationship Id="rId7" Type="http://schemas.openxmlformats.org/officeDocument/2006/relationships/image" Target="../media/image51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10" Type="http://schemas.openxmlformats.org/officeDocument/2006/relationships/image" Target="../media/image28.png"/><Relationship Id="rId4" Type="http://schemas.openxmlformats.org/officeDocument/2006/relationships/image" Target="../media/image33.png"/><Relationship Id="rId9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image" Target="../media/image29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8.png"/><Relationship Id="rId10" Type="http://schemas.openxmlformats.org/officeDocument/2006/relationships/image" Target="../media/image3.tiff"/><Relationship Id="rId4" Type="http://schemas.openxmlformats.org/officeDocument/2006/relationships/image" Target="../media/image57.png"/><Relationship Id="rId9" Type="http://schemas.openxmlformats.org/officeDocument/2006/relationships/image" Target="../media/image2.tif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2.jpeg"/><Relationship Id="rId5" Type="http://schemas.openxmlformats.org/officeDocument/2006/relationships/image" Target="../media/image71.png"/><Relationship Id="rId4" Type="http://schemas.openxmlformats.org/officeDocument/2006/relationships/image" Target="../media/image6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9.png"/><Relationship Id="rId7" Type="http://schemas.openxmlformats.org/officeDocument/2006/relationships/image" Target="../media/image8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9.jpeg"/><Relationship Id="rId11" Type="http://schemas.openxmlformats.org/officeDocument/2006/relationships/image" Target="../media/image81.tif"/><Relationship Id="rId5" Type="http://schemas.openxmlformats.org/officeDocument/2006/relationships/image" Target="../media/image78.jpeg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10" Type="http://schemas.openxmlformats.org/officeDocument/2006/relationships/image" Target="../media/image27.tif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arl Bor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31" y="2914650"/>
            <a:ext cx="3349625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414a9a64-a-62cb3a1a-s-sites.googlegroups.com/site/lhp001/efficiently-inefficient/EfficientlyInefficient.jpg?attachauth=ANoY7co023WhRelHHm4GR1q9QRkrUGmZsSq9w1msI8hR-1DCGzhjjrIYobd6q5UMMxNYkSN5w6xQPZatVWXkVZge3G61VSdSDOfL5Zd9ojqWTCxHj9aQ-tWo3ZGCPTv5pEC0vq0NqvHllC1B_8l8H72Isyxof5ncPBuwlWRk6gi8br9vnWxNE1YANogUeHRjWUaYbIqw_Avkz1nMQg3XyYoPZWj4R09AHHuq_V1bvB5xfH9_b6gxqzshSOrfUjQvm5-JtVYRLWur&amp;attredirects=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999"/>
          <a:stretch/>
        </p:blipFill>
        <p:spPr bwMode="auto">
          <a:xfrm>
            <a:off x="870856" y="885930"/>
            <a:ext cx="3349625" cy="223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533400" y="1266930"/>
            <a:ext cx="4020796" cy="56187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4000" b="1" cap="all" dirty="0">
                <a:solidFill>
                  <a:schemeClr val="bg1"/>
                </a:solidFill>
                <a:latin typeface="Algerian" panose="04020705040A02060702" pitchFamily="82" charset="0"/>
                <a:ea typeface="+mj-ea"/>
                <a:cs typeface="+mj-cs"/>
              </a:rPr>
              <a:t>Karl </a:t>
            </a:r>
            <a:r>
              <a:rPr lang="en-US" sz="4000" b="1" cap="all" dirty="0" err="1">
                <a:solidFill>
                  <a:schemeClr val="bg1"/>
                </a:solidFill>
                <a:latin typeface="Algerian" panose="04020705040A02060702" pitchFamily="82" charset="0"/>
                <a:ea typeface="+mj-ea"/>
                <a:cs typeface="+mj-cs"/>
              </a:rPr>
              <a:t>Borch</a:t>
            </a:r>
            <a:r>
              <a:rPr lang="en-US" sz="4000" b="1" cap="all" dirty="0">
                <a:solidFill>
                  <a:schemeClr val="bg1"/>
                </a:solidFill>
                <a:latin typeface="Algerian" panose="04020705040A02060702" pitchFamily="82" charset="0"/>
                <a:ea typeface="+mj-ea"/>
                <a:cs typeface="+mj-cs"/>
              </a:rPr>
              <a:t> </a:t>
            </a:r>
            <a:endParaRPr lang="en-US" sz="4000" b="1" cap="all" dirty="0" smtClean="0">
              <a:solidFill>
                <a:schemeClr val="bg1"/>
              </a:solidFill>
              <a:latin typeface="Algerian" panose="04020705040A02060702" pitchFamily="82" charset="0"/>
              <a:ea typeface="+mj-ea"/>
              <a:cs typeface="+mj-cs"/>
            </a:endParaRPr>
          </a:p>
          <a:p>
            <a:pPr>
              <a:spcBef>
                <a:spcPts val="0"/>
              </a:spcBef>
            </a:pPr>
            <a:r>
              <a:rPr lang="en-US" sz="4000" b="1" cap="all" dirty="0" smtClean="0">
                <a:solidFill>
                  <a:schemeClr val="bg1"/>
                </a:solidFill>
                <a:latin typeface="Algerian" panose="04020705040A02060702" pitchFamily="82" charset="0"/>
                <a:ea typeface="+mj-ea"/>
                <a:cs typeface="+mj-cs"/>
              </a:rPr>
              <a:t>Lecture </a:t>
            </a:r>
            <a:endParaRPr lang="en-US" sz="4000" b="1" cap="all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+mj-cs"/>
            </a:endParaRPr>
          </a:p>
          <a:p>
            <a:r>
              <a:rPr lang="en-US" sz="1500" i="1" cap="all" dirty="0">
                <a:solidFill>
                  <a:schemeClr val="bg1"/>
                </a:solidFill>
                <a:latin typeface="Algerian" panose="04020705040A02060702" pitchFamily="82" charset="0"/>
                <a:ea typeface="+mj-ea"/>
                <a:cs typeface="+mj-cs"/>
              </a:rPr>
              <a:t>Norwegian School of Economics </a:t>
            </a:r>
          </a:p>
        </p:txBody>
      </p:sp>
      <p:pic>
        <p:nvPicPr>
          <p:cNvPr id="13" name="Picture 2" descr="https://414a9a64-a-62cb3a1a-s-sites.googlegroups.com/site/lhp001/efficiently-inefficient/EfficientlyInefficient.jpg?attachauth=ANoY7co023WhRelHHm4GR1q9QRkrUGmZsSq9w1msI8hR-1DCGzhjjrIYobd6q5UMMxNYkSN5w6xQPZatVWXkVZge3G61VSdSDOfL5Zd9ojqWTCxHj9aQ-tWo3ZGCPTv5pEC0vq0NqvHllC1B_8l8H72Isyxof5ncPBuwlWRk6gi8br9vnWxNE1YANogUeHRjWUaYbIqw_Avkz1nMQg3XyYoPZWj4R09AHHuq_V1bvB5xfH9_b6gxqzshSOrfUjQvm5-JtVYRLWur&amp;attredirects=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657" y="882007"/>
            <a:ext cx="3352799" cy="506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70856" y="5943600"/>
            <a:ext cx="33528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8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Beat the Market</a:t>
            </a:r>
            <a:r>
              <a:rPr lang="en-US" dirty="0" smtClean="0"/>
              <a:t>? Liquidity and information</a:t>
            </a:r>
            <a:endParaRPr lang="en-US" sz="1600" i="1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36" b="4672"/>
          <a:stretch>
            <a:fillRect/>
          </a:stretch>
        </p:blipFill>
        <p:spPr bwMode="auto">
          <a:xfrm>
            <a:off x="1480429" y="1847849"/>
            <a:ext cx="703263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17"/>
          <a:stretch>
            <a:fillRect/>
          </a:stretch>
        </p:blipFill>
        <p:spPr bwMode="auto">
          <a:xfrm>
            <a:off x="493490" y="1828799"/>
            <a:ext cx="685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http://www.esquire.com/cm/esquire/images/george-soros-lg-7720307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9" b="7133"/>
          <a:stretch>
            <a:fillRect/>
          </a:stretch>
        </p:blipFill>
        <p:spPr bwMode="auto">
          <a:xfrm>
            <a:off x="3758056" y="1831975"/>
            <a:ext cx="706437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1" r="23163" b="2449"/>
          <a:stretch>
            <a:fillRect/>
          </a:stretch>
        </p:blipFill>
        <p:spPr bwMode="auto">
          <a:xfrm>
            <a:off x="2525102" y="1837417"/>
            <a:ext cx="709613" cy="822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20" r="19418"/>
          <a:stretch>
            <a:fillRect/>
          </a:stretch>
        </p:blipFill>
        <p:spPr bwMode="auto">
          <a:xfrm>
            <a:off x="7933066" y="1828800"/>
            <a:ext cx="7080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2" r="2428" b="8829"/>
          <a:stretch>
            <a:fillRect/>
          </a:stretch>
        </p:blipFill>
        <p:spPr bwMode="auto">
          <a:xfrm>
            <a:off x="6969454" y="1828800"/>
            <a:ext cx="7016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2" r="-2" b="3178"/>
          <a:stretch>
            <a:fillRect/>
          </a:stretch>
        </p:blipFill>
        <p:spPr bwMode="auto">
          <a:xfrm>
            <a:off x="6009016" y="1828800"/>
            <a:ext cx="7016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39"/>
          <a:stretch>
            <a:fillRect/>
          </a:stretch>
        </p:blipFill>
        <p:spPr bwMode="auto">
          <a:xfrm>
            <a:off x="4716791" y="1841499"/>
            <a:ext cx="7318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58" b="6106"/>
          <a:stretch/>
        </p:blipFill>
        <p:spPr>
          <a:xfrm>
            <a:off x="454414" y="990600"/>
            <a:ext cx="8346686" cy="7737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06196" y="5340770"/>
            <a:ext cx="1673856" cy="1077218"/>
          </a:xfrm>
          <a:prstGeom prst="rect">
            <a:avLst/>
          </a:prstGeom>
          <a:solidFill>
            <a:srgbClr val="3F8CA5">
              <a:alpha val="1400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information on</a:t>
            </a:r>
          </a:p>
          <a:p>
            <a:pPr algn="ctr"/>
            <a:r>
              <a:rPr lang="en-US" sz="1600" dirty="0" smtClean="0"/>
              <a:t>how to provide </a:t>
            </a:r>
          </a:p>
          <a:p>
            <a:pPr algn="ctr"/>
            <a:r>
              <a:rPr lang="en-US" sz="1600" dirty="0" smtClean="0"/>
              <a:t>liquidity to sellers</a:t>
            </a:r>
          </a:p>
          <a:p>
            <a:pPr algn="ctr"/>
            <a:r>
              <a:rPr lang="en-US" sz="1600" dirty="0" smtClean="0"/>
              <a:t>of merger target</a:t>
            </a:r>
            <a:endParaRPr lang="en-US" sz="1600" dirty="0"/>
          </a:p>
        </p:txBody>
      </p:sp>
      <p:cxnSp>
        <p:nvCxnSpPr>
          <p:cNvPr id="20" name="Straight Arrow Connector 19"/>
          <p:cNvCxnSpPr>
            <a:stCxn id="51" idx="2"/>
            <a:endCxn id="5" idx="0"/>
          </p:cNvCxnSpPr>
          <p:nvPr/>
        </p:nvCxnSpPr>
        <p:spPr>
          <a:xfrm>
            <a:off x="8225466" y="2971800"/>
            <a:ext cx="117658" cy="236897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896465" y="3780710"/>
            <a:ext cx="1289135" cy="1077218"/>
          </a:xfrm>
          <a:prstGeom prst="rect">
            <a:avLst/>
          </a:prstGeom>
          <a:solidFill>
            <a:srgbClr val="3F8CA5">
              <a:alpha val="1400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information </a:t>
            </a:r>
          </a:p>
          <a:p>
            <a:pPr algn="ctr"/>
            <a:r>
              <a:rPr lang="en-US" sz="1600" dirty="0" smtClean="0"/>
              <a:t>about illiquid</a:t>
            </a:r>
          </a:p>
          <a:p>
            <a:pPr algn="ctr"/>
            <a:r>
              <a:rPr lang="en-US" sz="1600" dirty="0" smtClean="0"/>
              <a:t>convertible</a:t>
            </a:r>
          </a:p>
          <a:p>
            <a:pPr algn="ctr"/>
            <a:r>
              <a:rPr lang="en-US" sz="1600" dirty="0" smtClean="0"/>
              <a:t>bonds</a:t>
            </a:r>
            <a:endParaRPr lang="en-US" sz="1600" dirty="0"/>
          </a:p>
        </p:txBody>
      </p:sp>
      <p:cxnSp>
        <p:nvCxnSpPr>
          <p:cNvPr id="27" name="Straight Arrow Connector 26"/>
          <p:cNvCxnSpPr>
            <a:stCxn id="48" idx="2"/>
            <a:endCxn id="25" idx="0"/>
          </p:cNvCxnSpPr>
          <p:nvPr/>
        </p:nvCxnSpPr>
        <p:spPr>
          <a:xfrm>
            <a:off x="7349564" y="2974777"/>
            <a:ext cx="191469" cy="805933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808893" y="5038502"/>
            <a:ext cx="1382110" cy="1323439"/>
          </a:xfrm>
          <a:prstGeom prst="rect">
            <a:avLst/>
          </a:prstGeom>
          <a:solidFill>
            <a:srgbClr val="3F8CA5">
              <a:alpha val="1400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information</a:t>
            </a:r>
          </a:p>
          <a:p>
            <a:pPr algn="ctr"/>
            <a:r>
              <a:rPr lang="en-US" sz="1600" dirty="0"/>
              <a:t>o</a:t>
            </a:r>
            <a:r>
              <a:rPr lang="en-US" sz="1600" dirty="0" smtClean="0"/>
              <a:t>n flows due </a:t>
            </a:r>
          </a:p>
          <a:p>
            <a:pPr algn="ctr"/>
            <a:r>
              <a:rPr lang="en-US" sz="1600" dirty="0"/>
              <a:t>t</a:t>
            </a:r>
            <a:r>
              <a:rPr lang="en-US" sz="1600" dirty="0" smtClean="0"/>
              <a:t>o institutional</a:t>
            </a:r>
          </a:p>
          <a:p>
            <a:pPr algn="ctr"/>
            <a:r>
              <a:rPr lang="en-US" sz="1600" dirty="0" smtClean="0"/>
              <a:t>frictions in</a:t>
            </a:r>
          </a:p>
          <a:p>
            <a:pPr algn="ctr"/>
            <a:r>
              <a:rPr lang="en-US" sz="1600" dirty="0" smtClean="0"/>
              <a:t>fixed income</a:t>
            </a:r>
            <a:endParaRPr lang="en-US" sz="1600" dirty="0"/>
          </a:p>
        </p:txBody>
      </p:sp>
      <p:cxnSp>
        <p:nvCxnSpPr>
          <p:cNvPr id="34" name="Straight Arrow Connector 33"/>
          <p:cNvCxnSpPr>
            <a:stCxn id="52" idx="2"/>
            <a:endCxn id="33" idx="0"/>
          </p:cNvCxnSpPr>
          <p:nvPr/>
        </p:nvCxnSpPr>
        <p:spPr>
          <a:xfrm>
            <a:off x="6409743" y="2974777"/>
            <a:ext cx="90205" cy="2063725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-12766" y="4688650"/>
            <a:ext cx="1414170" cy="830997"/>
          </a:xfrm>
          <a:prstGeom prst="rect">
            <a:avLst/>
          </a:prstGeom>
          <a:solidFill>
            <a:srgbClr val="3F8CA5">
              <a:alpha val="1400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information on</a:t>
            </a:r>
          </a:p>
          <a:p>
            <a:pPr algn="ctr"/>
            <a:r>
              <a:rPr lang="en-US" sz="1600" dirty="0" smtClean="0"/>
              <a:t>out-of-favor</a:t>
            </a:r>
          </a:p>
          <a:p>
            <a:pPr algn="ctr"/>
            <a:r>
              <a:rPr lang="en-US" sz="1600" dirty="0" smtClean="0"/>
              <a:t>stocks</a:t>
            </a:r>
            <a:endParaRPr lang="en-US" sz="1600" dirty="0"/>
          </a:p>
        </p:txBody>
      </p:sp>
      <p:cxnSp>
        <p:nvCxnSpPr>
          <p:cNvPr id="38" name="Straight Arrow Connector 37"/>
          <p:cNvCxnSpPr>
            <a:stCxn id="62" idx="2"/>
            <a:endCxn id="37" idx="0"/>
          </p:cNvCxnSpPr>
          <p:nvPr/>
        </p:nvCxnSpPr>
        <p:spPr>
          <a:xfrm flipH="1">
            <a:off x="694319" y="2971800"/>
            <a:ext cx="156534" cy="171685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168946" y="3780710"/>
            <a:ext cx="1194558" cy="1323439"/>
          </a:xfrm>
          <a:prstGeom prst="rect">
            <a:avLst/>
          </a:prstGeom>
          <a:solidFill>
            <a:srgbClr val="3F8CA5">
              <a:alpha val="1400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information</a:t>
            </a:r>
          </a:p>
          <a:p>
            <a:pPr algn="ctr"/>
            <a:r>
              <a:rPr lang="en-US" sz="1600" dirty="0" smtClean="0"/>
              <a:t>on policy</a:t>
            </a:r>
          </a:p>
          <a:p>
            <a:pPr algn="ctr"/>
            <a:r>
              <a:rPr lang="en-US" sz="1600" dirty="0" smtClean="0"/>
              <a:t>changes and</a:t>
            </a:r>
          </a:p>
          <a:p>
            <a:pPr algn="ctr"/>
            <a:r>
              <a:rPr lang="en-US" sz="1600" dirty="0" smtClean="0"/>
              <a:t>macro</a:t>
            </a:r>
          </a:p>
          <a:p>
            <a:pPr algn="ctr"/>
            <a:r>
              <a:rPr lang="en-US" sz="1600" dirty="0" smtClean="0"/>
              <a:t>imbalances</a:t>
            </a:r>
            <a:endParaRPr lang="en-US" sz="1600" dirty="0"/>
          </a:p>
        </p:txBody>
      </p:sp>
      <p:cxnSp>
        <p:nvCxnSpPr>
          <p:cNvPr id="28" name="Straight Arrow Connector 27"/>
          <p:cNvCxnSpPr>
            <a:stCxn id="57" idx="2"/>
            <a:endCxn id="26" idx="0"/>
          </p:cNvCxnSpPr>
          <p:nvPr/>
        </p:nvCxnSpPr>
        <p:spPr>
          <a:xfrm flipH="1">
            <a:off x="3766225" y="2974777"/>
            <a:ext cx="340491" cy="805933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810239" y="5532616"/>
            <a:ext cx="1789272" cy="1077218"/>
          </a:xfrm>
          <a:prstGeom prst="rect">
            <a:avLst/>
          </a:prstGeom>
          <a:solidFill>
            <a:srgbClr val="3F8CA5">
              <a:alpha val="1400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systematic</a:t>
            </a:r>
          </a:p>
          <a:p>
            <a:pPr algn="ctr"/>
            <a:r>
              <a:rPr lang="en-US" sz="1600" dirty="0" smtClean="0"/>
              <a:t>use of information</a:t>
            </a:r>
          </a:p>
          <a:p>
            <a:pPr algn="ctr"/>
            <a:r>
              <a:rPr lang="en-US" sz="1600" dirty="0" smtClean="0"/>
              <a:t>and supply/demand</a:t>
            </a:r>
          </a:p>
          <a:p>
            <a:pPr algn="ctr"/>
            <a:r>
              <a:rPr lang="en-US" sz="1600" dirty="0" smtClean="0"/>
              <a:t>imbalances</a:t>
            </a:r>
            <a:endParaRPr lang="en-US" sz="1600" dirty="0"/>
          </a:p>
        </p:txBody>
      </p:sp>
      <p:cxnSp>
        <p:nvCxnSpPr>
          <p:cNvPr id="30" name="Straight Arrow Connector 29"/>
          <p:cNvCxnSpPr>
            <a:stCxn id="58" idx="2"/>
            <a:endCxn id="29" idx="0"/>
          </p:cNvCxnSpPr>
          <p:nvPr/>
        </p:nvCxnSpPr>
        <p:spPr>
          <a:xfrm flipH="1">
            <a:off x="2704875" y="2974777"/>
            <a:ext cx="157737" cy="2557839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282500" y="3438769"/>
            <a:ext cx="1230530" cy="830997"/>
          </a:xfrm>
          <a:prstGeom prst="rect">
            <a:avLst/>
          </a:prstGeom>
          <a:solidFill>
            <a:srgbClr val="3F8CA5">
              <a:alpha val="1400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s</a:t>
            </a:r>
            <a:r>
              <a:rPr lang="en-US" sz="1600" dirty="0" smtClean="0"/>
              <a:t>horting</a:t>
            </a:r>
          </a:p>
          <a:p>
            <a:pPr algn="ctr"/>
            <a:r>
              <a:rPr lang="en-US" sz="1600" dirty="0" smtClean="0"/>
              <a:t>over-bought</a:t>
            </a:r>
          </a:p>
          <a:p>
            <a:pPr algn="ctr"/>
            <a:r>
              <a:rPr lang="en-US" sz="1600" dirty="0" smtClean="0"/>
              <a:t>stocks </a:t>
            </a:r>
          </a:p>
        </p:txBody>
      </p:sp>
      <p:cxnSp>
        <p:nvCxnSpPr>
          <p:cNvPr id="40" name="Straight Arrow Connector 39"/>
          <p:cNvCxnSpPr>
            <a:stCxn id="59" idx="2"/>
            <a:endCxn id="39" idx="0"/>
          </p:cNvCxnSpPr>
          <p:nvPr/>
        </p:nvCxnSpPr>
        <p:spPr>
          <a:xfrm>
            <a:off x="1810239" y="2974777"/>
            <a:ext cx="87526" cy="463992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673212" y="3674639"/>
            <a:ext cx="1414169" cy="830997"/>
          </a:xfrm>
          <a:prstGeom prst="rect">
            <a:avLst/>
          </a:prstGeom>
          <a:solidFill>
            <a:srgbClr val="3F8CA5">
              <a:alpha val="1400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information on</a:t>
            </a:r>
          </a:p>
          <a:p>
            <a:pPr algn="ctr"/>
            <a:r>
              <a:rPr lang="en-US" sz="1600" dirty="0" smtClean="0"/>
              <a:t>trends</a:t>
            </a:r>
          </a:p>
          <a:p>
            <a:pPr algn="ctr"/>
            <a:r>
              <a:rPr lang="en-US" sz="1600" dirty="0" smtClean="0"/>
              <a:t>vs. hedgers</a:t>
            </a:r>
          </a:p>
        </p:txBody>
      </p:sp>
      <p:cxnSp>
        <p:nvCxnSpPr>
          <p:cNvPr id="44" name="Straight Arrow Connector 43"/>
          <p:cNvCxnSpPr>
            <a:stCxn id="56" idx="2"/>
            <a:endCxn id="43" idx="0"/>
          </p:cNvCxnSpPr>
          <p:nvPr/>
        </p:nvCxnSpPr>
        <p:spPr>
          <a:xfrm>
            <a:off x="5110885" y="2974777"/>
            <a:ext cx="269412" cy="699862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7010400" y="2667000"/>
            <a:ext cx="678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Griffin</a:t>
            </a:r>
            <a:endParaRPr lang="en-US" sz="1400" dirty="0"/>
          </a:p>
        </p:txBody>
      </p:sp>
      <p:sp>
        <p:nvSpPr>
          <p:cNvPr id="51" name="TextBox 50"/>
          <p:cNvSpPr txBox="1"/>
          <p:nvPr/>
        </p:nvSpPr>
        <p:spPr>
          <a:xfrm>
            <a:off x="7848600" y="2664023"/>
            <a:ext cx="753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Paulson</a:t>
            </a:r>
            <a:endParaRPr lang="en-US" sz="1400" dirty="0"/>
          </a:p>
        </p:txBody>
      </p:sp>
      <p:sp>
        <p:nvSpPr>
          <p:cNvPr id="52" name="TextBox 51"/>
          <p:cNvSpPr txBox="1"/>
          <p:nvPr/>
        </p:nvSpPr>
        <p:spPr>
          <a:xfrm>
            <a:off x="6037686" y="2667000"/>
            <a:ext cx="7441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Scholes</a:t>
            </a:r>
            <a:endParaRPr lang="en-US" sz="1400" dirty="0"/>
          </a:p>
        </p:txBody>
      </p:sp>
      <p:sp>
        <p:nvSpPr>
          <p:cNvPr id="56" name="TextBox 55"/>
          <p:cNvSpPr txBox="1"/>
          <p:nvPr/>
        </p:nvSpPr>
        <p:spPr>
          <a:xfrm>
            <a:off x="4724400" y="2667000"/>
            <a:ext cx="7729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Harding</a:t>
            </a:r>
            <a:endParaRPr lang="en-US" sz="1400" dirty="0"/>
          </a:p>
        </p:txBody>
      </p:sp>
      <p:sp>
        <p:nvSpPr>
          <p:cNvPr id="57" name="TextBox 56"/>
          <p:cNvSpPr txBox="1"/>
          <p:nvPr/>
        </p:nvSpPr>
        <p:spPr>
          <a:xfrm>
            <a:off x="3810000" y="2667000"/>
            <a:ext cx="593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Soros</a:t>
            </a:r>
            <a:endParaRPr lang="en-US" sz="1400" dirty="0"/>
          </a:p>
        </p:txBody>
      </p:sp>
      <p:sp>
        <p:nvSpPr>
          <p:cNvPr id="58" name="TextBox 57"/>
          <p:cNvSpPr txBox="1"/>
          <p:nvPr/>
        </p:nvSpPr>
        <p:spPr>
          <a:xfrm>
            <a:off x="2514600" y="2667000"/>
            <a:ext cx="6960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Asness</a:t>
            </a:r>
            <a:endParaRPr lang="en-US" sz="1400" dirty="0"/>
          </a:p>
        </p:txBody>
      </p:sp>
      <p:sp>
        <p:nvSpPr>
          <p:cNvPr id="59" name="TextBox 58"/>
          <p:cNvSpPr txBox="1"/>
          <p:nvPr/>
        </p:nvSpPr>
        <p:spPr>
          <a:xfrm>
            <a:off x="1447800" y="2667000"/>
            <a:ext cx="724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Chanos</a:t>
            </a:r>
            <a:endParaRPr lang="en-US" sz="1400" dirty="0"/>
          </a:p>
        </p:txBody>
      </p:sp>
      <p:sp>
        <p:nvSpPr>
          <p:cNvPr id="62" name="TextBox 61"/>
          <p:cNvSpPr txBox="1"/>
          <p:nvPr/>
        </p:nvSpPr>
        <p:spPr>
          <a:xfrm>
            <a:off x="498833" y="2664023"/>
            <a:ext cx="704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Ainslie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7259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5" grpId="0" animBg="1"/>
      <p:bldP spid="33" grpId="0" animBg="1"/>
      <p:bldP spid="37" grpId="0" animBg="1"/>
      <p:bldP spid="26" grpId="0" animBg="1"/>
      <p:bldP spid="29" grpId="0" animBg="1"/>
      <p:bldP spid="39" grpId="0" animBg="1"/>
      <p:bldP spid="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/>
          <a:lstStyle/>
          <a:p>
            <a:r>
              <a:rPr lang="en-US" dirty="0" smtClean="0"/>
              <a:t>Overview of talk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Efficiently inefficient</a:t>
                </a:r>
              </a:p>
              <a:p>
                <a:endParaRPr lang="en-US" dirty="0" smtClean="0"/>
              </a:p>
              <a:p>
                <a:pPr lvl="1"/>
                <a:r>
                  <a:rPr lang="en-US" dirty="0" smtClean="0"/>
                  <a:t>How smart money invests &amp; market prices are determined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b="1" dirty="0" smtClean="0"/>
                  <a:t>Equilibrium model</a:t>
                </a:r>
              </a:p>
              <a:p>
                <a:pPr lvl="1"/>
                <a:endParaRPr lang="en-US" b="1" dirty="0" smtClean="0"/>
              </a:p>
              <a:p>
                <a:pPr lvl="1"/>
                <a:r>
                  <a:rPr lang="en-US" b="1" dirty="0" smtClean="0"/>
                  <a:t>Asset </a:t>
                </a:r>
                <a:r>
                  <a:rPr lang="en-US" b="1" dirty="0"/>
                  <a:t>management efficiency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</a:rPr>
                      <m:t>↔</m:t>
                    </m:r>
                  </m:oMath>
                </a14:m>
                <a:r>
                  <a:rPr lang="en-US" b="1" dirty="0"/>
                  <a:t>  asset market efficiency</a:t>
                </a:r>
              </a:p>
              <a:p>
                <a:pPr lvl="1"/>
                <a:endParaRPr lang="en-US" b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https://414a9a64-a-62cb3a1a-s-sites.googlegroups.com/site/lhp001/efficiently-inefficient/EfficientlyInefficient.jpg?attachauth=ANoY7co023WhRelHHm4GR1q9QRkrUGmZsSq9w1msI8hR-1DCGzhjjrIYobd6q5UMMxNYkSN5w6xQPZatVWXkVZge3G61VSdSDOfL5Zd9ojqWTCxHj9aQ-tWo3ZGCPTv5pEC0vq0NqvHllC1B_8l8H72Isyxof5ncPBuwlWRk6gi8br9vnWxNE1YANogUeHRjWUaYbIqw_Avkz1nMQg3XyYoPZWj4R09AHHuq_V1bvB5xfH9_b6gxqzshSOrfUjQvm5-JtVYRLWur&amp;attredirects=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617" y="1356757"/>
            <a:ext cx="1514246" cy="228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143" y="3885005"/>
            <a:ext cx="1504720" cy="21347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13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503" y="2960065"/>
            <a:ext cx="521424" cy="71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itle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97912" y="2628033"/>
                <a:ext cx="15390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 i="1" dirty="0" smtClean="0"/>
                  <a:t>Signal</a:t>
                </a:r>
                <a:r>
                  <a:rPr lang="en-US" sz="1400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/>
                      </a:rPr>
                      <m:t>𝑠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/>
                      </a:rPr>
                      <m:t>𝑣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𝜀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  </m:t>
                    </m:r>
                  </m:oMath>
                </a14:m>
                <a:endParaRPr lang="en-US" sz="1400" b="0" i="1" dirty="0" smtClean="0">
                  <a:solidFill>
                    <a:schemeClr val="bg1"/>
                  </a:solidFill>
                  <a:ea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𝜀</m:t>
                      </m:r>
                      <m:r>
                        <a:rPr lang="en-US" sz="14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US" sz="14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𝑁</m:t>
                      </m:r>
                      <m:d>
                        <m:dPr>
                          <m:ctrlPr>
                            <a:rPr lang="en-US" sz="14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400" dirty="0" smtClean="0">
                  <a:solidFill>
                    <a:schemeClr val="bg1"/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7912" y="2628033"/>
                <a:ext cx="1539076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Successful Investo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392581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6" descr="http://thecollegeinvestorcom.c.presscdn.com/wp-content/uploads/2013/10/stock-certificat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843455"/>
            <a:ext cx="2252520" cy="127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3838575" y="3706429"/>
            <a:ext cx="2323" cy="781979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952621" y="5998216"/>
            <a:ext cx="11608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>
                <a:solidFill>
                  <a:srgbClr val="FF0000"/>
                </a:solidFill>
              </a:rPr>
              <a:t>N</a:t>
            </a:r>
            <a:r>
              <a:rPr lang="en-US" sz="1600" dirty="0"/>
              <a:t> </a:t>
            </a:r>
            <a:r>
              <a:rPr lang="en-US" sz="1600" b="1" dirty="0"/>
              <a:t>investors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08895" y="3537152"/>
            <a:ext cx="7393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assets 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968994" y="2215055"/>
            <a:ext cx="0" cy="229701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834343" y="2206822"/>
            <a:ext cx="0" cy="764978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788929" y="3700046"/>
            <a:ext cx="10406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/>
              <a:t>managers</a:t>
            </a:r>
            <a:endParaRPr lang="en-US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895600" y="3810000"/>
            <a:ext cx="5008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fee</a:t>
            </a:r>
            <a:r>
              <a:rPr lang="en-US" sz="1400" i="1" dirty="0" smtClean="0">
                <a:solidFill>
                  <a:srgbClr val="FF0000"/>
                </a:solidFill>
              </a:rPr>
              <a:t> f</a:t>
            </a:r>
            <a:endParaRPr lang="en-US" sz="1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505200" y="4512065"/>
            <a:ext cx="1231378" cy="979590"/>
          </a:xfrm>
          <a:prstGeom prst="roundRect">
            <a:avLst/>
          </a:prstGeom>
          <a:solidFill>
            <a:schemeClr val="accent3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4736578" y="4512189"/>
            <a:ext cx="673622" cy="979466"/>
          </a:xfrm>
          <a:prstGeom prst="roundRect">
            <a:avLst/>
          </a:prstGeom>
          <a:solidFill>
            <a:schemeClr val="accent6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755676" y="5507968"/>
            <a:ext cx="7039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FF0000"/>
                </a:solidFill>
              </a:rPr>
              <a:t>I</a:t>
            </a:r>
            <a:r>
              <a:rPr lang="en-US" sz="1400" dirty="0" smtClean="0"/>
              <a:t> 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active</a:t>
            </a:r>
            <a:endParaRPr lang="en-US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89385" y="5511073"/>
            <a:ext cx="973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FF0000"/>
                </a:solidFill>
              </a:rPr>
              <a:t>N-I</a:t>
            </a:r>
            <a:r>
              <a:rPr lang="en-US" sz="1400" dirty="0" smtClean="0"/>
              <a:t> 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passive</a:t>
            </a:r>
            <a:endParaRPr lang="en-US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Left Brace 20"/>
          <p:cNvSpPr/>
          <p:nvPr/>
        </p:nvSpPr>
        <p:spPr>
          <a:xfrm rot="16200000">
            <a:off x="4373868" y="4930826"/>
            <a:ext cx="171444" cy="198979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982392" y="6319893"/>
                <a:ext cx="3101362" cy="4823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 smtClean="0"/>
                  <a:t>CARA utility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𝛾</m:t>
                        </m:r>
                      </m:den>
                    </m:f>
                    <m:r>
                      <m:rPr>
                        <m:nor/>
                      </m:rPr>
                      <a:rPr lang="en-US" sz="1600" b="0" i="0" smtClean="0">
                        <a:solidFill>
                          <a:srgbClr val="FF0000"/>
                        </a:solidFill>
                        <a:latin typeface="Cambria Math"/>
                      </a:rPr>
                      <m:t>log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𝐸</m:t>
                        </m:r>
                        <m:d>
                          <m:dPr>
                            <m:ctrlP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6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6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16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16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16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𝛾</m:t>
                                </m:r>
                                <m:acc>
                                  <m:accPr>
                                    <m:chr m:val="̃"/>
                                    <m:ctrlPr>
                                      <a:rPr lang="en-US" sz="16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6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𝑊</m:t>
                                    </m:r>
                                  </m:e>
                                </m:acc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2392" y="6319893"/>
                <a:ext cx="3101362" cy="482376"/>
              </a:xfrm>
              <a:prstGeom prst="rect">
                <a:avLst/>
              </a:prstGeom>
              <a:blipFill rotWithShape="1">
                <a:blip r:embed="rId6"/>
                <a:stretch>
                  <a:fillRect l="-589" b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2848413" y="2628033"/>
            <a:ext cx="10599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smtClean="0">
                <a:solidFill>
                  <a:srgbClr val="FF0000"/>
                </a:solidFill>
              </a:rPr>
              <a:t> s</a:t>
            </a:r>
            <a:r>
              <a:rPr lang="en-US" sz="14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i="1" dirty="0" smtClean="0"/>
              <a:t>at costs</a:t>
            </a:r>
            <a:r>
              <a:rPr lang="en-US" sz="14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i="1" dirty="0">
                <a:solidFill>
                  <a:srgbClr val="FF0000"/>
                </a:solidFill>
              </a:rPr>
              <a:t>k</a:t>
            </a: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668977" y="2274986"/>
                <a:ext cx="108664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i="1" dirty="0" smtClean="0"/>
                  <a:t>buy</a:t>
                </a:r>
                <a:r>
                  <a:rPr lang="en-US" sz="1400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/>
                      </a:rPr>
                      <m:t>𝑝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/>
                      </a:rPr>
                      <m:t>𝑠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1400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endParaRPr lang="en-US" sz="1400" i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8977" y="2274986"/>
                <a:ext cx="1086644" cy="307777"/>
              </a:xfrm>
              <a:prstGeom prst="rect">
                <a:avLst/>
              </a:prstGeom>
              <a:blipFill rotWithShape="1">
                <a:blip r:embed="rId7"/>
                <a:stretch>
                  <a:fillRect l="-1685" t="-1961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5015999" y="2274986"/>
                <a:ext cx="100380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i="1" dirty="0" smtClean="0"/>
                  <a:t>buy</a:t>
                </a:r>
                <a:r>
                  <a:rPr lang="en-US" sz="1400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𝑢</m:t>
                        </m:r>
                      </m:sub>
                    </m:sSub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/>
                      </a:rPr>
                      <m:t>𝑝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1400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endParaRPr lang="en-US" sz="1400" i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5999" y="2274986"/>
                <a:ext cx="1003801" cy="307777"/>
              </a:xfrm>
              <a:prstGeom prst="rect">
                <a:avLst/>
              </a:prstGeom>
              <a:blipFill rotWithShape="1">
                <a:blip r:embed="rId8"/>
                <a:stretch>
                  <a:fillRect l="-1818" t="-1961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2610508" y="4072104"/>
            <a:ext cx="11705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search</a:t>
            </a:r>
            <a:r>
              <a:rPr lang="en-US" sz="1400" i="1" dirty="0">
                <a:solidFill>
                  <a:srgbClr val="FF0000"/>
                </a:solidFill>
              </a:rPr>
              <a:t> c(M,I</a:t>
            </a:r>
            <a:r>
              <a:rPr lang="en-US" sz="1400" i="1" dirty="0" smtClean="0">
                <a:solidFill>
                  <a:srgbClr val="FF0000"/>
                </a:solidFill>
              </a:rPr>
              <a:t>)</a:t>
            </a:r>
            <a:endParaRPr lang="en-US" sz="1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34677" y="958614"/>
            <a:ext cx="535723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/>
              <a:t>asset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391484" y="958615"/>
                <a:ext cx="690188" cy="3077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price</a:t>
                </a:r>
                <a:r>
                  <a:rPr lang="en-US" sz="1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/>
                      </a:rPr>
                      <m:t>𝑝</m:t>
                    </m:r>
                  </m:oMath>
                </a14:m>
                <a:endParaRPr lang="en-US" sz="1400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484" y="958615"/>
                <a:ext cx="690188" cy="307777"/>
              </a:xfrm>
              <a:prstGeom prst="rect">
                <a:avLst/>
              </a:prstGeom>
              <a:blipFill rotWithShape="1">
                <a:blip r:embed="rId9"/>
                <a:stretch>
                  <a:fillRect l="-1754" t="-1961" b="-176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utoShape 11" descr="Image result for fraudulent person in sui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3" descr="Image result for fraudulent person in sui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499" y="3065520"/>
            <a:ext cx="571461" cy="500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56" name="Curved Connector 2055"/>
          <p:cNvCxnSpPr>
            <a:stCxn id="2062" idx="0"/>
          </p:cNvCxnSpPr>
          <p:nvPr/>
        </p:nvCxnSpPr>
        <p:spPr>
          <a:xfrm rot="5400000" flipH="1" flipV="1">
            <a:off x="4422152" y="2518678"/>
            <a:ext cx="550920" cy="542764"/>
          </a:xfrm>
          <a:prstGeom prst="curvedConnector3">
            <a:avLst/>
          </a:prstGeom>
          <a:ln w="19050">
            <a:solidFill>
              <a:srgbClr val="0070C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684503" y="3323574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 smtClean="0">
                <a:solidFill>
                  <a:srgbClr val="F20000"/>
                </a:solidFill>
              </a:rPr>
              <a:t>M</a:t>
            </a:r>
            <a:r>
              <a:rPr lang="en-US" sz="1400" i="1" dirty="0" smtClean="0"/>
              <a:t> informed </a:t>
            </a:r>
          </a:p>
        </p:txBody>
      </p:sp>
    </p:spTree>
    <p:extLst>
      <p:ext uri="{BB962C8B-B14F-4D97-AF65-F5344CB8AC3E}">
        <p14:creationId xmlns:p14="http://schemas.microsoft.com/office/powerpoint/2010/main" val="350640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  <p:bldP spid="17" grpId="0" animBg="1"/>
      <p:bldP spid="18" grpId="0" animBg="1"/>
      <p:bldP spid="19" grpId="0"/>
      <p:bldP spid="20" grpId="0"/>
      <p:bldP spid="23" grpId="0"/>
      <p:bldP spid="24" grpId="0"/>
      <p:bldP spid="25" grpId="0"/>
      <p:bldP spid="26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Model: market structure</a:t>
            </a:r>
            <a:endParaRPr lang="en-US" dirty="0"/>
          </a:p>
        </p:txBody>
      </p:sp>
      <p:pic>
        <p:nvPicPr>
          <p:cNvPr id="5" name="Picture 2" descr="Successful Investo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392581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6" descr="http://thecollegeinvestorcom.c.presscdn.com/wp-content/uploads/2013/10/stock-certifica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843455"/>
            <a:ext cx="2252520" cy="127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731477" y="945914"/>
            <a:ext cx="535723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asset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505200" y="4512065"/>
            <a:ext cx="1231378" cy="979590"/>
          </a:xfrm>
          <a:prstGeom prst="roundRect">
            <a:avLst/>
          </a:prstGeom>
          <a:solidFill>
            <a:schemeClr val="accent3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4736578" y="4512189"/>
            <a:ext cx="673622" cy="979466"/>
          </a:xfrm>
          <a:prstGeom prst="roundRect">
            <a:avLst/>
          </a:prstGeom>
          <a:solidFill>
            <a:schemeClr val="accent6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727883" y="1334191"/>
                <a:ext cx="1617174" cy="3077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/>
                  <a:t>Payoff</a:t>
                </a:r>
                <a:r>
                  <a:rPr lang="en-US" sz="1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/>
                      </a:rPr>
                      <m:t>𝑣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~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𝑁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𝑣</m:t>
                        </m:r>
                      </m:sub>
                    </m:sSub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1400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7883" y="1334191"/>
                <a:ext cx="1617174" cy="307777"/>
              </a:xfrm>
              <a:prstGeom prst="rect">
                <a:avLst/>
              </a:prstGeom>
              <a:blipFill rotWithShape="1">
                <a:blip r:embed="rId5"/>
                <a:stretch>
                  <a:fillRect l="-755" t="-2000" b="-2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717756" y="1691279"/>
                <a:ext cx="1628267" cy="3243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/>
                  <a:t>Supply</a:t>
                </a:r>
                <a:r>
                  <a:rPr lang="en-US" sz="1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𝑞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~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𝑁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𝑄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𝑞</m:t>
                        </m:r>
                      </m:sub>
                    </m:sSub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1400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7756" y="1691279"/>
                <a:ext cx="1628267" cy="324384"/>
              </a:xfrm>
              <a:prstGeom prst="rect">
                <a:avLst/>
              </a:prstGeom>
              <a:blipFill rotWithShape="1">
                <a:blip r:embed="rId6"/>
                <a:stretch>
                  <a:fillRect l="-749" t="-1852" b="-111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341995" y="2296180"/>
                <a:ext cx="15442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 i="1" dirty="0" smtClean="0"/>
                  <a:t>signal</a:t>
                </a:r>
                <a:r>
                  <a:rPr lang="en-US" sz="1400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/>
                      </a:rPr>
                      <m:t>𝑠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/>
                      </a:rPr>
                      <m:t>𝑣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𝜀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 </m:t>
                    </m:r>
                  </m:oMath>
                </a14:m>
                <a:endParaRPr lang="en-US" sz="1400" b="0" i="1" dirty="0" smtClean="0">
                  <a:solidFill>
                    <a:srgbClr val="FF0000"/>
                  </a:solidFill>
                  <a:ea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𝜀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𝑁</m:t>
                      </m:r>
                      <m:d>
                        <m:d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400" dirty="0" smtClean="0">
                  <a:solidFill>
                    <a:srgbClr val="FF0000"/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1995" y="2296180"/>
                <a:ext cx="1544205" cy="523220"/>
              </a:xfrm>
              <a:prstGeom prst="rect">
                <a:avLst/>
              </a:prstGeom>
              <a:blipFill rotWithShape="1">
                <a:blip r:embed="rId7"/>
                <a:stretch>
                  <a:fillRect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391483" y="951169"/>
                <a:ext cx="690189" cy="3077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/>
                  <a:t>price</a:t>
                </a:r>
                <a:r>
                  <a:rPr lang="en-US" sz="1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/>
                      </a:rPr>
                      <m:t>𝑝</m:t>
                    </m:r>
                  </m:oMath>
                </a14:m>
                <a:endParaRPr lang="en-US" sz="1400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483" y="951169"/>
                <a:ext cx="690189" cy="307777"/>
              </a:xfrm>
              <a:prstGeom prst="rect">
                <a:avLst/>
              </a:prstGeom>
              <a:blipFill rotWithShape="1">
                <a:blip r:embed="rId8"/>
                <a:stretch>
                  <a:fillRect l="-1754" t="-1961" b="-176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6" descr="http://thumbs.dreamstime.com/t/silhouette-people-celebrating-38008880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7" t="4655" r="53954" b="17305"/>
          <a:stretch/>
        </p:blipFill>
        <p:spPr bwMode="auto">
          <a:xfrm>
            <a:off x="7300560" y="2100912"/>
            <a:ext cx="471840" cy="71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Arrow Connector 19"/>
          <p:cNvCxnSpPr/>
          <p:nvPr/>
        </p:nvCxnSpPr>
        <p:spPr>
          <a:xfrm flipH="1" flipV="1">
            <a:off x="6019800" y="1905000"/>
            <a:ext cx="1219200" cy="45720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6096000" y="2589311"/>
            <a:ext cx="1143000" cy="557021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324600" y="1577691"/>
            <a:ext cx="12776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noise traders</a:t>
            </a:r>
          </a:p>
          <a:p>
            <a:r>
              <a:rPr lang="en-US" sz="1400" i="1" dirty="0" smtClean="0"/>
              <a:t>buy</a:t>
            </a:r>
            <a:r>
              <a:rPr lang="en-US" sz="1400" i="1" dirty="0" smtClean="0">
                <a:solidFill>
                  <a:srgbClr val="FF0000"/>
                </a:solidFill>
              </a:rPr>
              <a:t> Q-q </a:t>
            </a:r>
            <a:r>
              <a:rPr lang="en-US" sz="1400" i="1" dirty="0" smtClean="0"/>
              <a:t>shares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3908895" y="3537152"/>
            <a:ext cx="7393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assets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788929" y="3700046"/>
            <a:ext cx="10406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/>
              <a:t>managers</a:t>
            </a:r>
            <a:endParaRPr lang="en-US" sz="1600" b="1" dirty="0"/>
          </a:p>
        </p:txBody>
      </p:sp>
      <p:pic>
        <p:nvPicPr>
          <p:cNvPr id="37" name="Picture 1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499" y="3065520"/>
            <a:ext cx="571461" cy="500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Rectangle 48"/>
          <p:cNvSpPr/>
          <p:nvPr/>
        </p:nvSpPr>
        <p:spPr>
          <a:xfrm>
            <a:off x="6267875" y="3014668"/>
            <a:ext cx="25104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noise </a:t>
            </a:r>
            <a:r>
              <a:rPr lang="en-US" sz="1400" b="1" dirty="0" smtClean="0"/>
              <a:t>allocators</a:t>
            </a:r>
          </a:p>
          <a:p>
            <a:r>
              <a:rPr lang="en-US" sz="1400" i="1" dirty="0" smtClean="0"/>
              <a:t>invest with </a:t>
            </a:r>
            <a:r>
              <a:rPr lang="en-US" sz="1400" i="1" dirty="0" smtClean="0">
                <a:solidFill>
                  <a:srgbClr val="FF0000"/>
                </a:solidFill>
              </a:rPr>
              <a:t>A</a:t>
            </a:r>
            <a:r>
              <a:rPr lang="en-US" sz="1400" i="1" dirty="0" smtClean="0"/>
              <a:t> random managers 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503" y="2960065"/>
            <a:ext cx="521424" cy="71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Rectangle 44"/>
          <p:cNvSpPr/>
          <p:nvPr/>
        </p:nvSpPr>
        <p:spPr>
          <a:xfrm>
            <a:off x="-228600" y="0"/>
            <a:ext cx="10058400" cy="125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932959" y="53354"/>
            <a:ext cx="1257300" cy="457200"/>
          </a:xfrm>
          <a:prstGeom prst="rect">
            <a:avLst/>
          </a:prstGeom>
          <a:solidFill>
            <a:srgbClr val="3F8AA5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Profit Sources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175108" y="670319"/>
            <a:ext cx="1257300" cy="457200"/>
          </a:xfrm>
          <a:prstGeom prst="rect">
            <a:avLst/>
          </a:prstGeom>
          <a:solidFill>
            <a:srgbClr val="00B0F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Information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639237" y="670257"/>
            <a:ext cx="1257300" cy="457200"/>
          </a:xfrm>
          <a:prstGeom prst="rect">
            <a:avLst/>
          </a:pr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Liquidity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39" name="Elbow Connector 38"/>
          <p:cNvCxnSpPr>
            <a:stCxn id="34" idx="2"/>
            <a:endCxn id="38" idx="0"/>
          </p:cNvCxnSpPr>
          <p:nvPr/>
        </p:nvCxnSpPr>
        <p:spPr>
          <a:xfrm rot="16200000" flipH="1">
            <a:off x="4834897" y="237266"/>
            <a:ext cx="159703" cy="706278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stCxn id="34" idx="2"/>
            <a:endCxn id="36" idx="0"/>
          </p:cNvCxnSpPr>
          <p:nvPr/>
        </p:nvCxnSpPr>
        <p:spPr>
          <a:xfrm rot="5400000">
            <a:off x="4102802" y="211511"/>
            <a:ext cx="159765" cy="757851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 rot="1310520">
            <a:off x="2526799" y="1078598"/>
            <a:ext cx="1559409" cy="2076411"/>
          </a:xfrm>
          <a:prstGeom prst="ellipse">
            <a:avLst/>
          </a:prstGeom>
          <a:solidFill>
            <a:srgbClr val="00B0F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 rot="18909810">
            <a:off x="5860165" y="400168"/>
            <a:ext cx="1559409" cy="2076411"/>
          </a:xfrm>
          <a:prstGeom prst="ellipse">
            <a:avLst/>
          </a:prstGeom>
          <a:solidFill>
            <a:schemeClr val="bg1">
              <a:lumMod val="6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2" descr="https://414a9a64-a-62cb3a1a-s-sites.googlegroups.com/site/lhp001/efficiently-inefficient/EfficientlyInefficient.jpg?attachauth=ANoY7co023WhRelHHm4GR1q9QRkrUGmZsSq9w1msI8hR-1DCGzhjjrIYobd6q5UMMxNYkSN5w6xQPZatVWXkVZge3G61VSdSDOfL5Zd9ojqWTCxHj9aQ-tWo3ZGCPTv5pEC0vq0NqvHllC1B_8l8H72Isyxof5ncPBuwlWRk6gi8br9vnWxNE1YANogUeHRjWUaYbIqw_Avkz1nMQg3XyYoPZWj4R09AHHuq_V1bvB5xfH9_b6gxqzshSOrfUjQvm5-JtVYRLWur&amp;attredirects=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3757"/>
            <a:ext cx="1514246" cy="228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09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9" grpId="0" animBg="1"/>
      <p:bldP spid="30" grpId="0" animBg="1"/>
      <p:bldP spid="31" grpId="0"/>
      <p:bldP spid="32" grpId="0" animBg="1"/>
      <p:bldP spid="12" grpId="0"/>
      <p:bldP spid="49" grpId="0"/>
      <p:bldP spid="45" grpId="0" animBg="1"/>
      <p:bldP spid="34" grpId="0" animBg="1"/>
      <p:bldP spid="36" grpId="0" animBg="1"/>
      <p:bldP spid="38" grpId="0" animBg="1"/>
      <p:bldP spid="48" grpId="0" animBg="1"/>
      <p:bldP spid="5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531694" y="3915479"/>
            <a:ext cx="15055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/>
              <a:t>assets managers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General </a:t>
            </a:r>
            <a:r>
              <a:rPr lang="en-US" b="1" dirty="0"/>
              <a:t>equilibrium for assets and asset management</a:t>
            </a:r>
            <a:r>
              <a:rPr lang="en-US" dirty="0"/>
              <a:t> (</a:t>
            </a:r>
            <a:r>
              <a:rPr lang="en-US" i="1" dirty="0" smtClean="0">
                <a:solidFill>
                  <a:srgbClr val="F20000"/>
                </a:solidFill>
              </a:rPr>
              <a:t>p, I </a:t>
            </a:r>
            <a:r>
              <a:rPr lang="en-US" i="1" dirty="0">
                <a:solidFill>
                  <a:srgbClr val="F20000"/>
                </a:solidFill>
              </a:rPr>
              <a:t>,</a:t>
            </a:r>
            <a:r>
              <a:rPr lang="en-US" i="1" dirty="0" smtClean="0">
                <a:solidFill>
                  <a:srgbClr val="F20000"/>
                </a:solidFill>
              </a:rPr>
              <a:t>M, f 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i="1" dirty="0">
                <a:solidFill>
                  <a:srgbClr val="F20000"/>
                </a:solidFill>
              </a:rPr>
              <a:t>p</a:t>
            </a:r>
            <a:r>
              <a:rPr lang="en-US" dirty="0"/>
              <a:t>) Asset price is an asset-market </a:t>
            </a:r>
            <a:r>
              <a:rPr lang="en-US" dirty="0" smtClean="0"/>
              <a:t>equilibrium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pt-BR" dirty="0" smtClean="0"/>
              <a:t>	</a:t>
            </a:r>
            <a:r>
              <a:rPr lang="pt-BR" i="1" dirty="0" smtClean="0"/>
              <a:t>q</a:t>
            </a:r>
            <a:r>
              <a:rPr lang="pt-BR" dirty="0" smtClean="0"/>
              <a:t> </a:t>
            </a:r>
            <a:r>
              <a:rPr lang="pt-BR" dirty="0"/>
              <a:t>= </a:t>
            </a:r>
            <a:r>
              <a:rPr lang="pt-BR" i="1" dirty="0">
                <a:solidFill>
                  <a:srgbClr val="F20000"/>
                </a:solidFill>
              </a:rPr>
              <a:t>I</a:t>
            </a:r>
            <a:r>
              <a:rPr lang="pt-BR" dirty="0"/>
              <a:t> </a:t>
            </a:r>
            <a:r>
              <a:rPr lang="pt-BR" i="1" dirty="0" smtClean="0"/>
              <a:t>x</a:t>
            </a:r>
            <a:r>
              <a:rPr lang="pt-BR" i="1" baseline="-25000" dirty="0" smtClean="0"/>
              <a:t>i </a:t>
            </a:r>
            <a:r>
              <a:rPr lang="pt-BR" dirty="0" smtClean="0"/>
              <a:t>(</a:t>
            </a:r>
            <a:r>
              <a:rPr lang="pt-BR" i="1" dirty="0" smtClean="0">
                <a:solidFill>
                  <a:srgbClr val="F20000"/>
                </a:solidFill>
              </a:rPr>
              <a:t>p</a:t>
            </a:r>
            <a:r>
              <a:rPr lang="pt-BR" dirty="0"/>
              <a:t>, </a:t>
            </a:r>
            <a:r>
              <a:rPr lang="pt-BR" i="1" dirty="0"/>
              <a:t>s</a:t>
            </a:r>
            <a:r>
              <a:rPr lang="pt-BR" dirty="0"/>
              <a:t>) + (</a:t>
            </a:r>
            <a:r>
              <a:rPr lang="pt-BR" i="1" dirty="0"/>
              <a:t>N</a:t>
            </a:r>
            <a:r>
              <a:rPr lang="pt-BR" dirty="0"/>
              <a:t> − </a:t>
            </a:r>
            <a:r>
              <a:rPr lang="pt-BR" i="1" dirty="0">
                <a:solidFill>
                  <a:srgbClr val="F20000"/>
                </a:solidFill>
              </a:rPr>
              <a:t>I</a:t>
            </a:r>
            <a:r>
              <a:rPr lang="pt-BR" dirty="0"/>
              <a:t> ) </a:t>
            </a:r>
            <a:r>
              <a:rPr lang="pt-BR" i="1" dirty="0" err="1" smtClean="0"/>
              <a:t>x</a:t>
            </a:r>
            <a:r>
              <a:rPr lang="pt-BR" i="1" baseline="-25000" dirty="0" err="1" smtClean="0"/>
              <a:t>u</a:t>
            </a:r>
            <a:r>
              <a:rPr lang="pt-BR" i="1" baseline="-25000" dirty="0" smtClean="0"/>
              <a:t> </a:t>
            </a:r>
            <a:r>
              <a:rPr lang="pt-BR" dirty="0"/>
              <a:t>(</a:t>
            </a:r>
            <a:r>
              <a:rPr lang="pt-BR" i="1" dirty="0" smtClean="0">
                <a:solidFill>
                  <a:srgbClr val="F20000"/>
                </a:solidFill>
              </a:rPr>
              <a:t>p</a:t>
            </a:r>
            <a:r>
              <a:rPr lang="pt-BR" dirty="0" smtClean="0"/>
              <a:t>)</a:t>
            </a:r>
            <a:endParaRPr lang="pt-BR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i="1" dirty="0" smtClean="0">
                <a:solidFill>
                  <a:srgbClr val="F20000"/>
                </a:solidFill>
              </a:rPr>
              <a:t>I</a:t>
            </a:r>
            <a:r>
              <a:rPr lang="en-US" dirty="0" smtClean="0"/>
              <a:t>) </a:t>
            </a:r>
            <a:r>
              <a:rPr lang="en-US" dirty="0"/>
              <a:t>Investors’ active/passive decision is optimal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i="1" dirty="0">
                <a:solidFill>
                  <a:srgbClr val="F20000"/>
                </a:solidFill>
              </a:rPr>
              <a:t>M</a:t>
            </a:r>
            <a:r>
              <a:rPr lang="en-US" dirty="0"/>
              <a:t>) Managers optimally enter/exit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i="1" dirty="0" smtClean="0">
                <a:solidFill>
                  <a:srgbClr val="F20000"/>
                </a:solidFill>
              </a:rPr>
              <a:t>f</a:t>
            </a:r>
            <a:r>
              <a:rPr lang="en-US" dirty="0" smtClean="0"/>
              <a:t>) </a:t>
            </a:r>
            <a:r>
              <a:rPr lang="en-US" dirty="0"/>
              <a:t>Asset management fee outcome of Nash bargaining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Model: Equilibrium Concept</a:t>
            </a:r>
          </a:p>
        </p:txBody>
      </p:sp>
      <p:pic>
        <p:nvPicPr>
          <p:cNvPr id="5" name="Picture 2" descr="Successful Investo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333" y="4667250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6" descr="http://thecollegeinvestorcom.c.presscdn.com/wp-content/uploads/2013/10/stock-certifica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933" y="1118124"/>
            <a:ext cx="2252520" cy="127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>
            <a:endCxn id="14" idx="2"/>
          </p:cNvCxnSpPr>
          <p:nvPr/>
        </p:nvCxnSpPr>
        <p:spPr>
          <a:xfrm flipV="1">
            <a:off x="7284464" y="4254033"/>
            <a:ext cx="0" cy="509044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681445" y="3752585"/>
            <a:ext cx="1162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rgbClr val="FF0000"/>
                </a:solidFill>
              </a:rPr>
              <a:t>M</a:t>
            </a:r>
            <a:r>
              <a:rPr lang="en-US" sz="1600" dirty="0" smtClean="0"/>
              <a:t> informed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8067127" y="2408183"/>
            <a:ext cx="0" cy="2378551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7184183" y="2408183"/>
            <a:ext cx="0" cy="764978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652031" y="4354665"/>
            <a:ext cx="5008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fee</a:t>
            </a:r>
            <a:r>
              <a:rPr lang="en-US" sz="1400" i="1" dirty="0" smtClean="0">
                <a:solidFill>
                  <a:srgbClr val="FF0000"/>
                </a:solidFill>
              </a:rPr>
              <a:t> f</a:t>
            </a:r>
            <a:endParaRPr lang="en-US" sz="1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603333" y="4786734"/>
            <a:ext cx="1231378" cy="979590"/>
          </a:xfrm>
          <a:prstGeom prst="roundRect">
            <a:avLst/>
          </a:prstGeom>
          <a:solidFill>
            <a:schemeClr val="accent3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7834711" y="4786858"/>
            <a:ext cx="673622" cy="979466"/>
          </a:xfrm>
          <a:prstGeom prst="roundRect">
            <a:avLst/>
          </a:prstGeom>
          <a:solidFill>
            <a:schemeClr val="accent6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853809" y="5782637"/>
            <a:ext cx="7039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FF0000"/>
                </a:solidFill>
              </a:rPr>
              <a:t>I</a:t>
            </a:r>
            <a:r>
              <a:rPr lang="en-US" sz="1400" dirty="0" smtClean="0"/>
              <a:t> 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active</a:t>
            </a:r>
            <a:endParaRPr lang="en-US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74630" y="5785742"/>
            <a:ext cx="9989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 smtClean="0"/>
              <a:t>N-</a:t>
            </a:r>
            <a:r>
              <a:rPr lang="en-US" sz="1400" i="1" dirty="0" smtClean="0">
                <a:solidFill>
                  <a:srgbClr val="FF0000"/>
                </a:solidFill>
              </a:rPr>
              <a:t>I</a:t>
            </a:r>
            <a:r>
              <a:rPr lang="en-US" sz="1400" dirty="0" smtClean="0"/>
              <a:t> 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passive</a:t>
            </a:r>
            <a:endParaRPr lang="en-US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6367594" y="2690237"/>
                <a:ext cx="78528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/>
                      </a:rPr>
                      <m:t>𝑝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/>
                      </a:rPr>
                      <m:t>𝑠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1400" i="1" dirty="0" smtClean="0">
                    <a:solidFill>
                      <a:schemeClr val="tx1"/>
                    </a:solidFill>
                  </a:rPr>
                  <a:t> </a:t>
                </a:r>
                <a:endParaRPr lang="en-US" sz="1400" i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594" y="2690237"/>
                <a:ext cx="785280" cy="307777"/>
              </a:xfrm>
              <a:prstGeom prst="rect">
                <a:avLst/>
              </a:prstGeom>
              <a:blipFill rotWithShape="1">
                <a:blip r:embed="rId4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8131468" y="2690238"/>
                <a:ext cx="66768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𝑢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/>
                      </a:rPr>
                      <m:t>𝑝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1400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endParaRPr lang="en-US" sz="1400" i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1468" y="2690238"/>
                <a:ext cx="667683" cy="307777"/>
              </a:xfrm>
              <a:prstGeom prst="rect">
                <a:avLst/>
              </a:prstGeom>
              <a:blipFill rotWithShape="1">
                <a:blip r:embed="rId5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7008077" y="1220583"/>
            <a:ext cx="535723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asset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489616" y="1225838"/>
                <a:ext cx="690189" cy="3077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/>
                  <a:t>price</a:t>
                </a:r>
                <a:r>
                  <a:rPr lang="en-US" sz="1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/>
                      </a:rPr>
                      <m:t>𝑝</m:t>
                    </m:r>
                  </m:oMath>
                </a14:m>
                <a:endParaRPr lang="en-US" sz="1400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9616" y="1225838"/>
                <a:ext cx="690189" cy="307777"/>
              </a:xfrm>
              <a:prstGeom prst="rect">
                <a:avLst/>
              </a:prstGeom>
              <a:blipFill rotWithShape="1">
                <a:blip r:embed="rId7"/>
                <a:stretch>
                  <a:fillRect l="-2655" t="-1961" b="-176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314" y="3232410"/>
            <a:ext cx="571461" cy="500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6" descr="http://thumbs.dreamstime.com/t/silhouette-people-celebrating-38008880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7" t="4655" r="53954" b="17305"/>
          <a:stretch/>
        </p:blipFill>
        <p:spPr bwMode="auto">
          <a:xfrm>
            <a:off x="8505310" y="3284995"/>
            <a:ext cx="293841" cy="44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270" y="3124200"/>
            <a:ext cx="521424" cy="71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182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the Model: Utility, Demand, and Asset Price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" y="1371600"/>
            <a:ext cx="7500937" cy="408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654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Asset-Market Equilibrium: Grossman-Stiglitz (1980)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5517710"/>
            <a:ext cx="4495800" cy="35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76324"/>
            <a:ext cx="8027319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758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Asset Management Fee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4419600"/>
            <a:ext cx="56197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8183217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67000"/>
            <a:ext cx="210237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464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Investors’ Decision to Search for Asset Managers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64008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2590800"/>
            <a:ext cx="657225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243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Entry of Asset Managers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47775"/>
            <a:ext cx="64008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62400"/>
            <a:ext cx="682942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899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/>
          <a:lstStyle/>
          <a:p>
            <a:r>
              <a:rPr lang="en-US" dirty="0" smtClean="0"/>
              <a:t>Overview of talk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Efficiently inefficient</a:t>
                </a:r>
              </a:p>
              <a:p>
                <a:pPr marL="457200" lvl="1" indent="0">
                  <a:buNone/>
                </a:pPr>
                <a:r>
                  <a:rPr lang="en-US" dirty="0"/>
                  <a:t>How smart money invests &amp; market prices are determined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Book by </a:t>
                </a:r>
                <a:r>
                  <a:rPr lang="en-US" i="1" dirty="0"/>
                  <a:t>Princeton University Press, </a:t>
                </a:r>
                <a:r>
                  <a:rPr lang="en-US" dirty="0"/>
                  <a:t>as </a:t>
                </a:r>
                <a:r>
                  <a:rPr lang="en-US" dirty="0" err="1"/>
                  <a:t>Borch</a:t>
                </a:r>
                <a:r>
                  <a:rPr lang="en-US" dirty="0"/>
                  <a:t> (1968)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Equilibrium </a:t>
                </a:r>
                <a:r>
                  <a:rPr lang="en-US" dirty="0" smtClean="0"/>
                  <a:t>model</a:t>
                </a:r>
              </a:p>
              <a:p>
                <a:pPr lvl="1"/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dirty="0" smtClean="0"/>
                  <a:t>New paper on 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r>
                  <a:rPr lang="en-US" dirty="0" smtClean="0"/>
                  <a:t>asset market efficiency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↔</m:t>
                    </m:r>
                  </m:oMath>
                </a14:m>
                <a:r>
                  <a:rPr lang="en-US" dirty="0"/>
                  <a:t>  asset </a:t>
                </a:r>
                <a:r>
                  <a:rPr lang="en-US" dirty="0"/>
                  <a:t>management </a:t>
                </a:r>
                <a:r>
                  <a:rPr lang="en-US" dirty="0"/>
                  <a:t>efficiency</a:t>
                </a:r>
              </a:p>
              <a:p>
                <a:pPr lvl="1"/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https://414a9a64-a-62cb3a1a-s-sites.googlegroups.com/site/lhp001/efficiently-inefficient/EfficientlyInefficient.jpg?attachauth=ANoY7co023WhRelHHm4GR1q9QRkrUGmZsSq9w1msI8hR-1DCGzhjjrIYobd6q5UMMxNYkSN5w6xQPZatVWXkVZge3G61VSdSDOfL5Zd9ojqWTCxHj9aQ-tWo3ZGCPTv5pEC0vq0NqvHllC1B_8l8H72Isyxof5ncPBuwlWRk6gi8br9vnWxNE1YANogUeHRjWUaYbIqw_Avkz1nMQg3XyYoPZWj4R09AHHuq_V1bvB5xfH9_b6gxqzshSOrfUjQvm5-JtVYRLWur&amp;attredirects=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617" y="1356757"/>
            <a:ext cx="1514246" cy="228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143" y="3885005"/>
            <a:ext cx="1504720" cy="21347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 descr="http://ecx.images-amazon.com/images/I/512uyA36NDL._SX331_BO1,204,203,200_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356757"/>
            <a:ext cx="1525526" cy="228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87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Closed-form Solution </a:t>
            </a:r>
            <a:br>
              <a:rPr lang="en-US" dirty="0" smtClean="0"/>
            </a:br>
            <a:r>
              <a:rPr lang="en-US" sz="1200" dirty="0" smtClean="0"/>
              <a:t>for specific search function (results hold generally)</a:t>
            </a:r>
            <a:endParaRPr lang="en-US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599"/>
            <a:ext cx="7924799" cy="142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62" y="2540349"/>
            <a:ext cx="6505575" cy="2363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07" y="5181600"/>
            <a:ext cx="4718538" cy="1259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7192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538" y="2298700"/>
            <a:ext cx="55721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Equilibrium for Assets and Asset Management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844" y="800100"/>
            <a:ext cx="7326993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2968625"/>
            <a:ext cx="6238875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799947"/>
            <a:ext cx="8089900" cy="2197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699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Successful Investo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257800"/>
            <a:ext cx="16256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1800" b="1" dirty="0" smtClean="0"/>
                  <a:t>Proposition</a:t>
                </a:r>
              </a:p>
              <a:p>
                <a:pPr marL="0" indent="0">
                  <a:buNone/>
                </a:pPr>
                <a:endParaRPr lang="en-US" sz="1800" b="1" dirty="0" smtClean="0"/>
              </a:p>
              <a:p>
                <a:r>
                  <a:rPr lang="en-US" b="1" dirty="0" smtClean="0"/>
                  <a:t>Informed asset managers: </a:t>
                </a:r>
                <a:r>
                  <a:rPr lang="en-US" sz="1400" dirty="0"/>
                  <a:t>outperform passive investing before </a:t>
                </a:r>
                <a:r>
                  <a:rPr lang="en-US" sz="1400" dirty="0" smtClean="0"/>
                  <a:t>and after fees </a:t>
                </a:r>
              </a:p>
              <a:p>
                <a:endParaRPr lang="en-US" sz="1400" dirty="0" smtClean="0"/>
              </a:p>
              <a:p>
                <a:r>
                  <a:rPr lang="en-US" b="1" dirty="0" smtClean="0"/>
                  <a:t>Uninformed managers:</a:t>
                </a:r>
                <a:r>
                  <a:rPr lang="en-US" dirty="0" smtClean="0"/>
                  <a:t> </a:t>
                </a:r>
                <a:r>
                  <a:rPr lang="en-US" sz="1400" dirty="0" smtClean="0"/>
                  <a:t>underperform after fees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r>
                  <a:rPr lang="en-US" b="1" dirty="0" smtClean="0"/>
                  <a:t>Searching investors: </a:t>
                </a:r>
              </a:p>
              <a:p>
                <a:pPr lvl="1"/>
                <a:r>
                  <a:rPr lang="en-US" dirty="0" smtClean="0"/>
                  <a:t>outperform </a:t>
                </a:r>
                <a:r>
                  <a:rPr lang="en-US" dirty="0"/>
                  <a:t>net of </a:t>
                </a:r>
                <a:r>
                  <a:rPr lang="en-US" dirty="0" smtClean="0"/>
                  <a:t>fees, i.e. “return predictability”</a:t>
                </a:r>
              </a:p>
              <a:p>
                <a:pPr lvl="1"/>
                <a:r>
                  <a:rPr lang="en-US" dirty="0" smtClean="0"/>
                  <a:t>outperformance just compensates </a:t>
                </a:r>
                <a:r>
                  <a:rPr lang="en-US" dirty="0"/>
                  <a:t>their search costs in an interior </a:t>
                </a:r>
                <a:r>
                  <a:rPr lang="en-US" dirty="0" smtClean="0"/>
                  <a:t>equilibrium</a:t>
                </a:r>
              </a:p>
              <a:p>
                <a:pPr lvl="1"/>
                <a:r>
                  <a:rPr lang="en-US" dirty="0" smtClean="0"/>
                  <a:t>larger search</a:t>
                </a:r>
                <a:r>
                  <a:rPr lang="en-US" dirty="0"/>
                  <a:t> frictions means higher net </a:t>
                </a:r>
                <a:r>
                  <a:rPr lang="en-US" dirty="0" smtClean="0"/>
                  <a:t>outperformance, i.e., more </a:t>
                </a:r>
                <a:r>
                  <a:rPr lang="en-US" dirty="0"/>
                  <a:t>predictability</a:t>
                </a:r>
              </a:p>
              <a:p>
                <a:endParaRPr lang="en-US" dirty="0" smtClean="0"/>
              </a:p>
              <a:p>
                <a:r>
                  <a:rPr lang="en-US" b="1" dirty="0" smtClean="0"/>
                  <a:t>Noise allocators: </a:t>
                </a:r>
                <a:r>
                  <a:rPr lang="en-US" sz="1400" dirty="0" smtClean="0"/>
                  <a:t>underperform after fees</a:t>
                </a:r>
              </a:p>
              <a:p>
                <a:endParaRPr lang="en-US" sz="1800" dirty="0" smtClean="0"/>
              </a:p>
              <a:p>
                <a:r>
                  <a:rPr lang="en-US" b="1" dirty="0" smtClean="0"/>
                  <a:t>Average </a:t>
                </a:r>
                <a:r>
                  <a:rPr lang="en-US" b="1" dirty="0"/>
                  <a:t>manager </a:t>
                </a:r>
                <a:r>
                  <a:rPr lang="en-US" b="1" dirty="0" smtClean="0"/>
                  <a:t>(</a:t>
                </a:r>
                <a:r>
                  <a:rPr lang="en-US" b="1" dirty="0"/>
                  <a:t>=</a:t>
                </a:r>
                <a:r>
                  <a:rPr lang="en-US" b="1" dirty="0" smtClean="0"/>
                  <a:t> </a:t>
                </a:r>
                <a:r>
                  <a:rPr lang="en-US" b="1" dirty="0"/>
                  <a:t>average investor</a:t>
                </a:r>
                <a:r>
                  <a:rPr lang="en-US" b="1" dirty="0" smtClean="0"/>
                  <a:t>), </a:t>
                </a:r>
                <a:r>
                  <a:rPr lang="en-US" b="1" dirty="0"/>
                  <a:t>v</a:t>
                </a:r>
                <a:r>
                  <a:rPr lang="en-US" b="1" dirty="0" smtClean="0"/>
                  <a:t>alue-weighted </a:t>
                </a:r>
              </a:p>
              <a:p>
                <a:pPr lvl="1"/>
                <a:r>
                  <a:rPr lang="en-US" dirty="0" smtClean="0"/>
                  <a:t>outperforms </a:t>
                </a:r>
                <a:r>
                  <a:rPr lang="en-US" dirty="0"/>
                  <a:t>after fees if the number of noise allocators </a:t>
                </a:r>
                <a:r>
                  <a:rPr lang="en-US" dirty="0" smtClean="0"/>
                  <a:t>is small,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&lt;</m:t>
                    </m:r>
                  </m:oMath>
                </a14:m>
                <a:r>
                  <a:rPr lang="en-US" dirty="0" smtClean="0"/>
                  <a:t> I</a:t>
                </a:r>
              </a:p>
              <a:p>
                <a:pPr lvl="1"/>
                <a:r>
                  <a:rPr lang="en-US" dirty="0" smtClean="0"/>
                  <a:t>underperforms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&gt;</m:t>
                    </m:r>
                    <m:r>
                      <a:rPr lang="en-US" b="0" i="1" smtClean="0">
                        <a:latin typeface="Cambria Math"/>
                      </a:rPr>
                      <m:t>𝐼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l="-593" t="-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of asset managers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669" y="1238250"/>
            <a:ext cx="521424" cy="71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201" y="2057400"/>
            <a:ext cx="571461" cy="500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Successful Investo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124" y="2667000"/>
            <a:ext cx="16256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8308824" y="2667000"/>
            <a:ext cx="673622" cy="10995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6" descr="http://thumbs.dreamstime.com/t/silhouette-people-celebrating-38008880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7" t="4655" r="53954" b="17305"/>
          <a:stretch/>
        </p:blipFill>
        <p:spPr bwMode="auto">
          <a:xfrm>
            <a:off x="7536480" y="3886200"/>
            <a:ext cx="471840" cy="71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410200"/>
            <a:ext cx="521424" cy="71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515655"/>
            <a:ext cx="571461" cy="500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7139700" y="5257800"/>
            <a:ext cx="673622" cy="10995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6" descr="http://thumbs.dreamstime.com/t/silhouette-people-celebrating-38008880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7" t="4655" r="53954" b="17305"/>
          <a:stretch/>
        </p:blipFill>
        <p:spPr bwMode="auto">
          <a:xfrm>
            <a:off x="7543800" y="5410200"/>
            <a:ext cx="471840" cy="71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Content Placeholder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05" b="13348"/>
          <a:stretch/>
        </p:blipFill>
        <p:spPr bwMode="auto">
          <a:xfrm rot="16200000">
            <a:off x="6995517" y="5044085"/>
            <a:ext cx="486968" cy="2895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Content Placeholder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254"/>
          <a:stretch/>
        </p:blipFill>
        <p:spPr bwMode="auto">
          <a:xfrm rot="16200000">
            <a:off x="1947270" y="5567956"/>
            <a:ext cx="486969" cy="1847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Content Placeholder 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992"/>
          <a:stretch/>
        </p:blipFill>
        <p:spPr bwMode="auto">
          <a:xfrm rot="16200000">
            <a:off x="618529" y="6087070"/>
            <a:ext cx="486969" cy="809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Content Placeholder 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41"/>
          <a:stretch/>
        </p:blipFill>
        <p:spPr bwMode="auto">
          <a:xfrm rot="16200000">
            <a:off x="8143211" y="6187607"/>
            <a:ext cx="482799" cy="60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Content Placeholder 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66" b="24576"/>
          <a:stretch/>
        </p:blipFill>
        <p:spPr bwMode="auto">
          <a:xfrm rot="16200000">
            <a:off x="4218983" y="5144097"/>
            <a:ext cx="486967" cy="2695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343400" y="5524500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</a:t>
            </a:r>
            <a:r>
              <a:rPr lang="en-US" sz="3200" b="1" dirty="0" smtClean="0"/>
              <a:t>+       =           +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056005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382000" cy="5211763"/>
          </a:xfrm>
        </p:spPr>
        <p:txBody>
          <a:bodyPr/>
          <a:lstStyle/>
          <a:p>
            <a:r>
              <a:rPr lang="en-US" dirty="0" smtClean="0"/>
              <a:t>“</a:t>
            </a:r>
            <a:r>
              <a:rPr lang="en-US" u="sng" dirty="0" smtClean="0"/>
              <a:t>Old consensus</a:t>
            </a:r>
            <a:r>
              <a:rPr lang="en-US" dirty="0" smtClean="0"/>
              <a:t>” in the academic literature:</a:t>
            </a:r>
          </a:p>
          <a:p>
            <a:pPr lvl="1"/>
            <a:r>
              <a:rPr lang="en-US" b="1" dirty="0" smtClean="0"/>
              <a:t>Mutual funds have </a:t>
            </a:r>
            <a:r>
              <a:rPr lang="en-US" b="1" u="sng" dirty="0" smtClean="0"/>
              <a:t>no skill</a:t>
            </a:r>
            <a:r>
              <a:rPr lang="en-US" dirty="0" smtClean="0"/>
              <a:t>: Jensen (1968), </a:t>
            </a:r>
            <a:r>
              <a:rPr lang="en-US" dirty="0" err="1" smtClean="0"/>
              <a:t>Fama</a:t>
            </a:r>
            <a:r>
              <a:rPr lang="en-US" dirty="0" smtClean="0"/>
              <a:t> (1970), </a:t>
            </a:r>
            <a:r>
              <a:rPr lang="en-US" dirty="0" err="1" smtClean="0"/>
              <a:t>Carhart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1997)</a:t>
            </a:r>
          </a:p>
          <a:p>
            <a:pPr lvl="1"/>
            <a:endParaRPr lang="en-US" dirty="0"/>
          </a:p>
          <a:p>
            <a:r>
              <a:rPr lang="en-US" dirty="0" smtClean="0"/>
              <a:t>“</a:t>
            </a:r>
            <a:r>
              <a:rPr lang="en-US" u="sng" dirty="0" smtClean="0"/>
              <a:t>New consensus</a:t>
            </a:r>
            <a:r>
              <a:rPr lang="en-US" dirty="0" smtClean="0"/>
              <a:t>” in the academic literature</a:t>
            </a:r>
          </a:p>
          <a:p>
            <a:pPr lvl="1"/>
            <a:r>
              <a:rPr lang="en-US" dirty="0"/>
              <a:t>The </a:t>
            </a:r>
            <a:r>
              <a:rPr lang="en-US" b="1" i="1" dirty="0"/>
              <a:t>average</a:t>
            </a:r>
            <a:r>
              <a:rPr lang="en-US" b="1" dirty="0"/>
              <a:t> mutual fund</a:t>
            </a:r>
            <a:r>
              <a:rPr lang="en-US" dirty="0"/>
              <a:t> underperforms slightly after </a:t>
            </a:r>
            <a:r>
              <a:rPr lang="en-US" dirty="0" smtClean="0"/>
              <a:t>fees, </a:t>
            </a:r>
            <a:r>
              <a:rPr lang="en-US" dirty="0" smtClean="0"/>
              <a:t>not </a:t>
            </a:r>
            <a:r>
              <a:rPr lang="en-US" dirty="0" smtClean="0"/>
              <a:t>before </a:t>
            </a:r>
            <a:r>
              <a:rPr lang="en-US" dirty="0" smtClean="0"/>
              <a:t>fees, but the average hides </a:t>
            </a:r>
            <a:r>
              <a:rPr lang="en-US" b="1" dirty="0" smtClean="0"/>
              <a:t>significant cross-sectional variation across good/bad managers</a:t>
            </a:r>
            <a:endParaRPr lang="en-US" b="1" dirty="0"/>
          </a:p>
          <a:p>
            <a:pPr lvl="1"/>
            <a:endParaRPr lang="en-US" sz="800" dirty="0" smtClean="0"/>
          </a:p>
          <a:p>
            <a:pPr lvl="1"/>
            <a:r>
              <a:rPr lang="en-US" b="1" u="sng" dirty="0" smtClean="0"/>
              <a:t>Skill exists</a:t>
            </a:r>
            <a:r>
              <a:rPr lang="en-US" u="sng" dirty="0" smtClean="0"/>
              <a:t> </a:t>
            </a:r>
            <a:r>
              <a:rPr lang="en-US" b="1" dirty="0" smtClean="0"/>
              <a:t>among mutual funds and can be predicted:</a:t>
            </a:r>
            <a:r>
              <a:rPr lang="en-US" dirty="0" smtClean="0"/>
              <a:t> </a:t>
            </a:r>
            <a:r>
              <a:rPr lang="en-US" dirty="0" err="1" smtClean="0"/>
              <a:t>Kacperczyk</a:t>
            </a:r>
            <a:r>
              <a:rPr lang="en-US" dirty="0" smtClean="0"/>
              <a:t>, </a:t>
            </a:r>
            <a:r>
              <a:rPr lang="en-US" dirty="0" err="1" smtClean="0"/>
              <a:t>Sialm</a:t>
            </a:r>
            <a:r>
              <a:rPr lang="en-US" dirty="0"/>
              <a:t>, and Zheng (2008</a:t>
            </a:r>
            <a:r>
              <a:rPr lang="en-US" dirty="0" smtClean="0"/>
              <a:t>), </a:t>
            </a:r>
            <a:r>
              <a:rPr lang="en-US" dirty="0" err="1"/>
              <a:t>Fama</a:t>
            </a:r>
            <a:r>
              <a:rPr lang="en-US" dirty="0"/>
              <a:t> and French (2010</a:t>
            </a:r>
            <a:r>
              <a:rPr lang="en-US" dirty="0" smtClean="0"/>
              <a:t>), </a:t>
            </a:r>
            <a:r>
              <a:rPr lang="en-US" dirty="0" err="1" smtClean="0"/>
              <a:t>Kosowski</a:t>
            </a:r>
            <a:r>
              <a:rPr lang="en-US" dirty="0" smtClean="0"/>
              <a:t>, </a:t>
            </a:r>
            <a:r>
              <a:rPr lang="en-US" dirty="0" err="1" smtClean="0"/>
              <a:t>Timmermann</a:t>
            </a:r>
            <a:r>
              <a:rPr lang="en-US" dirty="0" smtClean="0"/>
              <a:t>, </a:t>
            </a:r>
            <a:r>
              <a:rPr lang="en-US" dirty="0" err="1" smtClean="0"/>
              <a:t>Wermers</a:t>
            </a:r>
            <a:r>
              <a:rPr lang="en-US" dirty="0" smtClean="0"/>
              <a:t>, White (2006): </a:t>
            </a:r>
          </a:p>
          <a:p>
            <a:pPr marL="457200" lvl="1" indent="0">
              <a:buNone/>
            </a:pPr>
            <a:endParaRPr lang="en-US" sz="400" i="1" dirty="0" smtClean="0"/>
          </a:p>
          <a:p>
            <a:pPr marL="457200" lvl="1" indent="0">
              <a:buNone/>
            </a:pPr>
            <a:r>
              <a:rPr lang="en-US" i="1" dirty="0"/>
              <a:t>	</a:t>
            </a:r>
            <a:r>
              <a:rPr lang="en-US" i="1" dirty="0" smtClean="0"/>
              <a:t>“we </a:t>
            </a:r>
            <a:r>
              <a:rPr lang="en-US" i="1" dirty="0"/>
              <a:t>find that a sizable minority of managers </a:t>
            </a:r>
            <a:r>
              <a:rPr lang="en-US" i="1" dirty="0" smtClean="0"/>
              <a:t>pick </a:t>
            </a:r>
            <a:r>
              <a:rPr lang="en-US" i="1" dirty="0"/>
              <a:t>stocks well enough to more than cover their </a:t>
            </a:r>
            <a:r>
              <a:rPr lang="en-US" i="1" dirty="0" smtClean="0"/>
              <a:t>	costs</a:t>
            </a:r>
            <a:r>
              <a:rPr lang="en-US" i="1" dirty="0"/>
              <a:t>. Moreover, the superior alphas of these </a:t>
            </a:r>
            <a:r>
              <a:rPr lang="en-US" i="1" dirty="0" smtClean="0"/>
              <a:t>managers persist” </a:t>
            </a:r>
          </a:p>
          <a:p>
            <a:pPr lvl="1"/>
            <a:endParaRPr lang="en-US" sz="800" dirty="0" smtClean="0"/>
          </a:p>
          <a:p>
            <a:pPr lvl="1"/>
            <a:r>
              <a:rPr lang="en-US" b="1" u="sng" dirty="0"/>
              <a:t>Skill exists</a:t>
            </a:r>
            <a:r>
              <a:rPr lang="en-US" b="1" dirty="0"/>
              <a:t> among hedge </a:t>
            </a:r>
            <a:r>
              <a:rPr lang="en-US" b="1" dirty="0" smtClean="0"/>
              <a:t>funds</a:t>
            </a:r>
            <a:r>
              <a:rPr lang="en-US" dirty="0" smtClean="0"/>
              <a:t>: Fung</a:t>
            </a:r>
            <a:r>
              <a:rPr lang="en-US" dirty="0"/>
              <a:t>, Hsieh, </a:t>
            </a:r>
            <a:r>
              <a:rPr lang="en-US" dirty="0" err="1"/>
              <a:t>Naik</a:t>
            </a:r>
            <a:r>
              <a:rPr lang="en-US" dirty="0"/>
              <a:t>, and </a:t>
            </a:r>
            <a:r>
              <a:rPr lang="en-US" dirty="0" err="1"/>
              <a:t>Ramadorai</a:t>
            </a:r>
            <a:r>
              <a:rPr lang="en-US" dirty="0"/>
              <a:t> (2008), </a:t>
            </a:r>
            <a:r>
              <a:rPr lang="en-US" dirty="0" err="1"/>
              <a:t>Jagannathan</a:t>
            </a:r>
            <a:r>
              <a:rPr lang="en-US" dirty="0"/>
              <a:t>, </a:t>
            </a:r>
            <a:r>
              <a:rPr lang="en-US" dirty="0" err="1" smtClean="0"/>
              <a:t>Malakhov</a:t>
            </a:r>
            <a:r>
              <a:rPr lang="en-US" dirty="0" smtClean="0"/>
              <a:t>, and </a:t>
            </a:r>
            <a:r>
              <a:rPr lang="en-US" dirty="0" err="1"/>
              <a:t>Novikov</a:t>
            </a:r>
            <a:r>
              <a:rPr lang="en-US" dirty="0"/>
              <a:t> (2010</a:t>
            </a:r>
            <a:r>
              <a:rPr lang="en-US" dirty="0" smtClean="0"/>
              <a:t>), </a:t>
            </a:r>
            <a:r>
              <a:rPr lang="en-US" dirty="0" err="1"/>
              <a:t>Kosowski</a:t>
            </a:r>
            <a:r>
              <a:rPr lang="en-US" dirty="0"/>
              <a:t>, </a:t>
            </a:r>
            <a:r>
              <a:rPr lang="en-US" dirty="0" err="1"/>
              <a:t>Naik</a:t>
            </a:r>
            <a:r>
              <a:rPr lang="en-US" dirty="0"/>
              <a:t>, and </a:t>
            </a:r>
            <a:r>
              <a:rPr lang="en-US" dirty="0" err="1"/>
              <a:t>Teo</a:t>
            </a:r>
            <a:r>
              <a:rPr lang="en-US" dirty="0"/>
              <a:t> (2007):</a:t>
            </a:r>
          </a:p>
          <a:p>
            <a:pPr lvl="1"/>
            <a:endParaRPr lang="en-US" sz="400" dirty="0"/>
          </a:p>
          <a:p>
            <a:pPr marL="457200" lvl="1" indent="0">
              <a:buNone/>
            </a:pPr>
            <a:r>
              <a:rPr lang="en-US" dirty="0" smtClean="0"/>
              <a:t>	“</a:t>
            </a:r>
            <a:r>
              <a:rPr lang="en-US" i="1" dirty="0" smtClean="0"/>
              <a:t>top </a:t>
            </a:r>
            <a:r>
              <a:rPr lang="en-US" i="1" dirty="0"/>
              <a:t>hedge fund performance cannot be explained </a:t>
            </a:r>
            <a:r>
              <a:rPr lang="en-US" i="1" dirty="0" smtClean="0"/>
              <a:t>by </a:t>
            </a:r>
            <a:r>
              <a:rPr lang="en-US" i="1" dirty="0"/>
              <a:t>luck, and hedge fund </a:t>
            </a:r>
            <a:r>
              <a:rPr lang="en-US" i="1" dirty="0" smtClean="0"/>
              <a:t>performance </a:t>
            </a:r>
            <a:r>
              <a:rPr lang="en-US" i="1" dirty="0"/>
              <a:t>persists at </a:t>
            </a:r>
            <a:r>
              <a:rPr lang="en-US" i="1" dirty="0" smtClean="0"/>
              <a:t>	annual horizons… Our </a:t>
            </a:r>
            <a:r>
              <a:rPr lang="en-US" i="1" dirty="0"/>
              <a:t>results are robust and relevant to investors as they </a:t>
            </a:r>
            <a:r>
              <a:rPr lang="en-US" i="1" dirty="0" smtClean="0"/>
              <a:t>are neither </a:t>
            </a:r>
            <a:r>
              <a:rPr lang="en-US" i="1" dirty="0"/>
              <a:t>confined to </a:t>
            </a:r>
            <a:r>
              <a:rPr lang="en-US" i="1" dirty="0" smtClean="0"/>
              <a:t>	small </a:t>
            </a:r>
            <a:r>
              <a:rPr lang="en-US" i="1" dirty="0"/>
              <a:t>funds, nor driven by incubation bias, backfill bias, or serial correlation</a:t>
            </a:r>
            <a:r>
              <a:rPr lang="en-US" dirty="0" smtClean="0"/>
              <a:t>.”</a:t>
            </a:r>
            <a:endParaRPr lang="en-US" dirty="0"/>
          </a:p>
          <a:p>
            <a:pPr lvl="1"/>
            <a:endParaRPr lang="en-US" sz="800" dirty="0" smtClean="0"/>
          </a:p>
          <a:p>
            <a:pPr lvl="1"/>
            <a:r>
              <a:rPr lang="en-US" b="1" u="sng" dirty="0"/>
              <a:t>Skill exists</a:t>
            </a:r>
            <a:r>
              <a:rPr lang="en-US" b="1" dirty="0"/>
              <a:t> </a:t>
            </a:r>
            <a:r>
              <a:rPr lang="en-US" b="1" dirty="0" smtClean="0"/>
              <a:t>in private equity and VC</a:t>
            </a:r>
            <a:r>
              <a:rPr lang="en-US" dirty="0" smtClean="0"/>
              <a:t>:</a:t>
            </a:r>
            <a:r>
              <a:rPr lang="en-US" b="1" dirty="0" smtClean="0"/>
              <a:t> </a:t>
            </a:r>
            <a:r>
              <a:rPr lang="en-US" dirty="0" smtClean="0"/>
              <a:t>Kaplan </a:t>
            </a:r>
            <a:r>
              <a:rPr lang="en-US" dirty="0"/>
              <a:t>and </a:t>
            </a:r>
            <a:r>
              <a:rPr lang="en-US" dirty="0" err="1" smtClean="0"/>
              <a:t>Schoar</a:t>
            </a:r>
            <a:r>
              <a:rPr lang="en-US" dirty="0" smtClean="0"/>
              <a:t> (2005)</a:t>
            </a:r>
          </a:p>
          <a:p>
            <a:pPr lvl="1"/>
            <a:endParaRPr lang="en-US" sz="400" dirty="0"/>
          </a:p>
          <a:p>
            <a:pPr marL="457200" lvl="1" indent="0">
              <a:buNone/>
            </a:pPr>
            <a:r>
              <a:rPr lang="en-US" dirty="0" smtClean="0"/>
              <a:t>	“</a:t>
            </a:r>
            <a:r>
              <a:rPr lang="en-US" i="1" dirty="0" smtClean="0"/>
              <a:t>we </a:t>
            </a:r>
            <a:r>
              <a:rPr lang="en-US" i="1" dirty="0"/>
              <a:t>document substantial persistence in LBO and VC fund </a:t>
            </a:r>
            <a:r>
              <a:rPr lang="en-US" i="1" dirty="0" smtClean="0"/>
              <a:t>performance”</a:t>
            </a:r>
            <a:endParaRPr lang="en-US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Empirical evidence on 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03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Asset Management Frictions and Asset Prices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8" y="774700"/>
            <a:ext cx="6410325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4592844"/>
            <a:ext cx="7991474" cy="2252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332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and large investors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14489"/>
            <a:ext cx="8077200" cy="3277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11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Magnitude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985838"/>
            <a:ext cx="7038975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335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Welfare and Market Liquidity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914400"/>
            <a:ext cx="736282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2266950"/>
            <a:ext cx="72485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05163"/>
            <a:ext cx="28098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4038600"/>
            <a:ext cx="7086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877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Extensions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702945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509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 indent="-400050">
              <a:buFont typeface="+mj-lt"/>
              <a:buAutoNum type="romanLcPeriod"/>
            </a:pPr>
            <a:r>
              <a:rPr lang="en-US" b="1" dirty="0" smtClean="0"/>
              <a:t>Efficiently </a:t>
            </a:r>
            <a:r>
              <a:rPr lang="en-US" b="1" dirty="0"/>
              <a:t>inefficient </a:t>
            </a:r>
            <a:r>
              <a:rPr lang="en-US" b="1" dirty="0" smtClean="0"/>
              <a:t>markets</a:t>
            </a:r>
          </a:p>
          <a:p>
            <a:pPr marL="800100" lvl="1" indent="-400050"/>
            <a:r>
              <a:rPr lang="en-US" b="1" dirty="0" smtClean="0"/>
              <a:t>Anomalies</a:t>
            </a:r>
            <a:r>
              <a:rPr lang="en-US" dirty="0" smtClean="0"/>
              <a:t> </a:t>
            </a:r>
            <a:r>
              <a:rPr lang="en-US" dirty="0"/>
              <a:t>more likely to arise with higher </a:t>
            </a:r>
            <a:r>
              <a:rPr lang="en-US" i="1" dirty="0"/>
              <a:t>c</a:t>
            </a:r>
            <a:r>
              <a:rPr lang="en-US" dirty="0"/>
              <a:t> or </a:t>
            </a:r>
            <a:r>
              <a:rPr lang="en-US" i="1" dirty="0" smtClean="0"/>
              <a:t>k</a:t>
            </a:r>
          </a:p>
          <a:p>
            <a:pPr marL="400050" indent="-400050">
              <a:buFont typeface="+mj-lt"/>
              <a:buAutoNum type="romanLcPeriod"/>
            </a:pPr>
            <a:endParaRPr lang="en-US" dirty="0"/>
          </a:p>
          <a:p>
            <a:pPr marL="400050" indent="-400050">
              <a:buFont typeface="+mj-lt"/>
              <a:buAutoNum type="romanLcPeriod"/>
            </a:pPr>
            <a:r>
              <a:rPr lang="en-US" b="1" dirty="0" smtClean="0"/>
              <a:t>Asset </a:t>
            </a:r>
            <a:r>
              <a:rPr lang="en-US" b="1" dirty="0"/>
              <a:t>managers </a:t>
            </a:r>
            <a:r>
              <a:rPr lang="en-US" b="1" dirty="0" smtClean="0"/>
              <a:t>performance</a:t>
            </a:r>
          </a:p>
          <a:p>
            <a:pPr marL="800100" lvl="1" indent="-400050">
              <a:spcAft>
                <a:spcPts val="600"/>
              </a:spcAft>
            </a:pPr>
            <a:r>
              <a:rPr lang="en-US" b="1" dirty="0" smtClean="0"/>
              <a:t>managers can </a:t>
            </a:r>
            <a:r>
              <a:rPr lang="en-US" b="1" dirty="0"/>
              <a:t>outperform before fees</a:t>
            </a:r>
            <a:r>
              <a:rPr lang="en-US" dirty="0"/>
              <a:t>: </a:t>
            </a:r>
            <a:r>
              <a:rPr lang="en-US" dirty="0" err="1"/>
              <a:t>Grinblatt</a:t>
            </a:r>
            <a:r>
              <a:rPr lang="en-US" dirty="0"/>
              <a:t> and </a:t>
            </a:r>
            <a:r>
              <a:rPr lang="en-US" dirty="0" smtClean="0"/>
              <a:t>Titman (89</a:t>
            </a:r>
            <a:r>
              <a:rPr lang="en-US" dirty="0"/>
              <a:t>), </a:t>
            </a:r>
            <a:r>
              <a:rPr lang="en-US" dirty="0" err="1"/>
              <a:t>Wermers</a:t>
            </a:r>
            <a:r>
              <a:rPr lang="en-US" dirty="0"/>
              <a:t> (00), </a:t>
            </a:r>
            <a:r>
              <a:rPr lang="en-US" dirty="0" err="1"/>
              <a:t>Kacperczyk</a:t>
            </a:r>
            <a:r>
              <a:rPr lang="en-US" dirty="0"/>
              <a:t>, </a:t>
            </a:r>
            <a:r>
              <a:rPr lang="en-US" dirty="0" err="1"/>
              <a:t>Sialm</a:t>
            </a:r>
            <a:r>
              <a:rPr lang="en-US" dirty="0"/>
              <a:t>, and Zheng (08), </a:t>
            </a:r>
            <a:r>
              <a:rPr lang="en-US" dirty="0" err="1"/>
              <a:t>Kosowski</a:t>
            </a:r>
            <a:r>
              <a:rPr lang="en-US" dirty="0"/>
              <a:t>, </a:t>
            </a:r>
            <a:r>
              <a:rPr lang="en-US" dirty="0" err="1"/>
              <a:t>Timmermann</a:t>
            </a:r>
            <a:r>
              <a:rPr lang="en-US" dirty="0" smtClean="0"/>
              <a:t>, </a:t>
            </a:r>
            <a:r>
              <a:rPr lang="en-US" dirty="0" err="1" smtClean="0"/>
              <a:t>Wermers</a:t>
            </a:r>
            <a:r>
              <a:rPr lang="en-US" dirty="0"/>
              <a:t>, and White (06</a:t>
            </a:r>
            <a:r>
              <a:rPr lang="en-US" dirty="0" smtClean="0"/>
              <a:t>)</a:t>
            </a:r>
          </a:p>
          <a:p>
            <a:pPr marL="800100" lvl="1" indent="-400050"/>
            <a:r>
              <a:rPr lang="en-US" b="1" dirty="0" smtClean="0"/>
              <a:t>average mutual fund </a:t>
            </a:r>
            <a:r>
              <a:rPr lang="en-US" b="1" dirty="0"/>
              <a:t>may underperform after </a:t>
            </a:r>
            <a:r>
              <a:rPr lang="en-US" b="1" dirty="0" smtClean="0"/>
              <a:t>fees due to noise allocators</a:t>
            </a:r>
            <a:r>
              <a:rPr lang="en-US" dirty="0" smtClean="0"/>
              <a:t>: </a:t>
            </a:r>
            <a:r>
              <a:rPr lang="en-US" dirty="0" err="1"/>
              <a:t>Carhart</a:t>
            </a:r>
            <a:r>
              <a:rPr lang="en-US" dirty="0"/>
              <a:t> (97), </a:t>
            </a:r>
            <a:r>
              <a:rPr lang="en-US" dirty="0" err="1"/>
              <a:t>Berk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err="1" smtClean="0"/>
              <a:t>Binsbergen</a:t>
            </a:r>
            <a:r>
              <a:rPr lang="en-US" dirty="0" smtClean="0"/>
              <a:t> </a:t>
            </a:r>
            <a:r>
              <a:rPr lang="en-US" dirty="0"/>
              <a:t>(12</a:t>
            </a:r>
            <a:r>
              <a:rPr lang="en-US" dirty="0" smtClean="0"/>
              <a:t>) </a:t>
            </a:r>
          </a:p>
          <a:p>
            <a:pPr marL="800100" lvl="1" indent="-400050">
              <a:spcAft>
                <a:spcPts val="600"/>
              </a:spcAft>
            </a:pPr>
            <a:r>
              <a:rPr lang="en-US" b="1" dirty="0" smtClean="0"/>
              <a:t>but the best mutual funds outperform even after fees</a:t>
            </a:r>
            <a:r>
              <a:rPr lang="en-US" dirty="0" smtClean="0"/>
              <a:t>: </a:t>
            </a:r>
            <a:r>
              <a:rPr lang="en-US" dirty="0" err="1"/>
              <a:t>Kosowski</a:t>
            </a:r>
            <a:r>
              <a:rPr lang="en-US" dirty="0"/>
              <a:t> et al </a:t>
            </a:r>
            <a:r>
              <a:rPr lang="en-US" dirty="0" smtClean="0"/>
              <a:t>(06), </a:t>
            </a:r>
            <a:r>
              <a:rPr lang="en-US" dirty="0" err="1" smtClean="0"/>
              <a:t>Fama</a:t>
            </a:r>
            <a:r>
              <a:rPr lang="en-US" dirty="0" smtClean="0"/>
              <a:t> and French (10)</a:t>
            </a:r>
          </a:p>
          <a:p>
            <a:pPr marL="800100" lvl="1" indent="-400050"/>
            <a:r>
              <a:rPr lang="en-US" b="1" dirty="0" smtClean="0"/>
              <a:t>hedge </a:t>
            </a:r>
            <a:r>
              <a:rPr lang="en-US" b="1" dirty="0"/>
              <a:t>funds may outperform after fees</a:t>
            </a:r>
            <a:r>
              <a:rPr lang="en-US" dirty="0"/>
              <a:t>: </a:t>
            </a:r>
            <a:r>
              <a:rPr lang="en-US" dirty="0" err="1"/>
              <a:t>Kosowski</a:t>
            </a:r>
            <a:r>
              <a:rPr lang="en-US" dirty="0"/>
              <a:t>, </a:t>
            </a:r>
            <a:r>
              <a:rPr lang="en-US" dirty="0" err="1"/>
              <a:t>Naik</a:t>
            </a:r>
            <a:r>
              <a:rPr lang="en-US" dirty="0"/>
              <a:t>, and </a:t>
            </a:r>
            <a:r>
              <a:rPr lang="en-US" dirty="0" err="1"/>
              <a:t>Teo</a:t>
            </a:r>
            <a:r>
              <a:rPr lang="en-US" dirty="0"/>
              <a:t> (07</a:t>
            </a:r>
            <a:r>
              <a:rPr lang="en-US" dirty="0" smtClean="0"/>
              <a:t>), Fung</a:t>
            </a:r>
            <a:r>
              <a:rPr lang="en-US" dirty="0"/>
              <a:t>, Hsieh, </a:t>
            </a:r>
            <a:r>
              <a:rPr lang="en-US" dirty="0" err="1"/>
              <a:t>Naik</a:t>
            </a:r>
            <a:r>
              <a:rPr lang="en-US" dirty="0"/>
              <a:t>, and </a:t>
            </a:r>
            <a:r>
              <a:rPr lang="en-US" dirty="0" err="1"/>
              <a:t>Ramadorai</a:t>
            </a:r>
            <a:r>
              <a:rPr lang="en-US" dirty="0"/>
              <a:t> (08), </a:t>
            </a:r>
            <a:r>
              <a:rPr lang="en-US" dirty="0" err="1"/>
              <a:t>Jagannathan</a:t>
            </a:r>
            <a:r>
              <a:rPr lang="en-US" dirty="0"/>
              <a:t>, </a:t>
            </a:r>
            <a:r>
              <a:rPr lang="en-US" dirty="0" err="1"/>
              <a:t>Malakhov</a:t>
            </a:r>
            <a:r>
              <a:rPr lang="en-US" dirty="0"/>
              <a:t>, and </a:t>
            </a:r>
            <a:r>
              <a:rPr lang="en-US" dirty="0" err="1"/>
              <a:t>Novikov</a:t>
            </a:r>
            <a:r>
              <a:rPr lang="en-US" dirty="0"/>
              <a:t> (10</a:t>
            </a:r>
            <a:r>
              <a:rPr lang="en-US" dirty="0" smtClean="0"/>
              <a:t>) – </a:t>
            </a:r>
            <a:r>
              <a:rPr lang="en-US" dirty="0"/>
              <a:t>fewer noise allocators</a:t>
            </a:r>
            <a:r>
              <a:rPr lang="en-US" dirty="0" smtClean="0"/>
              <a:t>?</a:t>
            </a:r>
          </a:p>
          <a:p>
            <a:pPr marL="800100" lvl="1" indent="-400050">
              <a:spcAft>
                <a:spcPts val="600"/>
              </a:spcAft>
            </a:pPr>
            <a:r>
              <a:rPr lang="en-US" b="1" dirty="0" smtClean="0"/>
              <a:t>private </a:t>
            </a:r>
            <a:r>
              <a:rPr lang="en-US" b="1" dirty="0"/>
              <a:t>equity and venture capital performance persistence</a:t>
            </a:r>
            <a:r>
              <a:rPr lang="en-US" dirty="0"/>
              <a:t>: Kaplan and </a:t>
            </a:r>
            <a:r>
              <a:rPr lang="en-US" dirty="0" err="1"/>
              <a:t>Schoar</a:t>
            </a:r>
            <a:r>
              <a:rPr lang="en-US" dirty="0"/>
              <a:t> (05); Raise money contingent on reaching a total amount</a:t>
            </a:r>
          </a:p>
          <a:p>
            <a:pPr marL="800100" lvl="1" indent="-400050"/>
            <a:r>
              <a:rPr lang="en-US" b="1" dirty="0" smtClean="0"/>
              <a:t>performance </a:t>
            </a:r>
            <a:r>
              <a:rPr lang="en-US" b="1" dirty="0"/>
              <a:t>slightly </a:t>
            </a:r>
            <a:r>
              <a:rPr lang="en-US" b="1" dirty="0" smtClean="0"/>
              <a:t>predictable, especially in HF/PE markets where search costs are larger</a:t>
            </a:r>
            <a:endParaRPr lang="en-US" b="1" dirty="0"/>
          </a:p>
          <a:p>
            <a:pPr marL="800100" lvl="1" indent="-400050"/>
            <a:endParaRPr lang="en-US" dirty="0" smtClean="0"/>
          </a:p>
          <a:p>
            <a:pPr marL="400050" indent="-400050">
              <a:buFont typeface="+mj-lt"/>
              <a:buAutoNum type="romanLcPeriod"/>
            </a:pPr>
            <a:r>
              <a:rPr lang="en-US" b="1" dirty="0"/>
              <a:t>Lower search frictions, flows to asset managers</a:t>
            </a:r>
            <a:endParaRPr lang="en-US" dirty="0"/>
          </a:p>
          <a:p>
            <a:pPr marL="800100" lvl="1" indent="-400050"/>
            <a:r>
              <a:rPr lang="en-US" dirty="0" err="1"/>
              <a:t>Sirri</a:t>
            </a:r>
            <a:r>
              <a:rPr lang="en-US" dirty="0"/>
              <a:t> and </a:t>
            </a:r>
            <a:r>
              <a:rPr lang="en-US" dirty="0" err="1"/>
              <a:t>Tufano</a:t>
            </a:r>
            <a:r>
              <a:rPr lang="en-US" dirty="0"/>
              <a:t> (98), Jain and Wu (00), and </a:t>
            </a:r>
            <a:r>
              <a:rPr lang="en-US" dirty="0" err="1"/>
              <a:t>Hortacsu</a:t>
            </a:r>
            <a:r>
              <a:rPr lang="en-US" dirty="0"/>
              <a:t> and </a:t>
            </a:r>
            <a:r>
              <a:rPr lang="en-US" dirty="0" err="1"/>
              <a:t>Syverson</a:t>
            </a:r>
            <a:r>
              <a:rPr lang="en-US" dirty="0"/>
              <a:t> (04) </a:t>
            </a:r>
          </a:p>
          <a:p>
            <a:pPr marL="800100" lvl="1" indent="-400050"/>
            <a:r>
              <a:rPr lang="en-US" dirty="0"/>
              <a:t>Growth of asset management industry: French (08)</a:t>
            </a:r>
          </a:p>
          <a:p>
            <a:pPr marL="400050" indent="-400050">
              <a:buFont typeface="+mj-lt"/>
              <a:buAutoNum type="romanLcPeriod"/>
            </a:pPr>
            <a:endParaRPr lang="en-US" dirty="0"/>
          </a:p>
          <a:p>
            <a:pPr marL="800100" lvl="1" indent="-400050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Empirical Implications</a:t>
            </a:r>
          </a:p>
        </p:txBody>
      </p:sp>
    </p:spTree>
    <p:extLst>
      <p:ext uri="{BB962C8B-B14F-4D97-AF65-F5344CB8AC3E}">
        <p14:creationId xmlns:p14="http://schemas.microsoft.com/office/powerpoint/2010/main" val="370464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Market efficiency: at the heart of financial economics</a:t>
            </a:r>
          </a:p>
          <a:p>
            <a:endParaRPr lang="en-US" dirty="0" smtClean="0"/>
          </a:p>
          <a:p>
            <a:r>
              <a:rPr lang="en-US" dirty="0" smtClean="0"/>
              <a:t>Nobel Prize 2013 awarded </a:t>
            </a:r>
            <a:r>
              <a:rPr lang="en-US" dirty="0"/>
              <a:t>to  Eugene </a:t>
            </a:r>
            <a:r>
              <a:rPr lang="en-US" dirty="0" err="1" smtClean="0"/>
              <a:t>Fama</a:t>
            </a:r>
            <a:r>
              <a:rPr lang="en-US" dirty="0" smtClean="0"/>
              <a:t>, Lars Hansen, and Robert </a:t>
            </a:r>
            <a:r>
              <a:rPr lang="en-US" dirty="0"/>
              <a:t>Shiller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efficiency</a:t>
            </a:r>
            <a:endParaRPr lang="en-US" dirty="0"/>
          </a:p>
        </p:txBody>
      </p:sp>
      <p:pic>
        <p:nvPicPr>
          <p:cNvPr id="4" name="Picture 2" descr="Fama, Shiller and your money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473" y="2559050"/>
            <a:ext cx="4619625" cy="307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50868">
            <a:off x="6136654" y="3912490"/>
            <a:ext cx="954302" cy="133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Eugene F. Fa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078456">
            <a:off x="1972117" y="3902771"/>
            <a:ext cx="883331" cy="123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630091"/>
            <a:ext cx="443559" cy="443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Callout 9"/>
          <p:cNvSpPr/>
          <p:nvPr/>
        </p:nvSpPr>
        <p:spPr bwMode="auto">
          <a:xfrm>
            <a:off x="914400" y="5105400"/>
            <a:ext cx="1600200" cy="609600"/>
          </a:xfrm>
          <a:prstGeom prst="wedgeEllipseCallout">
            <a:avLst>
              <a:gd name="adj1" fmla="val 55881"/>
              <a:gd name="adj2" fmla="val -111320"/>
            </a:avLst>
          </a:prstGeom>
          <a:solidFill>
            <a:srgbClr val="DDDDDD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anchor="ctr" anchorCtr="1"/>
          <a:lstStyle/>
          <a:p>
            <a:pPr algn="ctr">
              <a:defRPr/>
            </a:pPr>
            <a:r>
              <a:rPr lang="en-US" sz="1600" dirty="0" smtClean="0"/>
              <a:t>Efficient!</a:t>
            </a:r>
            <a:endParaRPr lang="en-US" sz="16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Callout 10"/>
          <p:cNvSpPr/>
          <p:nvPr/>
        </p:nvSpPr>
        <p:spPr bwMode="auto">
          <a:xfrm>
            <a:off x="6477000" y="5164853"/>
            <a:ext cx="1600200" cy="609600"/>
          </a:xfrm>
          <a:prstGeom prst="wedgeEllipseCallout">
            <a:avLst>
              <a:gd name="adj1" fmla="val -47103"/>
              <a:gd name="adj2" fmla="val -119699"/>
            </a:avLst>
          </a:prstGeom>
          <a:solidFill>
            <a:srgbClr val="DDDDDD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anchor="ctr" anchorCtr="1"/>
          <a:lstStyle/>
          <a:p>
            <a:pPr algn="ctr">
              <a:defRPr/>
            </a:pPr>
            <a:r>
              <a:rPr lang="en-US" sz="1600" dirty="0" smtClean="0"/>
              <a:t>Inefficient!</a:t>
            </a:r>
            <a:endParaRPr lang="en-US" sz="1600" b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70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 indent="-400050">
              <a:buFont typeface="+mj-lt"/>
              <a:buAutoNum type="romanLcPeriod" startAt="4"/>
            </a:pPr>
            <a:r>
              <a:rPr lang="en-US" b="1" dirty="0" smtClean="0"/>
              <a:t>Asset </a:t>
            </a:r>
            <a:r>
              <a:rPr lang="en-US" b="1" dirty="0"/>
              <a:t>management fees </a:t>
            </a:r>
            <a:endParaRPr lang="en-US" b="1" dirty="0" smtClean="0"/>
          </a:p>
          <a:p>
            <a:pPr marL="800100" lvl="1" indent="-400050"/>
            <a:r>
              <a:rPr lang="en-US" dirty="0" smtClean="0"/>
              <a:t>should </a:t>
            </a:r>
            <a:r>
              <a:rPr lang="en-US" dirty="0"/>
              <a:t>be larger for more </a:t>
            </a:r>
            <a:r>
              <a:rPr lang="en-US" dirty="0" smtClean="0"/>
              <a:t>inefficient assets </a:t>
            </a:r>
            <a:r>
              <a:rPr lang="en-US" dirty="0"/>
              <a:t>due to larger information or search </a:t>
            </a:r>
            <a:r>
              <a:rPr lang="en-US" dirty="0" smtClean="0"/>
              <a:t>costs</a:t>
            </a:r>
          </a:p>
          <a:p>
            <a:pPr marL="800100" lvl="1" indent="-400050"/>
            <a:r>
              <a:rPr lang="en-US" dirty="0" smtClean="0"/>
              <a:t>HFs </a:t>
            </a:r>
            <a:r>
              <a:rPr lang="en-US" dirty="0"/>
              <a:t>vs. mutual </a:t>
            </a:r>
            <a:r>
              <a:rPr lang="en-US" dirty="0" smtClean="0"/>
              <a:t>funds, equity </a:t>
            </a:r>
            <a:r>
              <a:rPr lang="en-US" dirty="0"/>
              <a:t>funds vs. bond funds, global equity vs. domestic </a:t>
            </a:r>
            <a:r>
              <a:rPr lang="en-US" dirty="0" smtClean="0"/>
              <a:t>equity</a:t>
            </a:r>
          </a:p>
          <a:p>
            <a:pPr marL="400050" indent="-400050">
              <a:buFont typeface="+mj-lt"/>
              <a:buAutoNum type="romanLcPeriod" startAt="4"/>
            </a:pPr>
            <a:endParaRPr lang="en-US" dirty="0"/>
          </a:p>
          <a:p>
            <a:pPr marL="400050" indent="-400050">
              <a:buFont typeface="+mj-lt"/>
              <a:buAutoNum type="romanLcPeriod" startAt="4"/>
            </a:pPr>
            <a:r>
              <a:rPr lang="en-US" b="1" dirty="0" smtClean="0"/>
              <a:t>Size and organization </a:t>
            </a:r>
            <a:r>
              <a:rPr lang="en-US" b="1" dirty="0"/>
              <a:t>of asset-management industry</a:t>
            </a:r>
            <a:r>
              <a:rPr lang="en-US" dirty="0"/>
              <a:t> </a:t>
            </a:r>
            <a:endParaRPr lang="en-US" dirty="0" smtClean="0"/>
          </a:p>
          <a:p>
            <a:pPr marL="800100" lvl="1" indent="-400050"/>
            <a:r>
              <a:rPr lang="en-US" dirty="0" smtClean="0"/>
              <a:t>total size grows </a:t>
            </a:r>
            <a:r>
              <a:rPr lang="en-US" dirty="0"/>
              <a:t>when </a:t>
            </a:r>
            <a:r>
              <a:rPr lang="en-US" i="1" dirty="0"/>
              <a:t>c</a:t>
            </a:r>
            <a:r>
              <a:rPr lang="en-US" dirty="0"/>
              <a:t> or </a:t>
            </a:r>
            <a:r>
              <a:rPr lang="en-US" i="1" dirty="0"/>
              <a:t>k</a:t>
            </a:r>
            <a:r>
              <a:rPr lang="en-US" dirty="0"/>
              <a:t> </a:t>
            </a:r>
            <a:r>
              <a:rPr lang="en-US" dirty="0" smtClean="0"/>
              <a:t>diminish: Pastor</a:t>
            </a:r>
            <a:r>
              <a:rPr lang="en-US" dirty="0"/>
              <a:t>, </a:t>
            </a:r>
            <a:r>
              <a:rPr lang="en-US" dirty="0" err="1"/>
              <a:t>Stambaugh</a:t>
            </a:r>
            <a:r>
              <a:rPr lang="en-US" dirty="0"/>
              <a:t>, and Taylor (</a:t>
            </a:r>
            <a:r>
              <a:rPr lang="en-US" dirty="0" smtClean="0"/>
              <a:t>14)</a:t>
            </a:r>
          </a:p>
          <a:p>
            <a:pPr marL="800100" lvl="1" indent="-400050"/>
            <a:r>
              <a:rPr lang="en-US" dirty="0" smtClean="0"/>
              <a:t>industry </a:t>
            </a:r>
            <a:r>
              <a:rPr lang="en-US" dirty="0"/>
              <a:t>consolidates when </a:t>
            </a:r>
            <a:r>
              <a:rPr lang="en-US" i="1" dirty="0"/>
              <a:t>c</a:t>
            </a:r>
            <a:r>
              <a:rPr lang="en-US" dirty="0"/>
              <a:t> goes down</a:t>
            </a:r>
          </a:p>
          <a:p>
            <a:pPr marL="800100" lvl="1" indent="-400050"/>
            <a:r>
              <a:rPr lang="en-US" dirty="0" smtClean="0"/>
              <a:t>good </a:t>
            </a:r>
            <a:r>
              <a:rPr lang="en-US" dirty="0"/>
              <a:t>managers </a:t>
            </a:r>
            <a:r>
              <a:rPr lang="en-US" dirty="0" smtClean="0"/>
              <a:t>attract more </a:t>
            </a:r>
            <a:r>
              <a:rPr lang="en-US" dirty="0"/>
              <a:t>investors (</a:t>
            </a:r>
            <a:r>
              <a:rPr lang="en-US" dirty="0" err="1"/>
              <a:t>Berk</a:t>
            </a:r>
            <a:r>
              <a:rPr lang="en-US" dirty="0"/>
              <a:t> and </a:t>
            </a:r>
            <a:r>
              <a:rPr lang="en-US" dirty="0" err="1"/>
              <a:t>Binsbergen</a:t>
            </a:r>
            <a:r>
              <a:rPr lang="en-US" dirty="0"/>
              <a:t> </a:t>
            </a:r>
            <a:r>
              <a:rPr lang="en-US" dirty="0" smtClean="0"/>
              <a:t>12)</a:t>
            </a:r>
          </a:p>
          <a:p>
            <a:pPr marL="400050" indent="-400050">
              <a:buFont typeface="+mj-lt"/>
              <a:buAutoNum type="romanLcPeriod" startAt="4"/>
            </a:pPr>
            <a:endParaRPr lang="en-US" dirty="0"/>
          </a:p>
          <a:p>
            <a:pPr marL="400050" indent="-400050">
              <a:buFont typeface="+mj-lt"/>
              <a:buAutoNum type="romanLcPeriod" startAt="4"/>
            </a:pPr>
            <a:r>
              <a:rPr lang="en-US" b="1" dirty="0" smtClean="0"/>
              <a:t>Investment </a:t>
            </a:r>
            <a:r>
              <a:rPr lang="en-US" b="1" dirty="0"/>
              <a:t>consultants, investment advisors, funds of </a:t>
            </a:r>
            <a:r>
              <a:rPr lang="en-US" b="1" dirty="0" smtClean="0"/>
              <a:t>funds</a:t>
            </a:r>
          </a:p>
          <a:p>
            <a:pPr marL="800100" lvl="1" indent="-400050"/>
            <a:r>
              <a:rPr lang="en-US" dirty="0" smtClean="0"/>
              <a:t>Fund of Funds (non-noise allocators) </a:t>
            </a:r>
            <a:r>
              <a:rPr lang="en-US" dirty="0"/>
              <a:t>should be able to predict manager </a:t>
            </a:r>
            <a:r>
              <a:rPr lang="en-US" dirty="0" err="1"/>
              <a:t>perf</a:t>
            </a:r>
            <a:r>
              <a:rPr lang="en-US" dirty="0"/>
              <a:t>.: </a:t>
            </a:r>
            <a:r>
              <a:rPr lang="en-US" dirty="0" err="1"/>
              <a:t>Ang</a:t>
            </a:r>
            <a:r>
              <a:rPr lang="en-US" dirty="0"/>
              <a:t>, Rhodes-</a:t>
            </a:r>
            <a:r>
              <a:rPr lang="en-US" dirty="0" err="1"/>
              <a:t>Kropf</a:t>
            </a:r>
            <a:r>
              <a:rPr lang="en-US" dirty="0"/>
              <a:t>, and Zhao (08)</a:t>
            </a:r>
          </a:p>
          <a:p>
            <a:pPr marL="400050" indent="-400050">
              <a:buFont typeface="+mj-lt"/>
              <a:buAutoNum type="romanLcPeriod" startAt="4"/>
            </a:pPr>
            <a:endParaRPr lang="en-US" b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Empirical </a:t>
            </a:r>
            <a:r>
              <a:rPr lang="en-US" dirty="0" smtClean="0"/>
              <a:t>Implications, continued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4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Markets are efficiently inefficient</a:t>
            </a:r>
          </a:p>
          <a:p>
            <a:pPr lvl="1"/>
            <a:r>
              <a:rPr lang="en-US" b="1" dirty="0" smtClean="0"/>
              <a:t>not </a:t>
            </a:r>
            <a:r>
              <a:rPr lang="en-US" dirty="0" smtClean="0"/>
              <a:t>perfectly efficient </a:t>
            </a:r>
          </a:p>
          <a:p>
            <a:pPr lvl="1"/>
            <a:r>
              <a:rPr lang="en-US" b="1" dirty="0" smtClean="0"/>
              <a:t>nor</a:t>
            </a:r>
            <a:r>
              <a:rPr lang="en-US" dirty="0" smtClean="0"/>
              <a:t> completely inefficient</a:t>
            </a: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Broader Implications: </a:t>
            </a:r>
            <a:br>
              <a:rPr lang="en-US" dirty="0" smtClean="0"/>
            </a:br>
            <a:r>
              <a:rPr lang="en-US" dirty="0" smtClean="0"/>
              <a:t>efficiently </a:t>
            </a:r>
            <a:r>
              <a:rPr lang="en-US" dirty="0"/>
              <a:t>inefficient </a:t>
            </a:r>
            <a:r>
              <a:rPr lang="en-US" dirty="0" err="1" smtClean="0"/>
              <a:t>EconomicS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433040"/>
              </p:ext>
            </p:extLst>
          </p:nvPr>
        </p:nvGraphicFramePr>
        <p:xfrm>
          <a:off x="1600200" y="2209800"/>
          <a:ext cx="6019800" cy="3341022"/>
        </p:xfrm>
        <a:graphic>
          <a:graphicData uri="http://schemas.openxmlformats.org/drawingml/2006/table">
            <a:tbl>
              <a:tblPr firstRow="1" firstCol="1" bandRow="1"/>
              <a:tblGrid>
                <a:gridCol w="3048000"/>
                <a:gridCol w="2971800"/>
              </a:tblGrid>
              <a:tr h="4674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3F8AA5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Neoclassical Finance and Economics</a:t>
                      </a:r>
                      <a:endParaRPr lang="en-US" sz="1400" dirty="0">
                        <a:solidFill>
                          <a:srgbClr val="3F8AA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3F8AA5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Efficiently Inefficient Markets</a:t>
                      </a:r>
                      <a:endParaRPr lang="en-US" sz="1400" dirty="0">
                        <a:solidFill>
                          <a:srgbClr val="3F8AA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6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Modigliani-Miller </a:t>
                      </a:r>
                      <a:endParaRPr lang="en-US" sz="13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Capital structure matters </a:t>
                      </a:r>
                      <a:endParaRPr lang="en-US" sz="13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230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Two Fund </a:t>
                      </a:r>
                      <a:r>
                        <a:rPr lang="en-US" sz="1300" b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Separation</a:t>
                      </a:r>
                      <a:endParaRPr lang="en-US" sz="13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Investors choose different portfolios </a:t>
                      </a:r>
                      <a:endParaRPr lang="en-US" sz="13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30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Capital Asset Pricing Model </a:t>
                      </a:r>
                      <a:endParaRPr lang="en-US" sz="13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Liquidity risk and funding constraints </a:t>
                      </a:r>
                      <a:endParaRPr lang="en-US" sz="13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75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Law of One Price and </a:t>
                      </a:r>
                      <a:r>
                        <a:rPr lang="en-US" sz="1300" b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Black-Scholes</a:t>
                      </a:r>
                      <a:endParaRPr lang="en-US" sz="13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Arbitrage opportunities </a:t>
                      </a:r>
                      <a:endParaRPr lang="en-US" sz="13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1239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10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Merton’s </a:t>
                      </a:r>
                      <a:r>
                        <a:rPr lang="en-US" sz="1300" b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Rule</a:t>
                      </a:r>
                      <a:endParaRPr lang="en-US" sz="13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Optimal early exercise and conversion </a:t>
                      </a:r>
                      <a:endParaRPr lang="en-US" sz="13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75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Real Business </a:t>
                      </a:r>
                      <a:r>
                        <a:rPr lang="en-US" sz="1300" b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Cycles, </a:t>
                      </a:r>
                      <a:r>
                        <a:rPr lang="en-US" sz="1300" b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Ricardian</a:t>
                      </a:r>
                      <a:r>
                        <a:rPr lang="en-US" sz="13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300" b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Equivalence</a:t>
                      </a:r>
                      <a:endParaRPr lang="en-US" sz="13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Credit cycles and liquidity spirals </a:t>
                      </a:r>
                      <a:endParaRPr lang="en-US" sz="13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1239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64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Taylor </a:t>
                      </a:r>
                      <a:r>
                        <a:rPr lang="en-US" sz="1300" b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Rule</a:t>
                      </a:r>
                      <a:endParaRPr lang="en-US" sz="13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Two monetary </a:t>
                      </a:r>
                      <a:r>
                        <a:rPr lang="en-US" sz="1300" b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tools</a:t>
                      </a:r>
                      <a:endParaRPr lang="en-US" sz="13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976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 Broader </a:t>
            </a:r>
            <a:r>
              <a:rPr lang="en-US" dirty="0"/>
              <a:t>Implications: </a:t>
            </a:r>
            <a:br>
              <a:rPr lang="en-US" dirty="0"/>
            </a:br>
            <a:r>
              <a:rPr lang="en-US" dirty="0"/>
              <a:t>Is </a:t>
            </a:r>
            <a:r>
              <a:rPr lang="en-US" dirty="0" smtClean="0"/>
              <a:t>the </a:t>
            </a:r>
            <a:r>
              <a:rPr lang="en-US" i="1" dirty="0" smtClean="0"/>
              <a:t>world</a:t>
            </a:r>
            <a:r>
              <a:rPr lang="en-US" dirty="0" smtClean="0"/>
              <a:t> Efficiently </a:t>
            </a:r>
            <a:r>
              <a:rPr lang="en-US" dirty="0"/>
              <a:t>Inefficient 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 smtClean="0"/>
              <a:t>		</a:t>
            </a:r>
          </a:p>
          <a:p>
            <a:pPr marL="0" indent="0">
              <a:buNone/>
            </a:pPr>
            <a:r>
              <a:rPr lang="en-US" sz="1800" dirty="0" smtClean="0"/>
              <a:t>		   Competition + frictions =                                              dynamics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		   Efficiently </a:t>
            </a:r>
            <a:r>
              <a:rPr lang="en-US" sz="1800" dirty="0" err="1" smtClean="0"/>
              <a:t>ineff</a:t>
            </a:r>
            <a:r>
              <a:rPr lang="en-US" sz="1800" dirty="0" smtClean="0"/>
              <a:t>         </a:t>
            </a:r>
            <a:r>
              <a:rPr lang="en-US" sz="1800" dirty="0" err="1" smtClean="0"/>
              <a:t>icient</a:t>
            </a:r>
            <a:r>
              <a:rPr lang="en-US" sz="1800" dirty="0" smtClean="0"/>
              <a:t> 	traffic dynamics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/>
              <a:t>		   Efficiently inefficient </a:t>
            </a:r>
            <a:r>
              <a:rPr lang="en-US" sz="1800" dirty="0" smtClean="0"/>
              <a:t>	political process</a:t>
            </a: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/>
              <a:t>		   Efficiently inefficient </a:t>
            </a:r>
            <a:r>
              <a:rPr lang="en-US" sz="1800" dirty="0" smtClean="0"/>
              <a:t>	nature</a:t>
            </a:r>
            <a:r>
              <a:rPr lang="en-US" sz="1800" dirty="0"/>
              <a:t>: evolution </a:t>
            </a:r>
            <a:r>
              <a:rPr lang="en-US" sz="1800" dirty="0" smtClean="0"/>
              <a:t>not </a:t>
            </a:r>
            <a:r>
              <a:rPr lang="en-US" sz="1800" dirty="0"/>
              <a:t>converged yet </a:t>
            </a:r>
            <a:r>
              <a:rPr lang="en-US" sz="1800" dirty="0" err="1"/>
              <a:t>yet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2050" name="Picture 2" descr="http://upload.wikimedia.org/wikipedia/commons/3/3e/I-80_Eastshore_Fw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1" y="2438400"/>
            <a:ext cx="1799167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414a9a64-a-62cb3a1a-s-sites.googlegroups.com/site/lhp001/efficiently-inefficient/EfficientlyInefficient.jpg?attachauth=ANoY7co023WhRelHHm4GR1q9QRkrUGmZsSq9w1msI8hR-1DCGzhjjrIYobd6q5UMMxNYkSN5w6xQPZatVWXkVZge3G61VSdSDOfL5Zd9ojqWTCxHj9aQ-tWo3ZGCPTv5pEC0vq0NqvHllC1B_8l8H72Isyxof5ncPBuwlWRk6gi8br9vnWxNE1YANogUeHRjWUaYbIqw_Avkz1nMQg3XyYoPZWj4R09AHHuq_V1bvB5xfH9_b6gxqzshSOrfUjQvm5-JtVYRLWur&amp;attredirects=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-276"/>
          <a:stretch/>
        </p:blipFill>
        <p:spPr bwMode="auto">
          <a:xfrm>
            <a:off x="469901" y="914401"/>
            <a:ext cx="1799167" cy="1354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ueapolitics.org/wp-content/uploads/2013/11/polling-station-610x3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1" y="3920691"/>
            <a:ext cx="1799167" cy="1032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yourarticlelibrary.com/wp-content/uploads/2013/10/image92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7" b="14417"/>
          <a:stretch/>
        </p:blipFill>
        <p:spPr bwMode="auto">
          <a:xfrm>
            <a:off x="381618" y="5119817"/>
            <a:ext cx="1887450" cy="149363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414a9a64-a-62cb3a1a-s-sites.googlegroups.com/site/lhp001/efficiently-inefficient/EfficientlyInefficient.jpg?attachauth=ANoY7co023WhRelHHm4GR1q9QRkrUGmZsSq9w1msI8hR-1DCGzhjjrIYobd6q5UMMxNYkSN5w6xQPZatVWXkVZge3G61VSdSDOfL5Zd9ojqWTCxHj9aQ-tWo3ZGCPTv5pEC0vq0NqvHllC1B_8l8H72Isyxof5ncPBuwlWRk6gi8br9vnWxNE1YANogUeHRjWUaYbIqw_Avkz1nMQg3XyYoPZWj4R09AHHuq_V1bvB5xfH9_b6gxqzshSOrfUjQvm5-JtVYRLWur&amp;attredirects=0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4" t="14124" b="76741"/>
          <a:stretch/>
        </p:blipFill>
        <p:spPr bwMode="auto">
          <a:xfrm>
            <a:off x="4953000" y="1317881"/>
            <a:ext cx="1364001" cy="206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414a9a64-a-62cb3a1a-s-sites.googlegroups.com/site/lhp001/efficiently-inefficient/EfficientlyInefficient.jpg?attachauth=ANoY7co023WhRelHHm4GR1q9QRkrUGmZsSq9w1msI8hR-1DCGzhjjrIYobd6q5UMMxNYkSN5w6xQPZatVWXkVZge3G61VSdSDOfL5Zd9ojqWTCxHj9aQ-tWo3ZGCPTv5pEC0vq0NqvHllC1B_8l8H72Isyxof5ncPBuwlWRk6gi8br9vnWxNE1YANogUeHRjWUaYbIqw_Avkz1nMQg3XyYoPZWj4R09AHHuq_V1bvB5xfH9_b6gxqzshSOrfUjQvm5-JtVYRLWur&amp;attredirects=0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2" t="21993" r="10150" b="68872"/>
          <a:stretch/>
        </p:blipFill>
        <p:spPr bwMode="auto">
          <a:xfrm>
            <a:off x="6248400" y="1317881"/>
            <a:ext cx="1219200" cy="206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414a9a64-a-62cb3a1a-s-sites.googlegroups.com/site/lhp001/efficiently-inefficient/EfficientlyInefficient.jpg?attachauth=ANoY7co023WhRelHHm4GR1q9QRkrUGmZsSq9w1msI8hR-1DCGzhjjrIYobd6q5UMMxNYkSN5w6xQPZatVWXkVZge3G61VSdSDOfL5Zd9ojqWTCxHj9aQ-tWo3ZGCPTv5pEC0vq0NqvHllC1B_8l8H72Isyxof5ncPBuwlWRk6gi8br9vnWxNE1YANogUeHRjWUaYbIqw_Avkz1nMQg3XyYoPZWj4R09AHHuq_V1bvB5xfH9_b6gxqzshSOrfUjQvm5-JtVYRLWur&amp;attredirects=0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4" t="14124" b="76741"/>
          <a:stretch/>
        </p:blipFill>
        <p:spPr bwMode="auto">
          <a:xfrm>
            <a:off x="2514600" y="2983040"/>
            <a:ext cx="1364001" cy="206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414a9a64-a-62cb3a1a-s-sites.googlegroups.com/site/lhp001/efficiently-inefficient/EfficientlyInefficient.jpg?attachauth=ANoY7co023WhRelHHm4GR1q9QRkrUGmZsSq9w1msI8hR-1DCGzhjjrIYobd6q5UMMxNYkSN5w6xQPZatVWXkVZge3G61VSdSDOfL5Zd9ojqWTCxHj9aQ-tWo3ZGCPTv5pEC0vq0NqvHllC1B_8l8H72Isyxof5ncPBuwlWRk6gi8br9vnWxNE1YANogUeHRjWUaYbIqw_Avkz1nMQg3XyYoPZWj4R09AHHuq_V1bvB5xfH9_b6gxqzshSOrfUjQvm5-JtVYRLWur&amp;attredirects=0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2" t="21993" r="10150" b="68872"/>
          <a:stretch/>
        </p:blipFill>
        <p:spPr bwMode="auto">
          <a:xfrm>
            <a:off x="3810000" y="2983040"/>
            <a:ext cx="1219200" cy="206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414a9a64-a-62cb3a1a-s-sites.googlegroups.com/site/lhp001/efficiently-inefficient/EfficientlyInefficient.jpg?attachauth=ANoY7co023WhRelHHm4GR1q9QRkrUGmZsSq9w1msI8hR-1DCGzhjjrIYobd6q5UMMxNYkSN5w6xQPZatVWXkVZge3G61VSdSDOfL5Zd9ojqWTCxHj9aQ-tWo3ZGCPTv5pEC0vq0NqvHllC1B_8l8H72Isyxof5ncPBuwlWRk6gi8br9vnWxNE1YANogUeHRjWUaYbIqw_Avkz1nMQg3XyYoPZWj4R09AHHuq_V1bvB5xfH9_b6gxqzshSOrfUjQvm5-JtVYRLWur&amp;attredirects=0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4" t="14124" b="76741"/>
          <a:stretch/>
        </p:blipFill>
        <p:spPr bwMode="auto">
          <a:xfrm>
            <a:off x="2514600" y="4314173"/>
            <a:ext cx="1364001" cy="206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414a9a64-a-62cb3a1a-s-sites.googlegroups.com/site/lhp001/efficiently-inefficient/EfficientlyInefficient.jpg?attachauth=ANoY7co023WhRelHHm4GR1q9QRkrUGmZsSq9w1msI8hR-1DCGzhjjrIYobd6q5UMMxNYkSN5w6xQPZatVWXkVZge3G61VSdSDOfL5Zd9ojqWTCxHj9aQ-tWo3ZGCPTv5pEC0vq0NqvHllC1B_8l8H72Isyxof5ncPBuwlWRk6gi8br9vnWxNE1YANogUeHRjWUaYbIqw_Avkz1nMQg3XyYoPZWj4R09AHHuq_V1bvB5xfH9_b6gxqzshSOrfUjQvm5-JtVYRLWur&amp;attredirects=0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2" t="21993" r="10150" b="68872"/>
          <a:stretch/>
        </p:blipFill>
        <p:spPr bwMode="auto">
          <a:xfrm>
            <a:off x="3810000" y="4314173"/>
            <a:ext cx="1219200" cy="206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414a9a64-a-62cb3a1a-s-sites.googlegroups.com/site/lhp001/efficiently-inefficient/EfficientlyInefficient.jpg?attachauth=ANoY7co023WhRelHHm4GR1q9QRkrUGmZsSq9w1msI8hR-1DCGzhjjrIYobd6q5UMMxNYkSN5w6xQPZatVWXkVZge3G61VSdSDOfL5Zd9ojqWTCxHj9aQ-tWo3ZGCPTv5pEC0vq0NqvHllC1B_8l8H72Isyxof5ncPBuwlWRk6gi8br9vnWxNE1YANogUeHRjWUaYbIqw_Avkz1nMQg3XyYoPZWj4R09AHHuq_V1bvB5xfH9_b6gxqzshSOrfUjQvm5-JtVYRLWur&amp;attredirects=0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4" t="14124" b="76741"/>
          <a:stretch/>
        </p:blipFill>
        <p:spPr bwMode="auto">
          <a:xfrm>
            <a:off x="2514600" y="5634065"/>
            <a:ext cx="1364001" cy="206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414a9a64-a-62cb3a1a-s-sites.googlegroups.com/site/lhp001/efficiently-inefficient/EfficientlyInefficient.jpg?attachauth=ANoY7co023WhRelHHm4GR1q9QRkrUGmZsSq9w1msI8hR-1DCGzhjjrIYobd6q5UMMxNYkSN5w6xQPZatVWXkVZge3G61VSdSDOfL5Zd9ojqWTCxHj9aQ-tWo3ZGCPTv5pEC0vq0NqvHllC1B_8l8H72Isyxof5ncPBuwlWRk6gi8br9vnWxNE1YANogUeHRjWUaYbIqw_Avkz1nMQg3XyYoPZWj4R09AHHuq_V1bvB5xfH9_b6gxqzshSOrfUjQvm5-JtVYRLWur&amp;attredirects=0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2" t="21993" r="10150" b="68872"/>
          <a:stretch/>
        </p:blipFill>
        <p:spPr bwMode="auto">
          <a:xfrm>
            <a:off x="3810000" y="5634065"/>
            <a:ext cx="1219200" cy="206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38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Markets are efficiently inefficient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Frictions and liquidity are important for economics</a:t>
            </a:r>
            <a:endParaRPr lang="en-US" dirty="0"/>
          </a:p>
          <a:p>
            <a:endParaRPr lang="en-US" dirty="0" smtClean="0"/>
          </a:p>
          <a:p>
            <a:pPr lvl="1"/>
            <a:r>
              <a:rPr lang="en-US" dirty="0" smtClean="0"/>
              <a:t>Asset market linked to </a:t>
            </a:r>
            <a:r>
              <a:rPr lang="en-US" dirty="0"/>
              <a:t>asset management </a:t>
            </a:r>
            <a:r>
              <a:rPr lang="en-US" dirty="0" smtClean="0"/>
              <a:t>market</a:t>
            </a:r>
          </a:p>
          <a:p>
            <a:endParaRPr lang="en-US" dirty="0"/>
          </a:p>
          <a:p>
            <a:pPr lvl="1"/>
            <a:r>
              <a:rPr lang="en-US" dirty="0" smtClean="0"/>
              <a:t>Many testable implications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Faculty using the book for teaching:</a:t>
            </a:r>
          </a:p>
          <a:p>
            <a:pPr lvl="1"/>
            <a:r>
              <a:rPr lang="en-US" dirty="0" smtClean="0"/>
              <a:t>Cool free problem sets</a:t>
            </a:r>
          </a:p>
          <a:p>
            <a:pPr lvl="1"/>
            <a:r>
              <a:rPr lang="en-US" dirty="0" smtClean="0"/>
              <a:t>Solutions</a:t>
            </a:r>
          </a:p>
          <a:p>
            <a:pPr lvl="1"/>
            <a:r>
              <a:rPr lang="en-US" dirty="0"/>
              <a:t>Slides</a:t>
            </a:r>
          </a:p>
          <a:p>
            <a:pPr lvl="1"/>
            <a:r>
              <a:rPr lang="en-US" dirty="0" smtClean="0"/>
              <a:t>Exams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pic>
        <p:nvPicPr>
          <p:cNvPr id="5" name="Picture 2" descr="https://414a9a64-a-62cb3a1a-s-sites.googlegroups.com/site/lhp001/efficiently-inefficient/EfficientlyInefficient.jpg?attachauth=ANoY7co023WhRelHHm4GR1q9QRkrUGmZsSq9w1msI8hR-1DCGzhjjrIYobd6q5UMMxNYkSN5w6xQPZatVWXkVZge3G61VSdSDOfL5Zd9ojqWTCxHj9aQ-tWo3ZGCPTv5pEC0vq0NqvHllC1B_8l8H72Isyxof5ncPBuwlWRk6gi8br9vnWxNE1YANogUeHRjWUaYbIqw_Avkz1nMQg3XyYoPZWj4R09AHHuq_V1bvB5xfH9_b6gxqzshSOrfUjQvm5-JtVYRLWur&amp;attredirects=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780" y="838200"/>
            <a:ext cx="3533242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photos.gograph.com/thumbs/CSP/CSP991/k119521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663" y="4682809"/>
            <a:ext cx="733537" cy="80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reviews.123rf.com/images/chudtsankov/chudtsankov1303/chudtsankov130300104/18425594-Business-Manager-Gesturing-With-A-Pointer-Stick-Stock-Vector-professor-carto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307" y="5201589"/>
            <a:ext cx="836613" cy="74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Image result for whiteboar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Image result for whiteboar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5" name="Picture 11" descr="Image result for whiteboar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038" y="4682809"/>
            <a:ext cx="682625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414a9a64-a-62cb3a1a-s-sites.googlegroups.com/site/lhp001/efficiently-inefficient/EfficientlyInefficient.jpg?attachauth=ANoY7co023WhRelHHm4GR1q9QRkrUGmZsSq9w1msI8hR-1DCGzhjjrIYobd6q5UMMxNYkSN5w6xQPZatVWXkVZge3G61VSdSDOfL5Zd9ojqWTCxHj9aQ-tWo3ZGCPTv5pEC0vq0NqvHllC1B_8l8H72Isyxof5ncPBuwlWRk6gi8br9vnWxNE1YANogUeHRjWUaYbIqw_Avkz1nMQg3XyYoPZWj4R09AHHuq_V1bvB5xfH9_b6gxqzshSOrfUjQvm5-JtVYRLWur&amp;attredirects=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502" y="4842459"/>
            <a:ext cx="221433" cy="334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27288" y="4842459"/>
            <a:ext cx="4571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" dirty="0" smtClean="0"/>
              <a:t>Efficiently</a:t>
            </a:r>
          </a:p>
          <a:p>
            <a:r>
              <a:rPr lang="en-US" sz="500" dirty="0" smtClean="0"/>
              <a:t>Inefficient</a:t>
            </a:r>
            <a:endParaRPr lang="en-US" sz="500" dirty="0"/>
          </a:p>
        </p:txBody>
      </p:sp>
    </p:spTree>
    <p:extLst>
      <p:ext uri="{BB962C8B-B14F-4D97-AF65-F5344CB8AC3E}">
        <p14:creationId xmlns:p14="http://schemas.microsoft.com/office/powerpoint/2010/main" val="254730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06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1000s of hedge funds and active mutual funds</a:t>
            </a:r>
          </a:p>
          <a:p>
            <a:pPr lvl="1"/>
            <a:r>
              <a:rPr lang="en-US" dirty="0" smtClean="0"/>
              <a:t>across different markets, continents, asset classes, …</a:t>
            </a:r>
          </a:p>
          <a:p>
            <a:endParaRPr lang="en-US" dirty="0"/>
          </a:p>
          <a:p>
            <a:r>
              <a:rPr lang="en-US" dirty="0" smtClean="0"/>
              <a:t>But, can we summarize the main trading strategies through a few </a:t>
            </a:r>
            <a:r>
              <a:rPr lang="en-US" b="1" i="1" dirty="0" smtClean="0"/>
              <a:t>investment styles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method that can be applied across markets</a:t>
            </a:r>
          </a:p>
          <a:p>
            <a:pPr lvl="1"/>
            <a:r>
              <a:rPr lang="en-US" dirty="0" smtClean="0"/>
              <a:t>based on economics </a:t>
            </a:r>
          </a:p>
          <a:p>
            <a:pPr lvl="1"/>
            <a:r>
              <a:rPr lang="en-US" dirty="0" smtClean="0"/>
              <a:t>broad long-term evidence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Beat the Market? </a:t>
            </a:r>
            <a:r>
              <a:rPr lang="en-US" sz="1600" i="1" dirty="0" smtClean="0"/>
              <a:t>Investment styles</a:t>
            </a:r>
            <a:endParaRPr lang="en-US" dirty="0"/>
          </a:p>
        </p:txBody>
      </p:sp>
      <p:graphicFrame>
        <p:nvGraphicFramePr>
          <p:cNvPr id="4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6692091"/>
              </p:ext>
            </p:extLst>
          </p:nvPr>
        </p:nvGraphicFramePr>
        <p:xfrm>
          <a:off x="304800" y="2819400"/>
          <a:ext cx="8534400" cy="1371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581400" y="4542312"/>
            <a:ext cx="1993816" cy="1569660"/>
          </a:xfrm>
          <a:prstGeom prst="rect">
            <a:avLst/>
          </a:prstGeom>
          <a:solidFill>
            <a:srgbClr val="3F8CA5">
              <a:alpha val="1400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Buffett’s performance</a:t>
            </a:r>
          </a:p>
          <a:p>
            <a:pPr algn="ctr"/>
            <a:endParaRPr lang="en-US" sz="1600" dirty="0"/>
          </a:p>
          <a:p>
            <a:pPr algn="ctr"/>
            <a:endParaRPr lang="en-US" sz="1600" dirty="0" smtClean="0"/>
          </a:p>
          <a:p>
            <a:pPr algn="ctr"/>
            <a:endParaRPr lang="en-US" sz="1600" dirty="0" smtClean="0"/>
          </a:p>
          <a:p>
            <a:pPr algn="ctr"/>
            <a:endParaRPr lang="en-US" sz="1600" dirty="0"/>
          </a:p>
          <a:p>
            <a:pPr algn="ctr"/>
            <a:endParaRPr lang="en-US" sz="16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575216" y="4191000"/>
            <a:ext cx="2425784" cy="8382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575216" y="4191000"/>
            <a:ext cx="1054184" cy="3810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http://rt.com/files/news/21/91/c0/00/warren-buffett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97" r="34009" b="36083"/>
          <a:stretch/>
        </p:blipFill>
        <p:spPr bwMode="auto">
          <a:xfrm>
            <a:off x="4109432" y="4928260"/>
            <a:ext cx="937752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>
            <a:off x="2438400" y="4191000"/>
            <a:ext cx="1143000" cy="4191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219200" y="4191000"/>
            <a:ext cx="2209800" cy="9144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339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Investment styles: </a:t>
            </a:r>
            <a:r>
              <a:rPr lang="en-US" sz="1600" i="1" dirty="0" smtClean="0"/>
              <a:t>Value and Momentum everywhere</a:t>
            </a:r>
            <a:endParaRPr lang="en-US" sz="1600" i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95400" y="914400"/>
            <a:ext cx="7391400" cy="5918200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 err="1" smtClean="0"/>
              <a:t>Asness</a:t>
            </a:r>
            <a:r>
              <a:rPr lang="en-US" i="1" dirty="0" smtClean="0"/>
              <a:t>: </a:t>
            </a:r>
            <a:r>
              <a:rPr lang="en-US" i="1" dirty="0"/>
              <a:t>w</a:t>
            </a:r>
            <a:r>
              <a:rPr lang="en-US" i="1" dirty="0" smtClean="0"/>
              <a:t>e’re </a:t>
            </a:r>
            <a:r>
              <a:rPr lang="en-US" i="1" dirty="0"/>
              <a:t>looking for cheap stocks that are getting better, the academic ideas of value and </a:t>
            </a:r>
            <a:r>
              <a:rPr lang="en-US" i="1" dirty="0" smtClean="0"/>
              <a:t>momentum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b="1" i="1" dirty="0" smtClean="0"/>
              <a:t>Ainsley</a:t>
            </a:r>
            <a:r>
              <a:rPr lang="en-US" i="1" dirty="0" smtClean="0"/>
              <a:t>: sustainable </a:t>
            </a:r>
            <a:r>
              <a:rPr lang="en-US" i="1" dirty="0"/>
              <a:t>free cash flows in comparison to enterprise value… it’s certainly important to be attuned to short-term expectations as </a:t>
            </a:r>
            <a:r>
              <a:rPr lang="en-US" i="1" dirty="0" smtClean="0"/>
              <a:t>well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b="1" i="1" dirty="0" err="1" smtClean="0"/>
              <a:t>Chanos</a:t>
            </a:r>
            <a:r>
              <a:rPr lang="en-US" i="1" dirty="0" smtClean="0"/>
              <a:t>: we </a:t>
            </a:r>
            <a:r>
              <a:rPr lang="en-US" i="1" dirty="0"/>
              <a:t>to try short overvalued firms… if a position is going against us, we’ll trim it </a:t>
            </a:r>
            <a:r>
              <a:rPr lang="en-US" i="1" dirty="0" smtClean="0"/>
              <a:t>back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b="1" i="1" dirty="0" smtClean="0"/>
              <a:t>Soros</a:t>
            </a:r>
            <a:r>
              <a:rPr lang="en-US" i="1" dirty="0" smtClean="0"/>
              <a:t>: </a:t>
            </a:r>
            <a:r>
              <a:rPr lang="en-US" i="1" dirty="0"/>
              <a:t>I look for boom-bust </a:t>
            </a:r>
            <a:r>
              <a:rPr lang="en-US" i="1" dirty="0" smtClean="0"/>
              <a:t>cycles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b="1" i="1" dirty="0" smtClean="0"/>
              <a:t>Harding</a:t>
            </a:r>
            <a:r>
              <a:rPr lang="en-US" i="1" dirty="0" smtClean="0"/>
              <a:t>: trends </a:t>
            </a:r>
            <a:r>
              <a:rPr lang="en-US" i="1" dirty="0"/>
              <a:t>are what you’re looking for</a:t>
            </a:r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b="1" i="1" dirty="0" smtClean="0"/>
              <a:t>Scholes</a:t>
            </a:r>
            <a:r>
              <a:rPr lang="en-US" i="1" dirty="0" smtClean="0"/>
              <a:t>: most </a:t>
            </a:r>
            <a:r>
              <a:rPr lang="en-US" i="1" dirty="0"/>
              <a:t>of the fixed income business is a negative-feedback-type business unless you're directional, which is positive feedback, or trend following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b="1" i="1" dirty="0" smtClean="0"/>
              <a:t>Griffin</a:t>
            </a:r>
            <a:r>
              <a:rPr lang="en-US" i="1" dirty="0" smtClean="0"/>
              <a:t>:  view markets </a:t>
            </a:r>
            <a:r>
              <a:rPr lang="en-US" i="1" dirty="0"/>
              <a:t>through the lens of relative value trading</a:t>
            </a:r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b="1" i="1" dirty="0" smtClean="0"/>
              <a:t>Paulson</a:t>
            </a:r>
            <a:r>
              <a:rPr lang="en-US" i="1" dirty="0" smtClean="0"/>
              <a:t>: </a:t>
            </a:r>
            <a:r>
              <a:rPr lang="en-US" i="1" dirty="0"/>
              <a:t>the target stock runs up close to the offer price but trades at a discount to the offer price because of the risks of deal completion </a:t>
            </a:r>
          </a:p>
          <a:p>
            <a:pPr marL="0" indent="0">
              <a:buNone/>
            </a:pPr>
            <a:endParaRPr lang="en-US" i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36" b="4672"/>
          <a:stretch>
            <a:fillRect/>
          </a:stretch>
        </p:blipFill>
        <p:spPr bwMode="auto">
          <a:xfrm>
            <a:off x="471408" y="2390722"/>
            <a:ext cx="700406" cy="825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17"/>
          <a:stretch>
            <a:fillRect/>
          </a:stretch>
        </p:blipFill>
        <p:spPr bwMode="auto">
          <a:xfrm>
            <a:off x="470138" y="1571254"/>
            <a:ext cx="701676" cy="8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1" r="23163" b="2449"/>
          <a:stretch>
            <a:fillRect/>
          </a:stretch>
        </p:blipFill>
        <p:spPr bwMode="auto">
          <a:xfrm>
            <a:off x="477680" y="820189"/>
            <a:ext cx="685800" cy="79473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esquire.com/cm/esquire/images/george-soros-lg-7720307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9" b="7133"/>
          <a:stretch>
            <a:fillRect/>
          </a:stretch>
        </p:blipFill>
        <p:spPr bwMode="auto">
          <a:xfrm>
            <a:off x="475220" y="3155950"/>
            <a:ext cx="696594" cy="80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39"/>
          <a:stretch>
            <a:fillRect/>
          </a:stretch>
        </p:blipFill>
        <p:spPr bwMode="auto">
          <a:xfrm>
            <a:off x="470139" y="3794125"/>
            <a:ext cx="701674" cy="788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2" r="-2" b="3178"/>
          <a:stretch>
            <a:fillRect/>
          </a:stretch>
        </p:blipFill>
        <p:spPr bwMode="auto">
          <a:xfrm>
            <a:off x="470139" y="4508501"/>
            <a:ext cx="7016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2" r="2428" b="8829"/>
          <a:stretch>
            <a:fillRect/>
          </a:stretch>
        </p:blipFill>
        <p:spPr bwMode="auto">
          <a:xfrm>
            <a:off x="470138" y="5175250"/>
            <a:ext cx="7016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20" r="19418"/>
          <a:stretch>
            <a:fillRect/>
          </a:stretch>
        </p:blipFill>
        <p:spPr bwMode="auto">
          <a:xfrm>
            <a:off x="463788" y="6003925"/>
            <a:ext cx="7080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35224" y="-14860"/>
            <a:ext cx="5809211" cy="763170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78905" y="6471981"/>
            <a:ext cx="744820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</a:t>
            </a:r>
            <a:r>
              <a:rPr lang="en-US" sz="1200" i="1" dirty="0" smtClean="0"/>
              <a:t>Value </a:t>
            </a:r>
            <a:r>
              <a:rPr lang="en-US" sz="1200" i="1" dirty="0"/>
              <a:t>and Momentum Everywhere</a:t>
            </a:r>
            <a:r>
              <a:rPr lang="en-US" sz="1200" dirty="0"/>
              <a:t>, </a:t>
            </a:r>
            <a:r>
              <a:rPr lang="en-US" sz="1200" dirty="0" err="1" smtClean="0"/>
              <a:t>Asness</a:t>
            </a:r>
            <a:r>
              <a:rPr lang="en-US" sz="1200" dirty="0"/>
              <a:t>, </a:t>
            </a:r>
            <a:r>
              <a:rPr lang="en-US" sz="1200" dirty="0" smtClean="0"/>
              <a:t>Moskowitz</a:t>
            </a:r>
            <a:r>
              <a:rPr lang="en-US" sz="1200" dirty="0"/>
              <a:t>, and </a:t>
            </a:r>
            <a:r>
              <a:rPr lang="en-US" sz="1200" dirty="0" smtClean="0"/>
              <a:t>Pedersen </a:t>
            </a:r>
            <a:r>
              <a:rPr lang="en-US" sz="1200" dirty="0"/>
              <a:t>(</a:t>
            </a:r>
            <a:r>
              <a:rPr lang="en-US" sz="1200" dirty="0" smtClean="0"/>
              <a:t>2013</a:t>
            </a:r>
            <a:r>
              <a:rPr lang="en-US" sz="1200" dirty="0"/>
              <a:t>,</a:t>
            </a:r>
            <a:r>
              <a:rPr lang="en-US" sz="1200" dirty="0" smtClean="0"/>
              <a:t> </a:t>
            </a:r>
            <a:r>
              <a:rPr lang="en-US" sz="1200" dirty="0"/>
              <a:t>Journal of </a:t>
            </a:r>
            <a:r>
              <a:rPr lang="en-US" sz="1200" dirty="0" smtClean="0"/>
              <a:t>Finance)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3231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075263"/>
              </p:ext>
            </p:extLst>
          </p:nvPr>
        </p:nvGraphicFramePr>
        <p:xfrm>
          <a:off x="2623458" y="1882837"/>
          <a:ext cx="6019800" cy="307016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09900"/>
                <a:gridCol w="3009900"/>
              </a:tblGrid>
              <a:tr h="30701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3"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3"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 literature review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81602" y="1513505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         Security markets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11254" y="2286000"/>
            <a:ext cx="225574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Fully efficient</a:t>
            </a:r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Efficiently inefficient</a:t>
            </a:r>
            <a:endParaRPr lang="en-US" b="1" dirty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Highly inefficient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587499" y="1513505"/>
            <a:ext cx="290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Asset management markets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775858" y="2221468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Fama</a:t>
            </a:r>
            <a:r>
              <a:rPr lang="en-US" dirty="0"/>
              <a:t> (1970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775858" y="3810000"/>
            <a:ext cx="24384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800" dirty="0"/>
          </a:p>
          <a:p>
            <a:r>
              <a:rPr lang="en-US" dirty="0" smtClean="0"/>
              <a:t>Shiller (1980)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775858" y="4278868"/>
            <a:ext cx="2319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Berk</a:t>
            </a:r>
            <a:r>
              <a:rPr lang="en-US" dirty="0"/>
              <a:t> and Green (2004)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671458" y="2209800"/>
            <a:ext cx="2319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Berk</a:t>
            </a:r>
            <a:r>
              <a:rPr lang="en-US" dirty="0"/>
              <a:t> and Green (2004)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701938" y="3962400"/>
            <a:ext cx="3017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/>
              <a:t>Fama</a:t>
            </a:r>
            <a:r>
              <a:rPr lang="en-US" dirty="0"/>
              <a:t> (</a:t>
            </a:r>
            <a:r>
              <a:rPr lang="en-US" dirty="0" smtClean="0"/>
              <a:t>1970)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701938" y="3962400"/>
            <a:ext cx="3017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  <a:r>
              <a:rPr lang="en-US" dirty="0" smtClean="0"/>
              <a:t>                    , </a:t>
            </a:r>
            <a:r>
              <a:rPr lang="en-US" dirty="0" err="1" smtClean="0"/>
              <a:t>Gennaioli</a:t>
            </a:r>
            <a:r>
              <a:rPr lang="en-US" dirty="0"/>
              <a:t>, Shleifer, and </a:t>
            </a:r>
            <a:r>
              <a:rPr lang="en-US" dirty="0" err="1"/>
              <a:t>Vishny</a:t>
            </a:r>
            <a:r>
              <a:rPr lang="en-US" dirty="0"/>
              <a:t> (2015)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699658" y="2895600"/>
            <a:ext cx="3200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800" dirty="0"/>
          </a:p>
          <a:p>
            <a:r>
              <a:rPr lang="en-US" dirty="0"/>
              <a:t>Grossman and </a:t>
            </a:r>
            <a:r>
              <a:rPr lang="en-US" dirty="0" err="1"/>
              <a:t>Stiglitz</a:t>
            </a:r>
            <a:r>
              <a:rPr lang="en-US" dirty="0"/>
              <a:t> (1980)</a:t>
            </a:r>
          </a:p>
          <a:p>
            <a:r>
              <a:rPr lang="en-US" b="1" dirty="0">
                <a:solidFill>
                  <a:srgbClr val="F20000"/>
                </a:solidFill>
              </a:rPr>
              <a:t>This </a:t>
            </a:r>
            <a:r>
              <a:rPr lang="en-US" b="1" dirty="0" smtClean="0">
                <a:solidFill>
                  <a:srgbClr val="F20000"/>
                </a:solidFill>
              </a:rPr>
              <a:t>book/paper</a:t>
            </a:r>
            <a:endParaRPr lang="en-US" b="1" dirty="0">
              <a:solidFill>
                <a:srgbClr val="F2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671458" y="3293388"/>
            <a:ext cx="1806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20000"/>
                </a:solidFill>
              </a:rPr>
              <a:t>This </a:t>
            </a:r>
            <a:r>
              <a:rPr lang="en-US" b="1" dirty="0" smtClean="0">
                <a:solidFill>
                  <a:srgbClr val="F20000"/>
                </a:solidFill>
              </a:rPr>
              <a:t>book/paper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43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/>
          <a:lstStyle/>
          <a:p>
            <a:r>
              <a:rPr lang="en-US" dirty="0" smtClean="0"/>
              <a:t>Efficient Markets?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3F8AA5"/>
                </a:solidFill>
              </a:rPr>
              <a:t>Markets </a:t>
            </a:r>
            <a:r>
              <a:rPr lang="en-US" b="1" u="sng" dirty="0" smtClean="0">
                <a:solidFill>
                  <a:srgbClr val="3F8AA5"/>
                </a:solidFill>
              </a:rPr>
              <a:t>cannot</a:t>
            </a:r>
            <a:r>
              <a:rPr lang="en-US" b="1" dirty="0" smtClean="0">
                <a:solidFill>
                  <a:srgbClr val="3F8AA5"/>
                </a:solidFill>
              </a:rPr>
              <a:t> be fully efficient</a:t>
            </a:r>
          </a:p>
          <a:p>
            <a:endParaRPr lang="en-US" dirty="0" smtClean="0"/>
          </a:p>
          <a:p>
            <a:pPr>
              <a:buFont typeface="+mj-lt"/>
              <a:buAutoNum type="arabicPeriod"/>
            </a:pPr>
            <a:r>
              <a:rPr lang="en-US" dirty="0" smtClean="0"/>
              <a:t>If they were, no one would have an incentive to collect information (Grossman-</a:t>
            </a:r>
            <a:r>
              <a:rPr lang="en-US" dirty="0" err="1" smtClean="0"/>
              <a:t>Stiglitz</a:t>
            </a:r>
            <a:r>
              <a:rPr lang="en-US" dirty="0" smtClean="0"/>
              <a:t>, 1980)</a:t>
            </a:r>
          </a:p>
          <a:p>
            <a:endParaRPr lang="en-US" dirty="0" smtClean="0"/>
          </a:p>
          <a:p>
            <a:pPr>
              <a:buFont typeface="+mj-lt"/>
              <a:buAutoNum type="arabicPeriod" startAt="2"/>
            </a:pPr>
            <a:r>
              <a:rPr lang="en-US" dirty="0" smtClean="0"/>
              <a:t>Logically impossible that </a:t>
            </a:r>
            <a:r>
              <a:rPr lang="en-US" i="1" dirty="0" smtClean="0"/>
              <a:t>both</a:t>
            </a:r>
            <a:r>
              <a:rPr lang="en-US" dirty="0" smtClean="0"/>
              <a:t> </a:t>
            </a:r>
            <a:r>
              <a:rPr lang="en-US" u="sng" dirty="0" smtClean="0"/>
              <a:t>market for asset management</a:t>
            </a:r>
            <a:r>
              <a:rPr lang="en-US" dirty="0" smtClean="0"/>
              <a:t> and </a:t>
            </a:r>
            <a:r>
              <a:rPr lang="en-US" u="sng" dirty="0" smtClean="0"/>
              <a:t>asset markets</a:t>
            </a:r>
            <a:r>
              <a:rPr lang="en-US" dirty="0" smtClean="0"/>
              <a:t> fully efficient</a:t>
            </a:r>
          </a:p>
          <a:p>
            <a:pPr lvl="1"/>
            <a:r>
              <a:rPr lang="en-US" dirty="0" smtClean="0"/>
              <a:t>Asset market efficient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no one </a:t>
            </a:r>
            <a:r>
              <a:rPr lang="en-US" dirty="0"/>
              <a:t>should </a:t>
            </a:r>
            <a:r>
              <a:rPr lang="en-US" dirty="0" smtClean="0"/>
              <a:t>pay </a:t>
            </a:r>
            <a:r>
              <a:rPr lang="en-US" dirty="0"/>
              <a:t>for active </a:t>
            </a:r>
            <a:r>
              <a:rPr lang="en-US" dirty="0" smtClean="0"/>
              <a:t>management</a:t>
            </a:r>
          </a:p>
          <a:p>
            <a:endParaRPr lang="en-US" dirty="0" smtClean="0"/>
          </a:p>
          <a:p>
            <a:pPr>
              <a:buFont typeface="+mj-lt"/>
              <a:buAutoNum type="arabicPeriod" startAt="3"/>
            </a:pPr>
            <a:r>
              <a:rPr lang="en-US" dirty="0" smtClean="0"/>
              <a:t>Clear </a:t>
            </a:r>
            <a:r>
              <a:rPr lang="en-US" dirty="0"/>
              <a:t>evidence against market </a:t>
            </a:r>
            <a:r>
              <a:rPr lang="en-US" dirty="0" smtClean="0"/>
              <a:t>efficiency </a:t>
            </a:r>
          </a:p>
          <a:p>
            <a:pPr marL="457200" lvl="1" indent="0">
              <a:buNone/>
            </a:pPr>
            <a:r>
              <a:rPr lang="en-US" dirty="0"/>
              <a:t>Failure of the Law of One Price, e.g. </a:t>
            </a:r>
          </a:p>
          <a:p>
            <a:pPr lvl="1"/>
            <a:r>
              <a:rPr lang="en-US" i="1" dirty="0"/>
              <a:t>Asset management</a:t>
            </a:r>
            <a:r>
              <a:rPr lang="en-US" dirty="0"/>
              <a:t>: Closed-end fund discount, ETFs</a:t>
            </a:r>
          </a:p>
          <a:p>
            <a:pPr lvl="1"/>
            <a:r>
              <a:rPr lang="en-US" i="1" dirty="0"/>
              <a:t>Stocks</a:t>
            </a:r>
            <a:r>
              <a:rPr lang="en-US" dirty="0"/>
              <a:t>: Siamese twin stock spreads</a:t>
            </a:r>
          </a:p>
          <a:p>
            <a:pPr lvl="1"/>
            <a:r>
              <a:rPr lang="en-US" i="1" dirty="0"/>
              <a:t>Bonds</a:t>
            </a:r>
            <a:r>
              <a:rPr lang="en-US" dirty="0"/>
              <a:t>: Off-the-run vs. on-the-run bond spreads</a:t>
            </a:r>
          </a:p>
          <a:p>
            <a:pPr lvl="1"/>
            <a:r>
              <a:rPr lang="en-US" i="1" dirty="0"/>
              <a:t>FX</a:t>
            </a:r>
            <a:r>
              <a:rPr lang="en-US" dirty="0"/>
              <a:t>: Covered interest-rate parity violations</a:t>
            </a:r>
          </a:p>
          <a:p>
            <a:pPr lvl="1"/>
            <a:r>
              <a:rPr lang="en-US" i="1" dirty="0"/>
              <a:t>Credit</a:t>
            </a:r>
            <a:r>
              <a:rPr lang="en-US" dirty="0"/>
              <a:t>: CDS-bond basis</a:t>
            </a:r>
          </a:p>
          <a:p>
            <a:pPr marL="457200" lvl="1" indent="0">
              <a:buNone/>
            </a:pPr>
            <a:r>
              <a:rPr lang="en-US" dirty="0"/>
              <a:t>Not subject to “joint hypothesis problem”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</p:txBody>
      </p:sp>
      <p:pic>
        <p:nvPicPr>
          <p:cNvPr id="6" name="Picture 2" descr="http://iscscale.com/wp-content/uploads/2013/06/kilogramblankscalergb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042" y="2923571"/>
            <a:ext cx="32766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6037892" y="3584018"/>
            <a:ext cx="2786900" cy="2286000"/>
          </a:xfrm>
          <a:prstGeom prst="ellipse">
            <a:avLst/>
          </a:prstGeom>
          <a:solidFill>
            <a:schemeClr val="bg1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US" sz="1000" b="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26428" y="4759047"/>
            <a:ext cx="5741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800" dirty="0">
                <a:solidFill>
                  <a:srgbClr val="0033CC"/>
                </a:solidFill>
              </a:rPr>
              <a:t>Perfectly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800" dirty="0" smtClean="0">
                <a:solidFill>
                  <a:srgbClr val="0033CC"/>
                </a:solidFill>
              </a:rPr>
              <a:t>Efficient</a:t>
            </a:r>
            <a:endParaRPr lang="en-US" sz="800" dirty="0">
              <a:solidFill>
                <a:srgbClr val="0033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94970" y="5309324"/>
            <a:ext cx="15440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100" cap="all" dirty="0" smtClean="0">
                <a:solidFill>
                  <a:srgbClr val="0033CC"/>
                </a:solidFill>
                <a:latin typeface="Aharoni" panose="02010803020104030203" pitchFamily="2" charset="-79"/>
                <a:ea typeface="Meiryo UI" panose="020B0604030504040204" pitchFamily="34" charset="-128"/>
                <a:cs typeface="Aharoni" panose="02010803020104030203" pitchFamily="2" charset="-79"/>
              </a:rPr>
              <a:t>Efficiency-o-meter</a:t>
            </a:r>
            <a:endParaRPr lang="en-US" sz="1100" cap="all" dirty="0">
              <a:solidFill>
                <a:srgbClr val="0033CC"/>
              </a:solidFill>
              <a:latin typeface="Aharoni" panose="02010803020104030203" pitchFamily="2" charset="-79"/>
              <a:ea typeface="Meiryo UI" panose="020B0604030504040204" pitchFamily="34" charset="-128"/>
              <a:cs typeface="Aharoni" panose="02010803020104030203" pitchFamily="2" charset="-79"/>
            </a:endParaRPr>
          </a:p>
        </p:txBody>
      </p:sp>
      <p:pic>
        <p:nvPicPr>
          <p:cNvPr id="10" name="Picture 6" descr="Addict-o-me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879" y="3959343"/>
            <a:ext cx="1694926" cy="93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969559" y="4705461"/>
            <a:ext cx="684803" cy="3631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800" dirty="0" smtClean="0">
                <a:solidFill>
                  <a:srgbClr val="0033CC"/>
                </a:solidFill>
              </a:rPr>
              <a:t>Completely</a:t>
            </a:r>
            <a:endParaRPr lang="en-US" sz="800" dirty="0">
              <a:solidFill>
                <a:srgbClr val="0033CC"/>
              </a:solidFill>
            </a:endParaRPr>
          </a:p>
          <a:p>
            <a:pPr algn="ctr">
              <a:buNone/>
            </a:pPr>
            <a:r>
              <a:rPr lang="en-US" sz="800" dirty="0" smtClean="0">
                <a:solidFill>
                  <a:srgbClr val="0033CC"/>
                </a:solidFill>
              </a:rPr>
              <a:t>Inefficient</a:t>
            </a:r>
            <a:endParaRPr lang="en-US" sz="800" dirty="0">
              <a:solidFill>
                <a:srgbClr val="0033C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46694" y="4425447"/>
            <a:ext cx="952706" cy="333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Delay 18"/>
          <p:cNvSpPr/>
          <p:nvPr/>
        </p:nvSpPr>
        <p:spPr>
          <a:xfrm rot="16200000">
            <a:off x="7516343" y="4337562"/>
            <a:ext cx="332642" cy="717282"/>
          </a:xfrm>
          <a:prstGeom prst="flowChartDela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7425234" y="4687525"/>
            <a:ext cx="855166" cy="323056"/>
          </a:xfrm>
          <a:prstGeom prst="rightArrow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ultiply 19"/>
          <p:cNvSpPr/>
          <p:nvPr/>
        </p:nvSpPr>
        <p:spPr>
          <a:xfrm>
            <a:off x="7086600" y="2438400"/>
            <a:ext cx="2082142" cy="18288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81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5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/>
          <a:lstStyle/>
          <a:p>
            <a:r>
              <a:rPr lang="en-US" dirty="0" smtClean="0"/>
              <a:t>Inefficient Markets?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3F8AA5"/>
                </a:solidFill>
              </a:rPr>
              <a:t>Market prices </a:t>
            </a:r>
            <a:r>
              <a:rPr lang="en-US" b="1" u="sng" dirty="0" smtClean="0">
                <a:solidFill>
                  <a:srgbClr val="3F8AA5"/>
                </a:solidFill>
              </a:rPr>
              <a:t>cannot</a:t>
            </a:r>
            <a:r>
              <a:rPr lang="en-US" b="1" dirty="0" smtClean="0">
                <a:solidFill>
                  <a:srgbClr val="3F8AA5"/>
                </a:solidFill>
              </a:rPr>
              <a:t> be completely divorced from fundamentals</a:t>
            </a:r>
          </a:p>
          <a:p>
            <a:endParaRPr lang="en-US" dirty="0" smtClean="0"/>
          </a:p>
          <a:p>
            <a:pPr>
              <a:buFont typeface="+mj-lt"/>
              <a:buAutoNum type="arabicPeriod"/>
            </a:pPr>
            <a:r>
              <a:rPr lang="en-US" dirty="0" smtClean="0"/>
              <a:t>Money managers compete to buy low and sell high</a:t>
            </a:r>
          </a:p>
          <a:p>
            <a:pPr>
              <a:buFont typeface="+mj-lt"/>
              <a:buAutoNum type="arabicPeriod"/>
            </a:pPr>
            <a:endParaRPr lang="en-US" dirty="0" smtClean="0"/>
          </a:p>
          <a:p>
            <a:pPr>
              <a:buFont typeface="+mj-lt"/>
              <a:buAutoNum type="arabicPeriod"/>
            </a:pPr>
            <a:r>
              <a:rPr lang="en-US" dirty="0" smtClean="0"/>
              <a:t>Free entry of managers and capital</a:t>
            </a:r>
          </a:p>
          <a:p>
            <a:pPr>
              <a:buFont typeface="+mj-lt"/>
              <a:buAutoNum type="arabicPeriod"/>
            </a:pPr>
            <a:endParaRPr lang="en-US" dirty="0" smtClean="0"/>
          </a:p>
          <a:p>
            <a:pPr>
              <a:buFont typeface="+mj-lt"/>
              <a:buAutoNum type="arabicPeriod"/>
            </a:pPr>
            <a:r>
              <a:rPr lang="en-US" dirty="0"/>
              <a:t>If markets were completely divorced from fundamentals</a:t>
            </a:r>
          </a:p>
          <a:p>
            <a:pPr lvl="1"/>
            <a:r>
              <a:rPr lang="en-US" dirty="0" smtClean="0"/>
              <a:t>Making money should be very easy</a:t>
            </a:r>
          </a:p>
          <a:p>
            <a:pPr lvl="1"/>
            <a:r>
              <a:rPr lang="en-US" dirty="0" smtClean="0"/>
              <a:t>But, professional managers hardly beat the market on average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 smtClean="0"/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6527800" y="5451929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mtClean="0"/>
          </a:p>
          <a:p>
            <a:pPr>
              <a:defRPr/>
            </a:pPr>
            <a:fld id="{CBD7A09E-FE78-4226-966A-3A0D0158F68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7" name="Picture 2" descr="http://iscscale.com/wp-content/uploads/2013/06/kilogramblankscalergb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042" y="2832100"/>
            <a:ext cx="32766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6037892" y="3492547"/>
            <a:ext cx="2786900" cy="2286000"/>
          </a:xfrm>
          <a:prstGeom prst="ellipse">
            <a:avLst/>
          </a:prstGeom>
          <a:solidFill>
            <a:schemeClr val="bg1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US" sz="1000" b="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26428" y="4667576"/>
            <a:ext cx="5741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800" dirty="0">
                <a:solidFill>
                  <a:srgbClr val="0033CC"/>
                </a:solidFill>
              </a:rPr>
              <a:t>Perfectly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800" dirty="0" smtClean="0">
                <a:solidFill>
                  <a:srgbClr val="0033CC"/>
                </a:solidFill>
              </a:rPr>
              <a:t>Efficient</a:t>
            </a:r>
            <a:endParaRPr lang="en-US" sz="800" dirty="0">
              <a:solidFill>
                <a:srgbClr val="0033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94970" y="5217853"/>
            <a:ext cx="15440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100" cap="all" dirty="0" smtClean="0">
                <a:solidFill>
                  <a:srgbClr val="0033CC"/>
                </a:solidFill>
                <a:latin typeface="Aharoni" panose="02010803020104030203" pitchFamily="2" charset="-79"/>
                <a:ea typeface="Meiryo UI" panose="020B0604030504040204" pitchFamily="34" charset="-128"/>
                <a:cs typeface="Aharoni" panose="02010803020104030203" pitchFamily="2" charset="-79"/>
              </a:rPr>
              <a:t>Efficiency-o-meter</a:t>
            </a:r>
            <a:endParaRPr lang="en-US" sz="1100" cap="all" dirty="0">
              <a:solidFill>
                <a:srgbClr val="0033CC"/>
              </a:solidFill>
              <a:latin typeface="Aharoni" panose="02010803020104030203" pitchFamily="2" charset="-79"/>
              <a:ea typeface="Meiryo UI" panose="020B0604030504040204" pitchFamily="34" charset="-128"/>
              <a:cs typeface="Aharoni" panose="02010803020104030203" pitchFamily="2" charset="-79"/>
            </a:endParaRPr>
          </a:p>
        </p:txBody>
      </p:sp>
      <p:pic>
        <p:nvPicPr>
          <p:cNvPr id="11" name="Picture 6" descr="Addict-o-me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879" y="3867872"/>
            <a:ext cx="1694926" cy="93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969559" y="4613990"/>
            <a:ext cx="684803" cy="3631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800" dirty="0" smtClean="0">
                <a:solidFill>
                  <a:srgbClr val="0033CC"/>
                </a:solidFill>
              </a:rPr>
              <a:t>Completely</a:t>
            </a:r>
            <a:endParaRPr lang="en-US" sz="800" dirty="0">
              <a:solidFill>
                <a:srgbClr val="0033CC"/>
              </a:solidFill>
            </a:endParaRPr>
          </a:p>
          <a:p>
            <a:pPr algn="ctr">
              <a:buNone/>
            </a:pPr>
            <a:r>
              <a:rPr lang="en-US" sz="800" dirty="0" smtClean="0">
                <a:solidFill>
                  <a:srgbClr val="0033CC"/>
                </a:solidFill>
              </a:rPr>
              <a:t>Inefficient</a:t>
            </a:r>
            <a:endParaRPr lang="en-US" sz="800" dirty="0">
              <a:solidFill>
                <a:srgbClr val="0033CC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946694" y="4333976"/>
            <a:ext cx="952706" cy="333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Delay 14"/>
          <p:cNvSpPr/>
          <p:nvPr/>
        </p:nvSpPr>
        <p:spPr>
          <a:xfrm rot="16200000">
            <a:off x="7516343" y="4246091"/>
            <a:ext cx="332642" cy="717282"/>
          </a:xfrm>
          <a:prstGeom prst="flowChartDela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0800000">
            <a:off x="6619692" y="4596054"/>
            <a:ext cx="855166" cy="323056"/>
          </a:xfrm>
          <a:prstGeom prst="rightArrow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7425234" y="4596054"/>
            <a:ext cx="855166" cy="323056"/>
          </a:xfrm>
          <a:prstGeom prst="rightArrow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ultiply 16"/>
          <p:cNvSpPr/>
          <p:nvPr/>
        </p:nvSpPr>
        <p:spPr>
          <a:xfrm>
            <a:off x="7071079" y="2362200"/>
            <a:ext cx="2072921" cy="191194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81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6" grpId="0" animBg="1"/>
      <p:bldP spid="18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/>
          <a:lstStyle/>
          <a:p>
            <a:r>
              <a:rPr lang="en-US" dirty="0" smtClean="0"/>
              <a:t>Efficiently Inefficient Markets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3F8AA5"/>
                </a:solidFill>
              </a:rPr>
              <a:t>Markets are </a:t>
            </a:r>
            <a:r>
              <a:rPr lang="en-US" b="1" u="sng" dirty="0" smtClean="0">
                <a:solidFill>
                  <a:srgbClr val="3F8AA5"/>
                </a:solidFill>
              </a:rPr>
              <a:t>efficiently inefficient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Markets must be </a:t>
            </a:r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inefficient enough</a:t>
            </a:r>
            <a:r>
              <a:rPr lang="en-US" dirty="0" smtClean="0"/>
              <a:t> </a:t>
            </a:r>
            <a:r>
              <a:rPr lang="en-US" sz="1400" dirty="0" smtClean="0"/>
              <a:t>that active investors are compensated for their costs</a:t>
            </a:r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efficient enough</a:t>
            </a:r>
            <a:r>
              <a:rPr lang="en-US" dirty="0" smtClean="0"/>
              <a:t> </a:t>
            </a:r>
            <a:r>
              <a:rPr lang="en-US" sz="1400" dirty="0" smtClean="0"/>
              <a:t>to discourage additional active investing</a:t>
            </a:r>
          </a:p>
          <a:p>
            <a:pPr lvl="2"/>
            <a:endParaRPr lang="en-US" sz="1400" dirty="0"/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6540500" y="5439229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mtClean="0"/>
          </a:p>
          <a:p>
            <a:pPr>
              <a:defRPr/>
            </a:pPr>
            <a:fld id="{CBD7A09E-FE78-4226-966A-3A0D0158F68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7" name="Picture 2" descr="http://iscscale.com/wp-content/uploads/2013/06/kilogramblankscalergb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742" y="2819400"/>
            <a:ext cx="32766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6050592" y="3479847"/>
            <a:ext cx="2786900" cy="2286000"/>
          </a:xfrm>
          <a:prstGeom prst="ellipse">
            <a:avLst/>
          </a:prstGeom>
          <a:solidFill>
            <a:schemeClr val="bg1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US" sz="1000" b="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39128" y="4654876"/>
            <a:ext cx="5741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800" dirty="0">
                <a:solidFill>
                  <a:srgbClr val="0033CC"/>
                </a:solidFill>
              </a:rPr>
              <a:t>Perfectly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800" dirty="0" smtClean="0">
                <a:solidFill>
                  <a:srgbClr val="0033CC"/>
                </a:solidFill>
              </a:rPr>
              <a:t>Efficient</a:t>
            </a:r>
            <a:endParaRPr lang="en-US" sz="800" dirty="0">
              <a:solidFill>
                <a:srgbClr val="0033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07670" y="5205153"/>
            <a:ext cx="15440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100" cap="all" dirty="0" smtClean="0">
                <a:solidFill>
                  <a:srgbClr val="0033CC"/>
                </a:solidFill>
                <a:latin typeface="Aharoni" panose="02010803020104030203" pitchFamily="2" charset="-79"/>
                <a:ea typeface="Meiryo UI" panose="020B0604030504040204" pitchFamily="34" charset="-128"/>
                <a:cs typeface="Aharoni" panose="02010803020104030203" pitchFamily="2" charset="-79"/>
              </a:rPr>
              <a:t>Efficiency-o-meter</a:t>
            </a:r>
            <a:endParaRPr lang="en-US" sz="1100" cap="all" dirty="0">
              <a:solidFill>
                <a:srgbClr val="0033CC"/>
              </a:solidFill>
              <a:latin typeface="Aharoni" panose="02010803020104030203" pitchFamily="2" charset="-79"/>
              <a:ea typeface="Meiryo UI" panose="020B0604030504040204" pitchFamily="34" charset="-128"/>
              <a:cs typeface="Aharoni" panose="02010803020104030203" pitchFamily="2" charset="-79"/>
            </a:endParaRPr>
          </a:p>
        </p:txBody>
      </p:sp>
      <p:pic>
        <p:nvPicPr>
          <p:cNvPr id="11" name="Picture 6" descr="Addict-o-me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579" y="3855172"/>
            <a:ext cx="1694926" cy="93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982259" y="4601290"/>
            <a:ext cx="684803" cy="3631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800" dirty="0" smtClean="0">
                <a:solidFill>
                  <a:srgbClr val="0033CC"/>
                </a:solidFill>
              </a:rPr>
              <a:t>Completely</a:t>
            </a:r>
            <a:endParaRPr lang="en-US" sz="800" dirty="0">
              <a:solidFill>
                <a:srgbClr val="0033CC"/>
              </a:solidFill>
            </a:endParaRPr>
          </a:p>
          <a:p>
            <a:pPr algn="ctr">
              <a:buNone/>
            </a:pPr>
            <a:r>
              <a:rPr lang="en-US" sz="800" dirty="0" smtClean="0">
                <a:solidFill>
                  <a:srgbClr val="0033CC"/>
                </a:solidFill>
              </a:rPr>
              <a:t>Inefficient</a:t>
            </a:r>
            <a:endParaRPr lang="en-US" sz="800" dirty="0">
              <a:solidFill>
                <a:srgbClr val="0033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01864" y="4151089"/>
            <a:ext cx="84395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1200" dirty="0" smtClean="0">
                <a:solidFill>
                  <a:srgbClr val="0033CC"/>
                </a:solidFill>
              </a:rPr>
              <a:t>Efficiently</a:t>
            </a:r>
            <a:endParaRPr lang="en-US" sz="1200" dirty="0">
              <a:solidFill>
                <a:srgbClr val="0033CC"/>
              </a:solidFill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sz="1200" dirty="0" smtClean="0">
                <a:solidFill>
                  <a:srgbClr val="0033CC"/>
                </a:solidFill>
              </a:rPr>
              <a:t>Inefficient</a:t>
            </a:r>
            <a:endParaRPr lang="en-US" sz="1200" dirty="0">
              <a:solidFill>
                <a:srgbClr val="0033CC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959394" y="4321276"/>
            <a:ext cx="952706" cy="333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Delay 14"/>
          <p:cNvSpPr/>
          <p:nvPr/>
        </p:nvSpPr>
        <p:spPr>
          <a:xfrm rot="16200000">
            <a:off x="7529043" y="4233391"/>
            <a:ext cx="332642" cy="717282"/>
          </a:xfrm>
          <a:prstGeom prst="flowChartDela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20328328">
            <a:off x="7437934" y="4452728"/>
            <a:ext cx="855166" cy="323056"/>
          </a:xfrm>
          <a:prstGeom prst="rightArrow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10800000">
            <a:off x="6632392" y="4583354"/>
            <a:ext cx="855166" cy="323056"/>
          </a:xfrm>
          <a:prstGeom prst="rightArrow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utoShape 4" descr="Image result for red check ma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cliparts.co/cliparts/8cz/nXB/8cznXBMcp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32" t="15313" r="8125" b="14249"/>
          <a:stretch/>
        </p:blipFill>
        <p:spPr bwMode="auto">
          <a:xfrm>
            <a:off x="7924800" y="1987049"/>
            <a:ext cx="1056373" cy="107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81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3" grpId="0" animBg="1"/>
      <p:bldP spid="16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Conceptually, how do you beat the market?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But, how do you do it in practice?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Beat the Market?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828800"/>
            <a:ext cx="742226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70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Beat the Market?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36" b="4672"/>
          <a:stretch>
            <a:fillRect/>
          </a:stretch>
        </p:blipFill>
        <p:spPr bwMode="auto">
          <a:xfrm>
            <a:off x="1480430" y="5581649"/>
            <a:ext cx="703263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17"/>
          <a:stretch>
            <a:fillRect/>
          </a:stretch>
        </p:blipFill>
        <p:spPr bwMode="auto">
          <a:xfrm>
            <a:off x="493491" y="5562599"/>
            <a:ext cx="685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2" descr="http://www.esquire.com/cm/esquire/images/george-soros-lg-7720307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9" b="7133"/>
          <a:stretch>
            <a:fillRect/>
          </a:stretch>
        </p:blipFill>
        <p:spPr bwMode="auto">
          <a:xfrm>
            <a:off x="3758057" y="5565775"/>
            <a:ext cx="706437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1" r="23163" b="2449"/>
          <a:stretch>
            <a:fillRect/>
          </a:stretch>
        </p:blipFill>
        <p:spPr bwMode="auto">
          <a:xfrm>
            <a:off x="2338717" y="5562600"/>
            <a:ext cx="709613" cy="822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20" r="19418"/>
          <a:stretch>
            <a:fillRect/>
          </a:stretch>
        </p:blipFill>
        <p:spPr bwMode="auto">
          <a:xfrm>
            <a:off x="7933067" y="5562600"/>
            <a:ext cx="7080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2" r="2428" b="8829"/>
          <a:stretch>
            <a:fillRect/>
          </a:stretch>
        </p:blipFill>
        <p:spPr bwMode="auto">
          <a:xfrm>
            <a:off x="6969455" y="5562600"/>
            <a:ext cx="7016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2" r="-2" b="3178"/>
          <a:stretch>
            <a:fillRect/>
          </a:stretch>
        </p:blipFill>
        <p:spPr bwMode="auto">
          <a:xfrm>
            <a:off x="6009017" y="5562600"/>
            <a:ext cx="7016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39"/>
          <a:stretch>
            <a:fillRect/>
          </a:stretch>
        </p:blipFill>
        <p:spPr bwMode="auto">
          <a:xfrm>
            <a:off x="4716792" y="5575299"/>
            <a:ext cx="7318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67" y="1535723"/>
            <a:ext cx="8346686" cy="36957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28550" y="1535723"/>
            <a:ext cx="8275933" cy="978877"/>
          </a:xfrm>
          <a:prstGeom prst="rect">
            <a:avLst/>
          </a:prstGeom>
          <a:solidFill>
            <a:srgbClr val="4293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DINPro-Bold"/>
                <a:ea typeface="+mj-ea"/>
                <a:cs typeface="+mj-cs"/>
              </a:rPr>
              <a:t>Investment Strategies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10400" y="6397823"/>
            <a:ext cx="678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Griffin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7848600" y="6394846"/>
            <a:ext cx="753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Paulson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6037686" y="6397823"/>
            <a:ext cx="7441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Scholes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4724400" y="6397823"/>
            <a:ext cx="7729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Harding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3810000" y="6397823"/>
            <a:ext cx="593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Soros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2514600" y="6397823"/>
            <a:ext cx="6960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Asness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1447800" y="6397823"/>
            <a:ext cx="724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Chanos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498833" y="6394846"/>
            <a:ext cx="704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Ainslie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6575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10388</TotalTime>
  <Words>1601</Words>
  <Application>Microsoft Office PowerPoint</Application>
  <PresentationFormat>On-screen Show (4:3)</PresentationFormat>
  <Paragraphs>414</Paragraphs>
  <Slides>36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Default Design</vt:lpstr>
      <vt:lpstr>PowerPoint Presentation</vt:lpstr>
      <vt:lpstr>Overview of talk</vt:lpstr>
      <vt:lpstr>Market efficiency</vt:lpstr>
      <vt:lpstr>Brief literature review</vt:lpstr>
      <vt:lpstr>Efficient Markets?</vt:lpstr>
      <vt:lpstr>Inefficient Markets?</vt:lpstr>
      <vt:lpstr>Efficiently Inefficient Markets</vt:lpstr>
      <vt:lpstr>How Do You Beat the Market?</vt:lpstr>
      <vt:lpstr>How Do You Beat the Market?</vt:lpstr>
      <vt:lpstr>How Do You Beat the Market? Liquidity and information</vt:lpstr>
      <vt:lpstr>Overview of talk</vt:lpstr>
      <vt:lpstr>Model</vt:lpstr>
      <vt:lpstr>Model: market structure</vt:lpstr>
      <vt:lpstr>Model: Equilibrium Concept</vt:lpstr>
      <vt:lpstr>Solving the Model: Utility, Demand, and Asset Price</vt:lpstr>
      <vt:lpstr>Asset-Market Equilibrium: Grossman-Stiglitz (1980)</vt:lpstr>
      <vt:lpstr>Asset Management Fee</vt:lpstr>
      <vt:lpstr>Investors’ Decision to Search for Asset Managers</vt:lpstr>
      <vt:lpstr>Entry of Asset Managers</vt:lpstr>
      <vt:lpstr>Closed-form Solution  for specific search function (results hold generally)</vt:lpstr>
      <vt:lpstr>General Equilibrium for Assets and Asset Management</vt:lpstr>
      <vt:lpstr>Performance of asset managers</vt:lpstr>
      <vt:lpstr>Empirical evidence on performance</vt:lpstr>
      <vt:lpstr>Asset Management Frictions and Asset Prices</vt:lpstr>
      <vt:lpstr>Small and large investors</vt:lpstr>
      <vt:lpstr>Economic Magnitude</vt:lpstr>
      <vt:lpstr>Welfare and Market Liquidity</vt:lpstr>
      <vt:lpstr>Further Extensions</vt:lpstr>
      <vt:lpstr>Empirical Implications</vt:lpstr>
      <vt:lpstr>Empirical Implications, continued</vt:lpstr>
      <vt:lpstr>Broader Implications:  efficiently inefficient EconomicS</vt:lpstr>
      <vt:lpstr>Even Broader Implications:  Is the world Efficiently Inefficient ?</vt:lpstr>
      <vt:lpstr>Conclusion</vt:lpstr>
      <vt:lpstr>appendix</vt:lpstr>
      <vt:lpstr>How Do You Beat the Market? Investment styles</vt:lpstr>
      <vt:lpstr>Investment styles: Value and Momentum everywhere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LHP</dc:creator>
  <cp:lastModifiedBy>Windows User</cp:lastModifiedBy>
  <cp:revision>715</cp:revision>
  <cp:lastPrinted>2015-04-21T12:20:36Z</cp:lastPrinted>
  <dcterms:created xsi:type="dcterms:W3CDTF">2005-01-03T15:31:53Z</dcterms:created>
  <dcterms:modified xsi:type="dcterms:W3CDTF">2015-09-03T07:50:05Z</dcterms:modified>
</cp:coreProperties>
</file>